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embedTrueTypeFonts="1" saveSubsetFonts="1" autoCompressPictures="0">
  <p:sldMasterIdLst>
    <p:sldMasterId id="2147483661" r:id="rId4"/>
    <p:sldMasterId id="2147483697" r:id="rId5"/>
    <p:sldMasterId id="2147484125" r:id="rId6"/>
  </p:sldMasterIdLst>
  <p:notesMasterIdLst>
    <p:notesMasterId r:id="rId29"/>
  </p:notesMasterIdLst>
  <p:sldIdLst>
    <p:sldId id="2147479896" r:id="rId7"/>
    <p:sldId id="2147479894" r:id="rId8"/>
    <p:sldId id="2147475497" r:id="rId9"/>
    <p:sldId id="2147479941" r:id="rId10"/>
    <p:sldId id="2147479900" r:id="rId11"/>
    <p:sldId id="2147479945" r:id="rId12"/>
    <p:sldId id="2147479952" r:id="rId13"/>
    <p:sldId id="2147475544" r:id="rId14"/>
    <p:sldId id="2147479905" r:id="rId15"/>
    <p:sldId id="2147479906" r:id="rId16"/>
    <p:sldId id="2147479949" r:id="rId17"/>
    <p:sldId id="2147479947" r:id="rId18"/>
    <p:sldId id="2147479944" r:id="rId19"/>
    <p:sldId id="2147479910" r:id="rId20"/>
    <p:sldId id="2147479909" r:id="rId21"/>
    <p:sldId id="2147479948" r:id="rId22"/>
    <p:sldId id="2147479951" r:id="rId23"/>
    <p:sldId id="2147479942" r:id="rId24"/>
    <p:sldId id="2147475546" r:id="rId25"/>
    <p:sldId id="2147479954" r:id="rId26"/>
    <p:sldId id="2147479938" r:id="rId27"/>
    <p:sldId id="2147479904" r:id="rId28"/>
  </p:sldIdLst>
  <p:sldSz cx="12192000" cy="6858000"/>
  <p:notesSz cx="6858000" cy="9144000"/>
  <p:embeddedFontLst>
    <p:embeddedFont>
      <p:font typeface="Century Gothic" panose="020B0502020202020204" pitchFamily="34" charset="0"/>
      <p:regular r:id="rId30"/>
      <p:bold r:id="rId31"/>
      <p:italic r:id="rId32"/>
      <p:boldItalic r:id="rId33"/>
    </p:embeddedFont>
    <p:embeddedFont>
      <p:font typeface="Montserrat" panose="00000500000000000000" pitchFamily="2"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04" roundtripDataSignature="AMtx7mhT9eeuw0HpYLTWuU0Ih9/hW1zRF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Forfatte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7C9C"/>
    <a:srgbClr val="153A57"/>
    <a:srgbClr val="014E52"/>
    <a:srgbClr val="005C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 dt="2026-10-06T15:21:34.558"/>
    <p1510:client id="{0A1C6A0A-5C81-4765-AD5C-6BF4F809D569}" v="1112" dt="2026-10-07T07:47:19.382"/>
  </p1510:revLst>
</p1510:revInfo>
</file>

<file path=ppt/tableStyles.xml><?xml version="1.0" encoding="utf-8"?>
<a:tblStyleLst xmlns:a="http://schemas.openxmlformats.org/drawingml/2006/main" def="{7AFA0B58-E729-41E6-B22F-EEB7A038012D}">
  <a:tblStyle styleId="{7AFA0B58-E729-41E6-B22F-EEB7A038012D}" styleName="Table_0">
    <a:wholeTbl>
      <a:tcTxStyle b="off" i="off">
        <a:font>
          <a:latin typeface="Calibri"/>
          <a:ea typeface="Calibri"/>
          <a:cs typeface="Calibri"/>
        </a:font>
        <a:schemeClr val="lt1"/>
      </a:tcTxStyle>
      <a:tcStyle>
        <a:tcBdr>
          <a:left>
            <a:ln w="9525" cap="flat" cmpd="sng">
              <a:solidFill>
                <a:srgbClr val="BFC8E4"/>
              </a:solidFill>
              <a:prstDash val="solid"/>
              <a:round/>
              <a:headEnd type="none" w="sm" len="sm"/>
              <a:tailEnd type="none" w="sm" len="sm"/>
            </a:ln>
          </a:left>
          <a:right>
            <a:ln w="9525" cap="flat" cmpd="sng">
              <a:solidFill>
                <a:srgbClr val="BFC8E4"/>
              </a:solidFill>
              <a:prstDash val="solid"/>
              <a:round/>
              <a:headEnd type="none" w="sm" len="sm"/>
              <a:tailEnd type="none" w="sm" len="sm"/>
            </a:ln>
          </a:right>
          <a:top>
            <a:ln w="9525" cap="flat" cmpd="sng">
              <a:solidFill>
                <a:srgbClr val="BFC8E4"/>
              </a:solidFill>
              <a:prstDash val="solid"/>
              <a:round/>
              <a:headEnd type="none" w="sm" len="sm"/>
              <a:tailEnd type="none" w="sm" len="sm"/>
            </a:ln>
          </a:top>
          <a:bottom>
            <a:ln w="9525" cap="flat" cmpd="sng">
              <a:solidFill>
                <a:srgbClr val="BFC8E4"/>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lt1">
              <a:alpha val="20000"/>
            </a:schemeClr>
          </a:solidFill>
        </a:fill>
      </a:tcStyle>
    </a:band1H>
    <a:band2H>
      <a:tcTxStyle/>
      <a:tcStyle>
        <a:tcBdr/>
      </a:tcStyle>
    </a:band2H>
    <a:band1V>
      <a:tcTxStyle/>
      <a:tcStyle>
        <a:tcBdr/>
        <a:fill>
          <a:solidFill>
            <a:schemeClr val="lt1">
              <a:alpha val="20000"/>
            </a:schemeClr>
          </a:solidFill>
        </a:fill>
      </a:tcStyle>
    </a:band1V>
    <a:band2V>
      <a:tcTxStyle/>
      <a:tcStyle>
        <a:tcBdr/>
      </a:tcStyle>
    </a:band2V>
    <a:lastCol>
      <a:tcTxStyle b="on" i="off"/>
      <a:tcStyle>
        <a:tcBdr>
          <a:left>
            <a:ln w="9525" cap="flat" cmpd="sng">
              <a:solidFill>
                <a:schemeClr val="lt1"/>
              </a:solidFill>
              <a:prstDash val="solid"/>
              <a:round/>
              <a:headEnd type="none" w="sm" len="sm"/>
              <a:tailEnd type="none" w="sm" len="sm"/>
            </a:ln>
          </a:left>
        </a:tcBdr>
      </a:tcStyle>
    </a:lastCol>
    <a:firstCol>
      <a:tcTxStyle b="on" i="off"/>
      <a:tcStyle>
        <a:tcBdr>
          <a:right>
            <a:ln w="9525" cap="flat" cmpd="sng">
              <a:solidFill>
                <a:schemeClr val="lt1"/>
              </a:solidFill>
              <a:prstDash val="solid"/>
              <a:round/>
              <a:headEnd type="none" w="sm" len="sm"/>
              <a:tailEnd type="none" w="sm" len="sm"/>
            </a:ln>
          </a:right>
        </a:tcBdr>
      </a:tcStyle>
    </a:firstCol>
    <a:lastRow>
      <a:tcTxStyle b="on" i="off"/>
      <a:tcStyle>
        <a:tcBdr>
          <a:top>
            <a:ln w="9525" cap="flat" cmpd="sng">
              <a:solidFill>
                <a:schemeClr val="lt1"/>
              </a:solidFill>
              <a:prstDash val="solid"/>
              <a:round/>
              <a:headEnd type="none" w="sm" len="sm"/>
              <a:tailEnd type="none" w="sm" len="sm"/>
            </a:ln>
          </a:top>
        </a:tcBdr>
        <a:fill>
          <a:solidFill>
            <a:srgbClr val="FFFFFF">
              <a:alpha val="0"/>
            </a:srgbClr>
          </a:solidFill>
        </a:fill>
      </a:tcStyle>
    </a:lastRow>
    <a:seCell>
      <a:tcTxStyle/>
      <a:tcStyle>
        <a:tcBdr>
          <a:left>
            <a:ln w="9525" cap="flat" cmpd="sng">
              <a:solidFill>
                <a:srgbClr val="000000">
                  <a:alpha val="0"/>
                </a:srgbClr>
              </a:solidFill>
              <a:prstDash val="solid"/>
              <a:round/>
              <a:headEnd type="none" w="sm" len="sm"/>
              <a:tailEnd type="none" w="sm" len="sm"/>
            </a:ln>
          </a:left>
          <a:top>
            <a:ln w="9525" cap="flat" cmpd="sng">
              <a:solidFill>
                <a:srgbClr val="000000">
                  <a:alpha val="0"/>
                </a:srgbClr>
              </a:solidFill>
              <a:prstDash val="solid"/>
              <a:round/>
              <a:headEnd type="none" w="sm" len="sm"/>
              <a:tailEnd type="none" w="sm" len="sm"/>
            </a:ln>
          </a:top>
        </a:tcBdr>
      </a:tcStyle>
    </a:seCell>
    <a:swCell>
      <a:tcTxStyle/>
      <a:tcStyle>
        <a:tcBdr>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tcBdr>
      </a:tcStyle>
    </a:swCell>
    <a:firstRow>
      <a:tcTxStyle b="on" i="off"/>
      <a:tcStyle>
        <a:tcBdr>
          <a:bottom>
            <a:ln w="9525" cap="flat" cmpd="sng">
              <a:solidFill>
                <a:schemeClr val="lt1"/>
              </a:solidFill>
              <a:prstDash val="solid"/>
              <a:round/>
              <a:headEnd type="none" w="sm" len="sm"/>
              <a:tailEnd type="none" w="sm" len="sm"/>
            </a:ln>
          </a:bottom>
        </a:tcBdr>
        <a:fill>
          <a:solidFill>
            <a:srgbClr val="FFFFFF">
              <a:alpha val="0"/>
            </a:srgbClr>
          </a:solidFill>
        </a:fill>
      </a:tcStyle>
    </a:firstRow>
    <a:neCell>
      <a:tcTxStyle/>
      <a:tcStyle>
        <a:tcBdr>
          <a:bottom>
            <a:ln w="9525" cap="flat" cmpd="sng">
              <a:solidFill>
                <a:srgbClr val="000000">
                  <a:alpha val="0"/>
                </a:srgbClr>
              </a:solidFill>
              <a:prstDash val="solid"/>
              <a:round/>
              <a:headEnd type="none" w="sm" len="sm"/>
              <a:tailEnd type="none" w="sm" len="sm"/>
            </a:ln>
          </a:bottom>
        </a:tcBdr>
      </a:tcStyle>
    </a:neCell>
    <a:nwCell>
      <a:tcTxStyle/>
      <a:tcStyle>
        <a:tcBdr/>
      </a:tcStyle>
    </a:nwCell>
  </a:tblStyle>
  <a:tblStyle styleId="{2D5ABB26-0587-4C30-8999-92F81FD0307C}" styleName="Ingen stil, ingen rutenet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Lys stil 1 – utheving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8799B23B-EC83-4686-B30A-512413B5E67A}" styleName="Lys stil 3 – utheving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C7853C-536D-4A76-A0AE-DD22124D55A5}" styleName="Temastil 1 – utheving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1" d="100"/>
          <a:sy n="71" d="100"/>
        </p:scale>
        <p:origin x="103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109" Type="http://schemas.microsoft.com/office/2015/10/relationships/revisionInfo" Target="revisionInfo.xml"/><Relationship Id="rId21" Type="http://schemas.openxmlformats.org/officeDocument/2006/relationships/slide" Target="slides/slide15.xml"/><Relationship Id="rId34" Type="http://schemas.openxmlformats.org/officeDocument/2006/relationships/font" Target="fonts/font5.fntdata"/><Relationship Id="rId104" Type="http://customschemas.google.com/relationships/presentationmetadata" Target="metadata"/><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07"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3.fntdata"/><Relationship Id="rId37" Type="http://schemas.openxmlformats.org/officeDocument/2006/relationships/font" Target="fonts/font8.fntdata"/><Relationship Id="rId11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7.fntdata"/><Relationship Id="rId10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font" Target="fonts/font1.fntdata"/><Relationship Id="rId35" Type="http://schemas.openxmlformats.org/officeDocument/2006/relationships/font" Target="fonts/font6.fntdata"/><Relationship Id="rId105"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4.fntdata"/><Relationship Id="rId10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NO"/>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5">
          <a:extLst>
            <a:ext uri="{FF2B5EF4-FFF2-40B4-BE49-F238E27FC236}">
              <a16:creationId xmlns:a16="http://schemas.microsoft.com/office/drawing/2014/main" id="{B7ED4A25-04A3-177D-EC6B-E18F57BE7F2B}"/>
            </a:ext>
          </a:extLst>
        </p:cNvPr>
        <p:cNvGrpSpPr/>
        <p:nvPr/>
      </p:nvGrpSpPr>
      <p:grpSpPr>
        <a:xfrm>
          <a:off x="0" y="0"/>
          <a:ext cx="0" cy="0"/>
          <a:chOff x="0" y="0"/>
          <a:chExt cx="0" cy="0"/>
        </a:xfrm>
      </p:grpSpPr>
      <p:sp>
        <p:nvSpPr>
          <p:cNvPr id="1176" name="Google Shape;1176;p1:notes">
            <a:extLst>
              <a:ext uri="{FF2B5EF4-FFF2-40B4-BE49-F238E27FC236}">
                <a16:creationId xmlns:a16="http://schemas.microsoft.com/office/drawing/2014/main" id="{DE24AF70-0423-D3C8-EBB4-9D41C70250C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NO"/>
          </a:p>
        </p:txBody>
      </p:sp>
      <p:sp>
        <p:nvSpPr>
          <p:cNvPr id="1177" name="Google Shape;1177;p1:notes">
            <a:extLst>
              <a:ext uri="{FF2B5EF4-FFF2-40B4-BE49-F238E27FC236}">
                <a16:creationId xmlns:a16="http://schemas.microsoft.com/office/drawing/2014/main" id="{0097F375-0DCD-4E5B-D159-9540D6270C1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8" name="Google Shape;1178;p1:notes">
            <a:extLst>
              <a:ext uri="{FF2B5EF4-FFF2-40B4-BE49-F238E27FC236}">
                <a16:creationId xmlns:a16="http://schemas.microsoft.com/office/drawing/2014/main" id="{5A56A32C-35FA-7E7C-6D2D-0C2790F8DD6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951950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rtl="0" fontAlgn="base"/>
            <a:r>
              <a:rPr lang="en-US" sz="1200" b="0" i="0" u="none" strike="noStrike" cap="none">
                <a:solidFill>
                  <a:schemeClr val="dk1"/>
                </a:solidFill>
                <a:effectLst/>
                <a:latin typeface="Calibri"/>
                <a:ea typeface="Calibri"/>
                <a:cs typeface="Calibri"/>
                <a:sym typeface="Calibri"/>
              </a:rPr>
              <a:t>FEED-ready project​</a:t>
            </a:r>
          </a:p>
          <a:p>
            <a:pPr lvl="0" rtl="0" fontAlgn="base"/>
            <a:r>
              <a:rPr lang="en-US" sz="1200" b="0" i="0" u="none" strike="noStrike" cap="none">
                <a:solidFill>
                  <a:schemeClr val="dk1"/>
                </a:solidFill>
                <a:effectLst/>
                <a:latin typeface="Calibri"/>
                <a:ea typeface="Calibri"/>
                <a:cs typeface="Calibri"/>
                <a:sym typeface="Calibri"/>
              </a:rPr>
              <a:t>World-scale asset​</a:t>
            </a:r>
          </a:p>
          <a:p>
            <a:pPr lvl="0" rtl="0" fontAlgn="base"/>
            <a:r>
              <a:rPr lang="en-US" sz="1200" b="0" i="0" u="none" strike="noStrike" cap="none">
                <a:solidFill>
                  <a:schemeClr val="dk1"/>
                </a:solidFill>
                <a:effectLst/>
                <a:latin typeface="Calibri"/>
                <a:ea typeface="Calibri"/>
                <a:cs typeface="Calibri"/>
                <a:sym typeface="Calibri"/>
              </a:rPr>
              <a:t>Tier-1 partners​</a:t>
            </a:r>
          </a:p>
          <a:p>
            <a:pPr lvl="0" rtl="0" fontAlgn="base"/>
            <a:r>
              <a:rPr lang="en-US" sz="1200" b="0" i="0" u="none" strike="noStrike" cap="none">
                <a:solidFill>
                  <a:schemeClr val="dk1"/>
                </a:solidFill>
                <a:effectLst/>
                <a:latin typeface="Calibri"/>
                <a:ea typeface="Calibri"/>
                <a:cs typeface="Calibri"/>
                <a:sym typeface="Calibri"/>
              </a:rPr>
              <a:t>Commercial traction​</a:t>
            </a:r>
          </a:p>
          <a:p>
            <a:pPr lvl="0" rtl="0" fontAlgn="base"/>
            <a:r>
              <a:rPr lang="en-US" sz="1200" b="0" i="0" u="none" strike="noStrike" cap="none">
                <a:solidFill>
                  <a:schemeClr val="dk1"/>
                </a:solidFill>
                <a:effectLst/>
                <a:latin typeface="Calibri"/>
                <a:ea typeface="Calibri"/>
                <a:cs typeface="Calibri"/>
                <a:sym typeface="Calibri"/>
              </a:rPr>
              <a:t>Multiple liquidity routes​</a:t>
            </a:r>
          </a:p>
          <a:p>
            <a:endParaRPr lang="en-US"/>
          </a:p>
          <a:p>
            <a:pPr rtl="0" fontAlgn="base"/>
            <a:r>
              <a:rPr lang="en-US" sz="1200" b="0" i="0" u="none" strike="noStrike" cap="none" err="1">
                <a:solidFill>
                  <a:schemeClr val="dk1"/>
                </a:solidFill>
                <a:effectLst/>
                <a:latin typeface="Calibri"/>
                <a:ea typeface="Calibri"/>
                <a:cs typeface="Calibri"/>
                <a:sym typeface="Calibri"/>
              </a:rPr>
              <a:t>Hovedbudskap</a:t>
            </a:r>
            <a:r>
              <a:rPr lang="en-US" sz="1200" b="0" i="0" u="none" strike="noStrike" cap="none">
                <a:solidFill>
                  <a:schemeClr val="dk1"/>
                </a:solidFill>
                <a:effectLst/>
                <a:latin typeface="Calibri"/>
                <a:ea typeface="Calibri"/>
                <a:cs typeface="Calibri"/>
                <a:sym typeface="Calibri"/>
              </a:rPr>
              <a:t>: Fem </a:t>
            </a:r>
            <a:r>
              <a:rPr lang="en-US" sz="1200" b="0" i="0" u="none" strike="noStrike" cap="none" err="1">
                <a:solidFill>
                  <a:schemeClr val="dk1"/>
                </a:solidFill>
                <a:effectLst/>
                <a:latin typeface="Calibri"/>
                <a:ea typeface="Calibri"/>
                <a:cs typeface="Calibri"/>
                <a:sym typeface="Calibri"/>
              </a:rPr>
              <a:t>grunner</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til</a:t>
            </a:r>
            <a:r>
              <a:rPr lang="en-US" sz="1200" b="0" i="0" u="none" strike="noStrike" cap="none">
                <a:solidFill>
                  <a:schemeClr val="dk1"/>
                </a:solidFill>
                <a:effectLst/>
                <a:latin typeface="Calibri"/>
                <a:ea typeface="Calibri"/>
                <a:cs typeface="Calibri"/>
                <a:sym typeface="Calibri"/>
              </a:rPr>
              <a:t> å </a:t>
            </a:r>
            <a:r>
              <a:rPr lang="en-US" sz="1200" b="0" i="0" u="none" strike="noStrike" cap="none" err="1">
                <a:solidFill>
                  <a:schemeClr val="dk1"/>
                </a:solidFill>
                <a:effectLst/>
                <a:latin typeface="Calibri"/>
                <a:ea typeface="Calibri"/>
                <a:cs typeface="Calibri"/>
                <a:sym typeface="Calibri"/>
              </a:rPr>
              <a:t>investere</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nå</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Anbefaling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Oppsummer</a:t>
            </a:r>
            <a:r>
              <a:rPr lang="en-US" sz="1200" b="0" i="0" u="none" strike="noStrike" cap="none">
                <a:solidFill>
                  <a:schemeClr val="dk1"/>
                </a:solidFill>
                <a:effectLst/>
                <a:latin typeface="Calibri"/>
                <a:ea typeface="Calibri"/>
                <a:cs typeface="Calibri"/>
                <a:sym typeface="Calibri"/>
              </a:rPr>
              <a:t> hele </a:t>
            </a:r>
            <a:r>
              <a:rPr lang="en-US" sz="1200" b="0" i="0" u="none" strike="noStrike" cap="none" err="1">
                <a:solidFill>
                  <a:schemeClr val="dk1"/>
                </a:solidFill>
                <a:effectLst/>
                <a:latin typeface="Calibri"/>
                <a:ea typeface="Calibri"/>
                <a:cs typeface="Calibri"/>
                <a:sym typeface="Calibri"/>
              </a:rPr>
              <a:t>caset</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på</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én</a:t>
            </a:r>
            <a:r>
              <a:rPr lang="en-US" sz="1200" b="0" i="0" u="none" strike="noStrike" cap="none">
                <a:solidFill>
                  <a:schemeClr val="dk1"/>
                </a:solidFill>
                <a:effectLst/>
                <a:latin typeface="Calibri"/>
                <a:ea typeface="Calibri"/>
                <a:cs typeface="Calibri"/>
                <a:sym typeface="Calibri"/>
              </a:rPr>
              <a:t> side.</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Visualisering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Ikoner</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og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korte</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punkter</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endParaRPr lang="en-US"/>
          </a:p>
        </p:txBody>
      </p:sp>
      <p:sp>
        <p:nvSpPr>
          <p:cNvPr id="4" name="Plassholder for lysbil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1777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a:extLst>
            <a:ext uri="{FF2B5EF4-FFF2-40B4-BE49-F238E27FC236}">
              <a16:creationId xmlns:a16="http://schemas.microsoft.com/office/drawing/2014/main" id="{24E3C79B-642D-1224-275B-D261EEA782AF}"/>
            </a:ext>
          </a:extLst>
        </p:cNvPr>
        <p:cNvGrpSpPr/>
        <p:nvPr/>
      </p:nvGrpSpPr>
      <p:grpSpPr>
        <a:xfrm>
          <a:off x="0" y="0"/>
          <a:ext cx="0" cy="0"/>
          <a:chOff x="0" y="0"/>
          <a:chExt cx="0" cy="0"/>
        </a:xfrm>
      </p:grpSpPr>
      <p:sp>
        <p:nvSpPr>
          <p:cNvPr id="1189" name="Google Shape;1189;g371582746f2_1_0:notes">
            <a:extLst>
              <a:ext uri="{FF2B5EF4-FFF2-40B4-BE49-F238E27FC236}">
                <a16:creationId xmlns:a16="http://schemas.microsoft.com/office/drawing/2014/main" id="{4E7067E5-AEFE-BCBC-14BE-4FF6C6897E8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NO"/>
          </a:p>
        </p:txBody>
      </p:sp>
      <p:sp>
        <p:nvSpPr>
          <p:cNvPr id="1190" name="Google Shape;1190;g371582746f2_1_0:notes">
            <a:extLst>
              <a:ext uri="{FF2B5EF4-FFF2-40B4-BE49-F238E27FC236}">
                <a16:creationId xmlns:a16="http://schemas.microsoft.com/office/drawing/2014/main" id="{CD7D062B-A369-3651-B4C1-49F27EED44C5}"/>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1" name="Google Shape;1191;g371582746f2_1_0:notes">
            <a:extLst>
              <a:ext uri="{FF2B5EF4-FFF2-40B4-BE49-F238E27FC236}">
                <a16:creationId xmlns:a16="http://schemas.microsoft.com/office/drawing/2014/main" id="{1A2EBDDD-8E3C-DBFE-B2D0-4142A9F14039}"/>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3</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181700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2CEF2-92A7-1FC9-BF44-91ABEEC8D50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2FDAA1C-CAFB-29C2-E22D-98C845A192D9}"/>
              </a:ext>
            </a:extLst>
          </p:cNvPr>
          <p:cNvSpPr>
            <a:spLocks noGrp="1" noRot="1" noChangeAspect="1"/>
          </p:cNvSpPr>
          <p:nvPr>
            <p:ph type="sldImg"/>
          </p:nvPr>
        </p:nvSpPr>
        <p:spPr/>
        <p:txBody>
          <a:bodyPr/>
          <a:lstStyle/>
          <a:p>
            <a:endParaRPr lang="en-US"/>
          </a:p>
        </p:txBody>
      </p:sp>
      <p:sp>
        <p:nvSpPr>
          <p:cNvPr id="3" name="Plassholder for notater 2">
            <a:extLst>
              <a:ext uri="{FF2B5EF4-FFF2-40B4-BE49-F238E27FC236}">
                <a16:creationId xmlns:a16="http://schemas.microsoft.com/office/drawing/2014/main" id="{7135AF37-2DE1-C344-6574-1A40AB4CDB05}"/>
              </a:ext>
            </a:extLst>
          </p:cNvPr>
          <p:cNvSpPr>
            <a:spLocks noGrp="1"/>
          </p:cNvSpPr>
          <p:nvPr>
            <p:ph type="body" idx="1"/>
          </p:nvPr>
        </p:nvSpPr>
        <p:spPr/>
        <p:txBody>
          <a:bodyPr/>
          <a:lstStyle/>
          <a:p>
            <a:pPr lvl="0" rtl="0" fontAlgn="base"/>
            <a:r>
              <a:rPr lang="en-US" sz="1200" b="0" i="0" u="none" strike="noStrike" cap="none">
                <a:solidFill>
                  <a:schemeClr val="dk1"/>
                </a:solidFill>
                <a:effectLst/>
                <a:latin typeface="Calibri"/>
                <a:ea typeface="Calibri"/>
                <a:cs typeface="Calibri"/>
                <a:sym typeface="Calibri"/>
              </a:rPr>
              <a:t>Energy security​</a:t>
            </a:r>
          </a:p>
          <a:p>
            <a:pPr lvl="0" rtl="0" fontAlgn="base"/>
            <a:r>
              <a:rPr lang="en-US" sz="1200" b="0" i="0" u="none" strike="noStrike" cap="none">
                <a:solidFill>
                  <a:schemeClr val="dk1"/>
                </a:solidFill>
                <a:effectLst/>
                <a:latin typeface="Calibri"/>
                <a:ea typeface="Calibri"/>
                <a:cs typeface="Calibri"/>
                <a:sym typeface="Calibri"/>
              </a:rPr>
              <a:t>AI power demand​</a:t>
            </a:r>
          </a:p>
          <a:p>
            <a:pPr lvl="0" rtl="0" fontAlgn="base"/>
            <a:r>
              <a:rPr lang="en-US" sz="1200" b="0" i="0" u="none" strike="noStrike" cap="none">
                <a:solidFill>
                  <a:schemeClr val="dk1"/>
                </a:solidFill>
                <a:effectLst/>
                <a:latin typeface="Calibri"/>
                <a:ea typeface="Calibri"/>
                <a:cs typeface="Calibri"/>
                <a:sym typeface="Calibri"/>
              </a:rPr>
              <a:t>Decarbonization​</a:t>
            </a:r>
          </a:p>
          <a:p>
            <a:pPr rtl="0" fontAlgn="base"/>
            <a:endParaRPr lang="en-US" sz="1200" b="0" i="0" u="none" strike="noStrike" cap="none">
              <a:solidFill>
                <a:schemeClr val="dk1"/>
              </a:solidFill>
              <a:effectLst/>
              <a:latin typeface="Calibri"/>
              <a:ea typeface="Calibri"/>
              <a:cs typeface="Calibri"/>
              <a:sym typeface="Calibri"/>
            </a:endParaRPr>
          </a:p>
          <a:p>
            <a:pPr rtl="0" fontAlgn="base"/>
            <a:r>
              <a:rPr lang="en-US" sz="1200" b="0" i="0" u="none" strike="noStrike" cap="none" err="1">
                <a:solidFill>
                  <a:schemeClr val="dk1"/>
                </a:solidFill>
                <a:effectLst/>
                <a:latin typeface="Calibri"/>
                <a:ea typeface="Calibri"/>
                <a:cs typeface="Calibri"/>
                <a:sym typeface="Calibri"/>
              </a:rPr>
              <a:t>Hovedbudskap</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Makrodriverne</a:t>
            </a:r>
            <a:r>
              <a:rPr lang="en-US" sz="1200" b="0" i="0" u="none" strike="noStrike" cap="none">
                <a:solidFill>
                  <a:schemeClr val="dk1"/>
                </a:solidFill>
                <a:effectLst/>
                <a:latin typeface="Calibri"/>
                <a:ea typeface="Calibri"/>
                <a:cs typeface="Calibri"/>
                <a:sym typeface="Calibri"/>
              </a:rPr>
              <a:t> er </a:t>
            </a:r>
            <a:r>
              <a:rPr lang="en-US" sz="1200" b="0" i="0" u="none" strike="noStrike" cap="none" err="1">
                <a:solidFill>
                  <a:schemeClr val="dk1"/>
                </a:solidFill>
                <a:effectLst/>
                <a:latin typeface="Calibri"/>
                <a:ea typeface="Calibri"/>
                <a:cs typeface="Calibri"/>
                <a:sym typeface="Calibri"/>
              </a:rPr>
              <a:t>sterkere</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enn</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noen</a:t>
            </a:r>
            <a:r>
              <a:rPr lang="en-US" sz="1200" b="0" i="0" u="none" strike="noStrike" cap="none">
                <a:solidFill>
                  <a:schemeClr val="dk1"/>
                </a:solidFill>
                <a:effectLst/>
                <a:latin typeface="Calibri"/>
                <a:ea typeface="Calibri"/>
                <a:cs typeface="Calibri"/>
                <a:sym typeface="Calibri"/>
              </a:rPr>
              <a:t> gang.</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Anbefaling</a:t>
            </a:r>
            <a:r>
              <a:rPr lang="en-US" sz="1200" b="0" i="0" u="none" strike="noStrike" cap="none">
                <a:solidFill>
                  <a:schemeClr val="dk1"/>
                </a:solidFill>
                <a:effectLst/>
                <a:latin typeface="Calibri"/>
                <a:ea typeface="Calibri"/>
                <a:cs typeface="Calibri"/>
                <a:sym typeface="Calibri"/>
              </a:rPr>
              <a:t>: Koble </a:t>
            </a:r>
            <a:r>
              <a:rPr lang="en-US" sz="1200" b="0" i="0" u="none" strike="noStrike" cap="none" err="1">
                <a:solidFill>
                  <a:schemeClr val="dk1"/>
                </a:solidFill>
                <a:effectLst/>
                <a:latin typeface="Calibri"/>
                <a:ea typeface="Calibri"/>
                <a:cs typeface="Calibri"/>
                <a:sym typeface="Calibri"/>
              </a:rPr>
              <a:t>energi</a:t>
            </a:r>
            <a:r>
              <a:rPr lang="en-US" sz="1200" b="0" i="0" u="none" strike="noStrike" cap="none">
                <a:solidFill>
                  <a:schemeClr val="dk1"/>
                </a:solidFill>
                <a:effectLst/>
                <a:latin typeface="Calibri"/>
                <a:ea typeface="Calibri"/>
                <a:cs typeface="Calibri"/>
                <a:sym typeface="Calibri"/>
              </a:rPr>
              <a:t>, AI </a:t>
            </a:r>
            <a:r>
              <a:rPr lang="en-US" sz="1200" b="0" i="0" u="none" strike="noStrike" cap="none" err="1">
                <a:solidFill>
                  <a:schemeClr val="dk1"/>
                </a:solidFill>
                <a:effectLst/>
                <a:latin typeface="Calibri"/>
                <a:ea typeface="Calibri"/>
                <a:cs typeface="Calibri"/>
                <a:sym typeface="Calibri"/>
              </a:rPr>
              <a:t>og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dekarbonisering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til</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etterspørsel</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etter</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ammoniakk</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Visualisering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Infografikk</a:t>
            </a:r>
            <a:r>
              <a:rPr lang="en-US" sz="1200" b="0" i="0" u="none" strike="noStrike" cap="none">
                <a:solidFill>
                  <a:schemeClr val="dk1"/>
                </a:solidFill>
                <a:effectLst/>
                <a:latin typeface="Calibri"/>
                <a:ea typeface="Calibri"/>
                <a:cs typeface="Calibri"/>
                <a:sym typeface="Calibri"/>
              </a:rPr>
              <a:t> med 3 </a:t>
            </a:r>
            <a:r>
              <a:rPr lang="en-US" sz="1200" b="0" i="0" u="none" strike="noStrike" cap="none" err="1">
                <a:solidFill>
                  <a:schemeClr val="dk1"/>
                </a:solidFill>
                <a:effectLst/>
                <a:latin typeface="Calibri"/>
                <a:ea typeface="Calibri"/>
                <a:cs typeface="Calibri"/>
                <a:sym typeface="Calibri"/>
              </a:rPr>
              <a:t>drivere</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endParaRPr lang="en-US" sz="1200" b="0" i="0" u="none" strike="noStrike" cap="none">
              <a:solidFill>
                <a:schemeClr val="dk1"/>
              </a:solidFill>
              <a:effectLst/>
              <a:latin typeface="Calibri"/>
              <a:ea typeface="Calibri"/>
              <a:cs typeface="Calibri"/>
              <a:sym typeface="Calibri"/>
            </a:endParaRPr>
          </a:p>
          <a:p>
            <a:endParaRPr lang="nb-NO"/>
          </a:p>
        </p:txBody>
      </p:sp>
      <p:sp>
        <p:nvSpPr>
          <p:cNvPr id="4" name="Plassholder for lysbildenummer 3">
            <a:extLst>
              <a:ext uri="{FF2B5EF4-FFF2-40B4-BE49-F238E27FC236}">
                <a16:creationId xmlns:a16="http://schemas.microsoft.com/office/drawing/2014/main" id="{8C95AA55-4C10-3A17-6FF3-0AB59B068913}"/>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29290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en-US" sz="1200" b="1" i="0" u="none" strike="noStrike" cap="none">
                <a:solidFill>
                  <a:schemeClr val="dk1"/>
                </a:solidFill>
                <a:effectLst/>
                <a:latin typeface="Calibri"/>
                <a:ea typeface="Calibri"/>
                <a:cs typeface="Calibri"/>
                <a:sym typeface="Calibri"/>
              </a:rPr>
              <a:t>4. Europe’s Only FEED-Ready Low Carbon Ammonia Megaproject</a:t>
            </a:r>
            <a:r>
              <a:rPr lang="nb-NO" sz="1200" b="1" i="0" u="none" strike="noStrike" cap="none">
                <a:solidFill>
                  <a:schemeClr val="dk1"/>
                </a:solidFill>
                <a:effectLst/>
                <a:latin typeface="Calibri"/>
                <a:ea typeface="Calibri"/>
                <a:cs typeface="Calibri"/>
                <a:sym typeface="Calibri"/>
              </a:rPr>
              <a:t> </a:t>
            </a:r>
          </a:p>
          <a:p>
            <a:pPr marL="457200" marR="0" lvl="0" indent="-228600" algn="l" defTabSz="914400" rtl="0" eaLnBrk="1" fontAlgn="base" latinLnBrk="0" hangingPunct="1">
              <a:lnSpc>
                <a:spcPct val="100000"/>
              </a:lnSpc>
              <a:spcBef>
                <a:spcPts val="0"/>
              </a:spcBef>
              <a:spcAft>
                <a:spcPts val="0"/>
              </a:spcAft>
              <a:buClr>
                <a:srgbClr val="000000"/>
              </a:buClr>
              <a:buSzPts val="1400"/>
              <a:buFont typeface="Arial"/>
              <a:buNone/>
              <a:tabLst/>
              <a:defRPr/>
            </a:pPr>
            <a:r>
              <a:rPr lang="en-US" sz="1200" b="0" i="0" u="none" strike="noStrike" cap="none">
                <a:solidFill>
                  <a:schemeClr val="dk1"/>
                </a:solidFill>
                <a:effectLst/>
                <a:latin typeface="Calibri"/>
                <a:ea typeface="Calibri"/>
                <a:cs typeface="Calibri"/>
                <a:sym typeface="Calibri"/>
              </a:rPr>
              <a:t>Unique combination of scale, maturity and location​</a:t>
            </a:r>
          </a:p>
          <a:p>
            <a:pPr rtl="0" fontAlgn="base"/>
            <a:endParaRPr lang="en-US" sz="1200" b="0" i="0" u="none" strike="noStrike" cap="none">
              <a:solidFill>
                <a:schemeClr val="dk1"/>
              </a:solidFill>
              <a:effectLst/>
              <a:latin typeface="Calibri"/>
              <a:ea typeface="Calibri"/>
              <a:cs typeface="Calibri"/>
              <a:sym typeface="Calibri"/>
            </a:endParaRPr>
          </a:p>
          <a:p>
            <a:pPr rtl="0" fontAlgn="base"/>
            <a:r>
              <a:rPr lang="en-US" sz="1200" b="0" i="0" u="none" strike="noStrike" cap="none" err="1">
                <a:solidFill>
                  <a:schemeClr val="dk1"/>
                </a:solidFill>
                <a:effectLst/>
                <a:latin typeface="Calibri"/>
                <a:ea typeface="Calibri"/>
                <a:cs typeface="Calibri"/>
                <a:sym typeface="Calibri"/>
              </a:rPr>
              <a:t>Hovedbudskap</a:t>
            </a:r>
            <a:r>
              <a:rPr lang="en-US" sz="1200" b="0" i="0" u="none" strike="noStrike" cap="none">
                <a:solidFill>
                  <a:schemeClr val="dk1"/>
                </a:solidFill>
                <a:effectLst/>
                <a:latin typeface="Calibri"/>
                <a:ea typeface="Calibri"/>
                <a:cs typeface="Calibri"/>
                <a:sym typeface="Calibri"/>
              </a:rPr>
              <a:t>: Unik </a:t>
            </a:r>
            <a:r>
              <a:rPr lang="en-US" sz="1200" b="0" i="0" u="none" strike="noStrike" cap="none" err="1">
                <a:solidFill>
                  <a:schemeClr val="dk1"/>
                </a:solidFill>
                <a:effectLst/>
                <a:latin typeface="Calibri"/>
                <a:ea typeface="Calibri"/>
                <a:cs typeface="Calibri"/>
                <a:sym typeface="Calibri"/>
              </a:rPr>
              <a:t>kombinasjon</a:t>
            </a:r>
            <a:r>
              <a:rPr lang="en-US" sz="1200" b="0" i="0" u="none" strike="noStrike" cap="none">
                <a:solidFill>
                  <a:schemeClr val="dk1"/>
                </a:solidFill>
                <a:effectLst/>
                <a:latin typeface="Calibri"/>
                <a:ea typeface="Calibri"/>
                <a:cs typeface="Calibri"/>
                <a:sym typeface="Calibri"/>
              </a:rPr>
              <a:t> av </a:t>
            </a:r>
            <a:r>
              <a:rPr lang="en-US" sz="1200" b="0" i="0" u="none" strike="noStrike" cap="none" err="1">
                <a:solidFill>
                  <a:schemeClr val="dk1"/>
                </a:solidFill>
                <a:effectLst/>
                <a:latin typeface="Calibri"/>
                <a:ea typeface="Calibri"/>
                <a:cs typeface="Calibri"/>
                <a:sym typeface="Calibri"/>
              </a:rPr>
              <a:t>størrelse</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modenhet</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og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lokasjon</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Anbefaling</a:t>
            </a:r>
            <a:r>
              <a:rPr lang="en-US" sz="1200" b="0" i="0" u="none" strike="noStrike" cap="none">
                <a:solidFill>
                  <a:schemeClr val="dk1"/>
                </a:solidFill>
                <a:effectLst/>
                <a:latin typeface="Calibri"/>
                <a:ea typeface="Calibri"/>
                <a:cs typeface="Calibri"/>
                <a:sym typeface="Calibri"/>
              </a:rPr>
              <a:t>: Positioner </a:t>
            </a:r>
            <a:r>
              <a:rPr lang="en-US" sz="1200" b="0" i="0" u="none" strike="noStrike" cap="none" err="1">
                <a:solidFill>
                  <a:schemeClr val="dk1"/>
                </a:solidFill>
                <a:effectLst/>
                <a:latin typeface="Calibri"/>
                <a:ea typeface="Calibri"/>
                <a:cs typeface="Calibri"/>
                <a:sym typeface="Calibri"/>
              </a:rPr>
              <a:t>prosjektet</a:t>
            </a:r>
            <a:r>
              <a:rPr lang="en-US" sz="1200" b="0" i="0" u="none" strike="noStrike" cap="none">
                <a:solidFill>
                  <a:schemeClr val="dk1"/>
                </a:solidFill>
                <a:effectLst/>
                <a:latin typeface="Calibri"/>
                <a:ea typeface="Calibri"/>
                <a:cs typeface="Calibri"/>
                <a:sym typeface="Calibri"/>
              </a:rPr>
              <a:t> mot alternative </a:t>
            </a:r>
            <a:r>
              <a:rPr lang="en-US" sz="1200" b="0" i="0" u="none" strike="noStrike" cap="none" err="1">
                <a:solidFill>
                  <a:schemeClr val="dk1"/>
                </a:solidFill>
                <a:effectLst/>
                <a:latin typeface="Calibri"/>
                <a:ea typeface="Calibri"/>
                <a:cs typeface="Calibri"/>
                <a:sym typeface="Calibri"/>
              </a:rPr>
              <a:t>prosjekter</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Visualisering</a:t>
            </a:r>
            <a:r>
              <a:rPr lang="en-US" sz="1200" b="0" i="0" u="none" strike="noStrike" cap="none">
                <a:solidFill>
                  <a:schemeClr val="dk1"/>
                </a:solidFill>
                <a:effectLst/>
                <a:latin typeface="Calibri"/>
                <a:ea typeface="Calibri"/>
                <a:cs typeface="Calibri"/>
                <a:sym typeface="Calibri"/>
              </a:rPr>
              <a:t>: Kart </a:t>
            </a:r>
            <a:r>
              <a:rPr lang="en-US" sz="1200" b="0" i="0" u="none" strike="noStrike" cap="none" err="1">
                <a:solidFill>
                  <a:schemeClr val="dk1"/>
                </a:solidFill>
                <a:effectLst/>
                <a:latin typeface="Calibri"/>
                <a:ea typeface="Calibri"/>
                <a:cs typeface="Calibri"/>
                <a:sym typeface="Calibri"/>
              </a:rPr>
              <a:t>og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nøkkeltall</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endParaRPr lang="en-US"/>
          </a:p>
        </p:txBody>
      </p:sp>
      <p:sp>
        <p:nvSpPr>
          <p:cNvPr id="4" name="Plassholder for lysbil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5746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B1F5A-FCCE-A290-0A99-9FABF258605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7D27879-A3AC-70E3-CF64-2C4D50A7C134}"/>
              </a:ext>
            </a:extLst>
          </p:cNvPr>
          <p:cNvSpPr>
            <a:spLocks noGrp="1" noRot="1" noChangeAspect="1"/>
          </p:cNvSpPr>
          <p:nvPr>
            <p:ph type="sldImg"/>
          </p:nvPr>
        </p:nvSpPr>
        <p:spPr/>
        <p:txBody>
          <a:bodyPr/>
          <a:lstStyle/>
          <a:p>
            <a:endParaRPr lang="en-US"/>
          </a:p>
        </p:txBody>
      </p:sp>
      <p:sp>
        <p:nvSpPr>
          <p:cNvPr id="3" name="Plassholder for notater 2">
            <a:extLst>
              <a:ext uri="{FF2B5EF4-FFF2-40B4-BE49-F238E27FC236}">
                <a16:creationId xmlns:a16="http://schemas.microsoft.com/office/drawing/2014/main" id="{3BB8EDA2-DF46-7F7C-6A0B-53FE24349C9F}"/>
              </a:ext>
            </a:extLst>
          </p:cNvPr>
          <p:cNvSpPr>
            <a:spLocks noGrp="1"/>
          </p:cNvSpPr>
          <p:nvPr>
            <p:ph type="body" idx="1"/>
          </p:nvPr>
        </p:nvSpPr>
        <p:spPr/>
        <p:txBody>
          <a:bodyPr/>
          <a:lstStyle/>
          <a:p>
            <a:pPr rtl="0" fontAlgn="base"/>
            <a:endParaRPr lang="nb-NO" sz="1200" b="1" i="0" u="none" strike="noStrike" cap="none">
              <a:solidFill>
                <a:schemeClr val="dk1"/>
              </a:solidFill>
              <a:effectLst/>
              <a:latin typeface="Calibri"/>
              <a:ea typeface="Calibri"/>
              <a:cs typeface="Calibri"/>
              <a:sym typeface="Calibri"/>
            </a:endParaRPr>
          </a:p>
        </p:txBody>
      </p:sp>
      <p:sp>
        <p:nvSpPr>
          <p:cNvPr id="4" name="Plassholder for lysbildenummer 3">
            <a:extLst>
              <a:ext uri="{FF2B5EF4-FFF2-40B4-BE49-F238E27FC236}">
                <a16:creationId xmlns:a16="http://schemas.microsoft.com/office/drawing/2014/main" id="{6E65A7B0-45FE-E0F7-CD2D-60E8B3861ECE}"/>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78133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18FF8-6973-33CF-F351-E317CF0684F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BC51F0C-D3C7-0B40-FD56-F66A2CC5ABE0}"/>
              </a:ext>
            </a:extLst>
          </p:cNvPr>
          <p:cNvSpPr>
            <a:spLocks noGrp="1" noRot="1" noChangeAspect="1"/>
          </p:cNvSpPr>
          <p:nvPr>
            <p:ph type="sldImg"/>
          </p:nvPr>
        </p:nvSpPr>
        <p:spPr/>
        <p:txBody>
          <a:bodyPr/>
          <a:lstStyle/>
          <a:p>
            <a:endParaRPr lang="en-US"/>
          </a:p>
        </p:txBody>
      </p:sp>
      <p:sp>
        <p:nvSpPr>
          <p:cNvPr id="3" name="Plassholder for notater 2">
            <a:extLst>
              <a:ext uri="{FF2B5EF4-FFF2-40B4-BE49-F238E27FC236}">
                <a16:creationId xmlns:a16="http://schemas.microsoft.com/office/drawing/2014/main" id="{656E08A1-1E1C-6874-7915-FB55184AF0F9}"/>
              </a:ext>
            </a:extLst>
          </p:cNvPr>
          <p:cNvSpPr>
            <a:spLocks noGrp="1"/>
          </p:cNvSpPr>
          <p:nvPr>
            <p:ph type="body" idx="1"/>
          </p:nvPr>
        </p:nvSpPr>
        <p:spPr/>
        <p:txBody>
          <a:bodyPr/>
          <a:lstStyle/>
          <a:p>
            <a:pPr rtl="0" fontAlgn="base"/>
            <a:r>
              <a:rPr lang="en-US" sz="1200" b="0" i="0" u="none" strike="noStrike" cap="none">
                <a:solidFill>
                  <a:schemeClr val="dk1"/>
                </a:solidFill>
                <a:effectLst/>
                <a:latin typeface="Calibri"/>
                <a:ea typeface="Calibri"/>
                <a:cs typeface="Calibri"/>
                <a:sym typeface="Calibri"/>
              </a:rPr>
              <a:t>Commercial Validation Already Established​</a:t>
            </a:r>
          </a:p>
          <a:p>
            <a:pPr marL="457200" marR="0" lvl="0" indent="-228600" algn="l" defTabSz="914400" rtl="0" eaLnBrk="1" fontAlgn="base" latinLnBrk="0" hangingPunct="1">
              <a:lnSpc>
                <a:spcPct val="100000"/>
              </a:lnSpc>
              <a:spcBef>
                <a:spcPts val="0"/>
              </a:spcBef>
              <a:spcAft>
                <a:spcPts val="0"/>
              </a:spcAft>
              <a:buClr>
                <a:srgbClr val="000000"/>
              </a:buClr>
              <a:buSzPts val="1400"/>
              <a:buFont typeface="Arial"/>
              <a:buNone/>
              <a:tabLst/>
              <a:defRPr/>
            </a:pPr>
            <a:r>
              <a:rPr lang="en-US" sz="1200" b="0" i="0" u="none" strike="noStrike" cap="none">
                <a:solidFill>
                  <a:schemeClr val="dk1"/>
                </a:solidFill>
                <a:effectLst/>
                <a:latin typeface="Calibri"/>
                <a:ea typeface="Calibri"/>
                <a:cs typeface="Calibri"/>
                <a:sym typeface="Calibri"/>
              </a:rPr>
              <a:t>Signed term sheets and negotiations​</a:t>
            </a:r>
          </a:p>
          <a:p>
            <a:pPr rtl="0" fontAlgn="base"/>
            <a:endParaRPr lang="en-US" b="0" i="0">
              <a:effectLst/>
            </a:endParaRPr>
          </a:p>
          <a:p>
            <a:pPr rtl="0" fontAlgn="base"/>
            <a:r>
              <a:rPr lang="en-US" sz="1200" b="0" i="0" u="none" strike="noStrike" cap="none" err="1">
                <a:solidFill>
                  <a:schemeClr val="dk1"/>
                </a:solidFill>
                <a:effectLst/>
                <a:latin typeface="Calibri"/>
                <a:ea typeface="Calibri"/>
                <a:cs typeface="Calibri"/>
                <a:sym typeface="Calibri"/>
              </a:rPr>
              <a:t>Hovedbudskap</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Markedet</a:t>
            </a:r>
            <a:r>
              <a:rPr lang="en-US" sz="1200" b="0" i="0" u="none" strike="noStrike" cap="none">
                <a:solidFill>
                  <a:schemeClr val="dk1"/>
                </a:solidFill>
                <a:effectLst/>
                <a:latin typeface="Calibri"/>
                <a:ea typeface="Calibri"/>
                <a:cs typeface="Calibri"/>
                <a:sym typeface="Calibri"/>
              </a:rPr>
              <a:t> er </a:t>
            </a:r>
            <a:r>
              <a:rPr lang="en-US" sz="1200" b="0" i="0" u="none" strike="noStrike" cap="none" err="1">
                <a:solidFill>
                  <a:schemeClr val="dk1"/>
                </a:solidFill>
                <a:effectLst/>
                <a:latin typeface="Calibri"/>
                <a:ea typeface="Calibri"/>
                <a:cs typeface="Calibri"/>
                <a:sym typeface="Calibri"/>
              </a:rPr>
              <a:t>allerede</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i</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ferd</a:t>
            </a:r>
            <a:r>
              <a:rPr lang="en-US" sz="1200" b="0" i="0" u="none" strike="noStrike" cap="none">
                <a:solidFill>
                  <a:schemeClr val="dk1"/>
                </a:solidFill>
                <a:effectLst/>
                <a:latin typeface="Calibri"/>
                <a:ea typeface="Calibri"/>
                <a:cs typeface="Calibri"/>
                <a:sym typeface="Calibri"/>
              </a:rPr>
              <a:t> med å </a:t>
            </a:r>
            <a:r>
              <a:rPr lang="en-US" sz="1200" b="0" i="0" u="none" strike="noStrike" cap="none" err="1">
                <a:solidFill>
                  <a:schemeClr val="dk1"/>
                </a:solidFill>
                <a:effectLst/>
                <a:latin typeface="Calibri"/>
                <a:ea typeface="Calibri"/>
                <a:cs typeface="Calibri"/>
                <a:sym typeface="Calibri"/>
              </a:rPr>
              <a:t>bli</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sikret</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Anbefaling</a:t>
            </a:r>
            <a:r>
              <a:rPr lang="en-US" sz="1200" b="0" i="0" u="none" strike="noStrike" cap="none">
                <a:solidFill>
                  <a:schemeClr val="dk1"/>
                </a:solidFill>
                <a:effectLst/>
                <a:latin typeface="Calibri"/>
                <a:ea typeface="Calibri"/>
                <a:cs typeface="Calibri"/>
                <a:sym typeface="Calibri"/>
              </a:rPr>
              <a:t>: Vis term sheets, </a:t>
            </a:r>
            <a:r>
              <a:rPr lang="en-US" sz="1200" b="0" i="0" u="none" strike="noStrike" cap="none" err="1">
                <a:solidFill>
                  <a:schemeClr val="dk1"/>
                </a:solidFill>
                <a:effectLst/>
                <a:latin typeface="Calibri"/>
                <a:ea typeface="Calibri"/>
                <a:cs typeface="Calibri"/>
                <a:sym typeface="Calibri"/>
              </a:rPr>
              <a:t>forhandlinger</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og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volum</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Visualisering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Kommersiell</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trakt</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eller</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volumdiagram</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endParaRPr lang="en-US" b="0" i="0">
              <a:effectLst/>
            </a:endParaRPr>
          </a:p>
        </p:txBody>
      </p:sp>
      <p:sp>
        <p:nvSpPr>
          <p:cNvPr id="4" name="Plassholder for lysbildenummer 3">
            <a:extLst>
              <a:ext uri="{FF2B5EF4-FFF2-40B4-BE49-F238E27FC236}">
                <a16:creationId xmlns:a16="http://schemas.microsoft.com/office/drawing/2014/main" id="{1DFE039E-60DB-C319-6C77-E7D36307079E}"/>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259164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sz="1200" b="1" i="0" u="none" strike="noStrike" cap="none">
                <a:solidFill>
                  <a:schemeClr val="dk1"/>
                </a:solidFill>
                <a:effectLst/>
                <a:latin typeface="Calibri"/>
                <a:ea typeface="Calibri"/>
                <a:cs typeface="Calibri"/>
                <a:sym typeface="Calibri"/>
              </a:rPr>
              <a:t>Tier-1 Partners</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err="1">
                <a:solidFill>
                  <a:schemeClr val="dk1"/>
                </a:solidFill>
                <a:effectLst/>
                <a:latin typeface="Calibri"/>
                <a:ea typeface="Calibri"/>
                <a:cs typeface="Calibri"/>
                <a:sym typeface="Calibri"/>
              </a:rPr>
              <a:t>Topsoe</a:t>
            </a:r>
            <a:r>
              <a:rPr lang="en-US" sz="1200" b="0" i="0" u="none" strike="noStrike" cap="none">
                <a:solidFill>
                  <a:schemeClr val="dk1"/>
                </a:solidFill>
                <a:effectLst/>
                <a:latin typeface="Calibri"/>
                <a:ea typeface="Calibri"/>
                <a:cs typeface="Calibri"/>
                <a:sym typeface="Calibri"/>
              </a:rPr>
              <a:t>, Saipem, Wood​</a:t>
            </a:r>
          </a:p>
          <a:p>
            <a:endParaRPr lang="en-US" sz="1200" b="1" i="0" u="none" strike="noStrike" cap="none">
              <a:solidFill>
                <a:schemeClr val="dk1"/>
              </a:solidFill>
              <a:effectLst/>
              <a:latin typeface="Calibri"/>
              <a:ea typeface="Calibri"/>
              <a:cs typeface="Calibri"/>
              <a:sym typeface="Calibri"/>
            </a:endParaRPr>
          </a:p>
          <a:p>
            <a:pPr rtl="0" fontAlgn="base"/>
            <a:r>
              <a:rPr lang="en-US" sz="1200" b="0" i="0" u="none" strike="noStrike" cap="none" err="1">
                <a:solidFill>
                  <a:schemeClr val="dk1"/>
                </a:solidFill>
                <a:effectLst/>
                <a:latin typeface="Calibri"/>
                <a:ea typeface="Calibri"/>
                <a:cs typeface="Calibri"/>
                <a:sym typeface="Calibri"/>
              </a:rPr>
              <a:t>Hovedbudskap</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Verdensledende</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partnere</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reduserer</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gjennomføringsrisiko</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Anbefaling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Forklar</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hvorfor</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partnerne</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betyr</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noe</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Visualisering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Logoer</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og</a:t>
            </a:r>
            <a:r>
              <a:rPr lang="en-US" sz="1200" b="0" i="0" u="none" strike="noStrike" cap="none">
                <a:solidFill>
                  <a:schemeClr val="dk1"/>
                </a:solidFill>
                <a:effectLst/>
                <a:latin typeface="Calibri"/>
                <a:ea typeface="Calibri"/>
                <a:cs typeface="Calibri"/>
                <a:sym typeface="Calibri"/>
              </a:rPr>
              <a:t> roller.</a:t>
            </a:r>
            <a:r>
              <a:rPr lang="nb-NO" sz="1200" b="0" i="0" u="none" strike="noStrike" cap="none">
                <a:solidFill>
                  <a:schemeClr val="dk1"/>
                </a:solidFill>
                <a:effectLst/>
                <a:latin typeface="Calibri"/>
                <a:ea typeface="Calibri"/>
                <a:cs typeface="Calibri"/>
                <a:sym typeface="Calibri"/>
              </a:rPr>
              <a:t> </a:t>
            </a:r>
            <a:endParaRPr lang="nb-NO" b="0" i="0">
              <a:effectLst/>
            </a:endParaRPr>
          </a:p>
          <a:p>
            <a:endParaRPr lang="en-US"/>
          </a:p>
        </p:txBody>
      </p:sp>
      <p:sp>
        <p:nvSpPr>
          <p:cNvPr id="4" name="Plassholder for lysbil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47895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en-US" sz="1200" b="1" i="0" u="none" strike="noStrike" cap="none">
                <a:solidFill>
                  <a:schemeClr val="dk1"/>
                </a:solidFill>
                <a:effectLst/>
                <a:latin typeface="Calibri"/>
                <a:ea typeface="Calibri"/>
                <a:cs typeface="Calibri"/>
                <a:sym typeface="Calibri"/>
              </a:rPr>
              <a:t>5. 90% of Critical Project Work Completed Before FEED</a:t>
            </a:r>
            <a:r>
              <a:rPr lang="nb-NO" sz="1200" b="1" i="0" u="none" strike="noStrike" cap="none">
                <a:solidFill>
                  <a:schemeClr val="dk1"/>
                </a:solidFill>
                <a:effectLst/>
                <a:latin typeface="Calibri"/>
                <a:ea typeface="Calibri"/>
                <a:cs typeface="Calibri"/>
                <a:sym typeface="Calibri"/>
              </a:rPr>
              <a:t> </a:t>
            </a:r>
          </a:p>
          <a:p>
            <a:pPr marL="457200" marR="0" lvl="0" indent="-228600" algn="l" defTabSz="914400" rtl="0" eaLnBrk="1" fontAlgn="base" latinLnBrk="0" hangingPunct="1">
              <a:lnSpc>
                <a:spcPct val="100000"/>
              </a:lnSpc>
              <a:spcBef>
                <a:spcPts val="0"/>
              </a:spcBef>
              <a:spcAft>
                <a:spcPts val="0"/>
              </a:spcAft>
              <a:buClr>
                <a:srgbClr val="000000"/>
              </a:buClr>
              <a:buSzPts val="1400"/>
              <a:buFont typeface="Arial"/>
              <a:buNone/>
              <a:tabLst/>
              <a:defRPr/>
            </a:pPr>
            <a:r>
              <a:rPr lang="en-US" sz="1200" b="0" i="0" u="none" strike="noStrike" cap="none">
                <a:solidFill>
                  <a:schemeClr val="dk1"/>
                </a:solidFill>
                <a:effectLst/>
                <a:latin typeface="Calibri"/>
                <a:ea typeface="Calibri"/>
                <a:cs typeface="Calibri"/>
                <a:sym typeface="Calibri"/>
              </a:rPr>
              <a:t>Gas, CO2 storage, EPC, land, power, customers​</a:t>
            </a:r>
          </a:p>
          <a:p>
            <a:pPr rtl="0" fontAlgn="base"/>
            <a:endParaRPr lang="nb-NO" sz="1200" b="1" i="0" u="none" strike="noStrike" cap="none">
              <a:solidFill>
                <a:schemeClr val="dk1"/>
              </a:solidFill>
              <a:effectLst/>
              <a:latin typeface="Calibri"/>
              <a:ea typeface="Calibri"/>
              <a:cs typeface="Calibri"/>
              <a:sym typeface="Calibri"/>
            </a:endParaRPr>
          </a:p>
          <a:p>
            <a:pPr rtl="0" fontAlgn="base"/>
            <a:r>
              <a:rPr lang="en-US" sz="1200" b="0" i="0" u="none" strike="noStrike" cap="none" err="1">
                <a:solidFill>
                  <a:schemeClr val="dk1"/>
                </a:solidFill>
                <a:effectLst/>
                <a:latin typeface="Calibri"/>
                <a:ea typeface="Calibri"/>
                <a:cs typeface="Calibri"/>
                <a:sym typeface="Calibri"/>
              </a:rPr>
              <a:t>Hovedbudskap</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Prosjektet</a:t>
            </a:r>
            <a:r>
              <a:rPr lang="en-US" sz="1200" b="0" i="0" u="none" strike="noStrike" cap="none">
                <a:solidFill>
                  <a:schemeClr val="dk1"/>
                </a:solidFill>
                <a:effectLst/>
                <a:latin typeface="Calibri"/>
                <a:ea typeface="Calibri"/>
                <a:cs typeface="Calibri"/>
                <a:sym typeface="Calibri"/>
              </a:rPr>
              <a:t> er </a:t>
            </a:r>
            <a:r>
              <a:rPr lang="en-US" sz="1200" b="0" i="0" u="none" strike="noStrike" cap="none" err="1">
                <a:solidFill>
                  <a:schemeClr val="dk1"/>
                </a:solidFill>
                <a:effectLst/>
                <a:latin typeface="Calibri"/>
                <a:ea typeface="Calibri"/>
                <a:cs typeface="Calibri"/>
                <a:sym typeface="Calibri"/>
              </a:rPr>
              <a:t>allerede</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betydelig</a:t>
            </a:r>
            <a:r>
              <a:rPr lang="en-US" sz="1200" b="0" i="0" u="none" strike="noStrike" cap="none">
                <a:solidFill>
                  <a:schemeClr val="dk1"/>
                </a:solidFill>
                <a:effectLst/>
                <a:latin typeface="Calibri"/>
                <a:ea typeface="Calibri"/>
                <a:cs typeface="Calibri"/>
                <a:sym typeface="Calibri"/>
              </a:rPr>
              <a:t> av-</a:t>
            </a:r>
            <a:r>
              <a:rPr lang="en-US" sz="1200" b="0" i="0" u="none" strike="noStrike" cap="none" err="1">
                <a:solidFill>
                  <a:schemeClr val="dk1"/>
                </a:solidFill>
                <a:effectLst/>
                <a:latin typeface="Calibri"/>
                <a:ea typeface="Calibri"/>
                <a:cs typeface="Calibri"/>
                <a:sym typeface="Calibri"/>
              </a:rPr>
              <a:t>risikert</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Anbefaling</a:t>
            </a:r>
            <a:r>
              <a:rPr lang="en-US" sz="1200" b="0" i="0" u="none" strike="noStrike" cap="none">
                <a:solidFill>
                  <a:schemeClr val="dk1"/>
                </a:solidFill>
                <a:effectLst/>
                <a:latin typeface="Calibri"/>
                <a:ea typeface="Calibri"/>
                <a:cs typeface="Calibri"/>
                <a:sym typeface="Calibri"/>
              </a:rPr>
              <a:t>: Den </a:t>
            </a:r>
            <a:r>
              <a:rPr lang="en-US" sz="1200" b="0" i="0" u="none" strike="noStrike" cap="none" err="1">
                <a:solidFill>
                  <a:schemeClr val="dk1"/>
                </a:solidFill>
                <a:effectLst/>
                <a:latin typeface="Calibri"/>
                <a:ea typeface="Calibri"/>
                <a:cs typeface="Calibri"/>
                <a:sym typeface="Calibri"/>
              </a:rPr>
              <a:t>viktigste</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risiko-sliden</a:t>
            </a:r>
            <a:r>
              <a:rPr lang="en-US" sz="1200" b="0" i="0" u="none" strike="noStrike" cap="none">
                <a:solidFill>
                  <a:schemeClr val="dk1"/>
                </a:solidFill>
                <a:effectLst/>
                <a:latin typeface="Calibri"/>
                <a:ea typeface="Calibri"/>
                <a:cs typeface="Calibri"/>
                <a:sym typeface="Calibri"/>
              </a:rPr>
              <a:t>. Vis </a:t>
            </a:r>
            <a:r>
              <a:rPr lang="en-US" sz="1200" b="0" i="0" u="none" strike="noStrike" cap="none" err="1">
                <a:solidFill>
                  <a:schemeClr val="dk1"/>
                </a:solidFill>
                <a:effectLst/>
                <a:latin typeface="Calibri"/>
                <a:ea typeface="Calibri"/>
                <a:cs typeface="Calibri"/>
                <a:sym typeface="Calibri"/>
              </a:rPr>
              <a:t>hva</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som</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allerede</a:t>
            </a:r>
            <a:r>
              <a:rPr lang="en-US" sz="1200" b="0" i="0" u="none" strike="noStrike" cap="none">
                <a:solidFill>
                  <a:schemeClr val="dk1"/>
                </a:solidFill>
                <a:effectLst/>
                <a:latin typeface="Calibri"/>
                <a:ea typeface="Calibri"/>
                <a:cs typeface="Calibri"/>
                <a:sym typeface="Calibri"/>
              </a:rPr>
              <a:t> er </a:t>
            </a:r>
            <a:r>
              <a:rPr lang="en-US" sz="1200" b="0" i="0" u="none" strike="noStrike" cap="none" err="1">
                <a:solidFill>
                  <a:schemeClr val="dk1"/>
                </a:solidFill>
                <a:effectLst/>
                <a:latin typeface="Calibri"/>
                <a:ea typeface="Calibri"/>
                <a:cs typeface="Calibri"/>
                <a:sym typeface="Calibri"/>
              </a:rPr>
              <a:t>på</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plass</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Visualisering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Checkliste</a:t>
            </a:r>
            <a:r>
              <a:rPr lang="en-US" sz="1200" b="0" i="0" u="none" strike="noStrike" cap="none">
                <a:solidFill>
                  <a:schemeClr val="dk1"/>
                </a:solidFill>
                <a:effectLst/>
                <a:latin typeface="Calibri"/>
                <a:ea typeface="Calibri"/>
                <a:cs typeface="Calibri"/>
                <a:sym typeface="Calibri"/>
              </a:rPr>
              <a:t> med </a:t>
            </a:r>
            <a:r>
              <a:rPr lang="en-US" sz="1200" b="0" i="0" u="none" strike="noStrike" cap="none" err="1">
                <a:solidFill>
                  <a:schemeClr val="dk1"/>
                </a:solidFill>
                <a:effectLst/>
                <a:latin typeface="Calibri"/>
                <a:ea typeface="Calibri"/>
                <a:cs typeface="Calibri"/>
                <a:sym typeface="Calibri"/>
              </a:rPr>
              <a:t>grønne</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avhukinger</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endParaRPr lang="en-US"/>
          </a:p>
        </p:txBody>
      </p:sp>
      <p:sp>
        <p:nvSpPr>
          <p:cNvPr id="4" name="Plassholder for lysbil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18605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en-US" sz="1200" b="1" i="0" u="none" strike="noStrike" cap="none">
                <a:solidFill>
                  <a:schemeClr val="dk1"/>
                </a:solidFill>
                <a:effectLst/>
                <a:latin typeface="Calibri"/>
                <a:ea typeface="Calibri"/>
                <a:cs typeface="Calibri"/>
                <a:sym typeface="Calibri"/>
              </a:rPr>
              <a:t>Attractive Economics</a:t>
            </a:r>
          </a:p>
          <a:p>
            <a:pPr lvl="0" rtl="0" fontAlgn="base"/>
            <a:r>
              <a:rPr lang="en-US" sz="1200" b="0" i="0" u="none" strike="noStrike" cap="none">
                <a:solidFill>
                  <a:schemeClr val="dk1"/>
                </a:solidFill>
                <a:effectLst/>
                <a:latin typeface="Calibri"/>
                <a:ea typeface="Calibri"/>
                <a:cs typeface="Calibri"/>
                <a:sym typeface="Calibri"/>
              </a:rPr>
              <a:t>EBITDA &gt; EUR300m​</a:t>
            </a:r>
          </a:p>
          <a:p>
            <a:pPr lvl="0" rtl="0" fontAlgn="base"/>
            <a:r>
              <a:rPr lang="en-US" sz="1200" b="0" i="0" u="none" strike="noStrike" cap="none">
                <a:solidFill>
                  <a:schemeClr val="dk1"/>
                </a:solidFill>
                <a:effectLst/>
                <a:latin typeface="Calibri"/>
                <a:ea typeface="Calibri"/>
                <a:cs typeface="Calibri"/>
                <a:sym typeface="Calibri"/>
              </a:rPr>
              <a:t>IRR &gt;10%​</a:t>
            </a:r>
          </a:p>
          <a:p>
            <a:pPr rtl="0" fontAlgn="base"/>
            <a:endParaRPr lang="en-US" sz="1200" b="0" i="0" u="none" strike="noStrike" cap="none">
              <a:solidFill>
                <a:schemeClr val="dk1"/>
              </a:solidFill>
              <a:effectLst/>
              <a:latin typeface="Calibri"/>
              <a:ea typeface="Calibri"/>
              <a:cs typeface="Calibri"/>
              <a:sym typeface="Calibri"/>
            </a:endParaRPr>
          </a:p>
          <a:p>
            <a:pPr rtl="0" fontAlgn="base"/>
            <a:endParaRPr lang="en-US" sz="1200" b="0" i="0" u="none" strike="noStrike" cap="none">
              <a:solidFill>
                <a:schemeClr val="dk1"/>
              </a:solidFill>
              <a:effectLst/>
              <a:latin typeface="Calibri"/>
              <a:ea typeface="Calibri"/>
              <a:cs typeface="Calibri"/>
              <a:sym typeface="Calibri"/>
            </a:endParaRPr>
          </a:p>
          <a:p>
            <a:pPr rtl="0" fontAlgn="base"/>
            <a:r>
              <a:rPr lang="en-US" sz="1200" b="0" i="0" u="none" strike="noStrike" cap="none" err="1">
                <a:solidFill>
                  <a:schemeClr val="dk1"/>
                </a:solidFill>
                <a:effectLst/>
                <a:latin typeface="Calibri"/>
                <a:ea typeface="Calibri"/>
                <a:cs typeface="Calibri"/>
                <a:sym typeface="Calibri"/>
              </a:rPr>
              <a:t>Hovedbudskap</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Prosjektet</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fungerer</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økonomisk</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Anbefaling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Forenkle</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finansslidene</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til</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få</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nøkkeltall</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Visualisering</a:t>
            </a:r>
            <a:r>
              <a:rPr lang="en-US" sz="1200" b="0" i="0" u="none" strike="noStrike" cap="none">
                <a:solidFill>
                  <a:schemeClr val="dk1"/>
                </a:solidFill>
                <a:effectLst/>
                <a:latin typeface="Calibri"/>
                <a:ea typeface="Calibri"/>
                <a:cs typeface="Calibri"/>
                <a:sym typeface="Calibri"/>
              </a:rPr>
              <a:t>: Fire KPI-</a:t>
            </a:r>
            <a:r>
              <a:rPr lang="en-US" sz="1200" b="0" i="0" u="none" strike="noStrike" cap="none" err="1">
                <a:solidFill>
                  <a:schemeClr val="dk1"/>
                </a:solidFill>
                <a:effectLst/>
                <a:latin typeface="Calibri"/>
                <a:ea typeface="Calibri"/>
                <a:cs typeface="Calibri"/>
                <a:sym typeface="Calibri"/>
              </a:rPr>
              <a:t>bokser</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endParaRPr lang="en-US"/>
          </a:p>
        </p:txBody>
      </p:sp>
      <p:sp>
        <p:nvSpPr>
          <p:cNvPr id="4" name="Plassholder for lysbil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35623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61BEA-C784-43A7-BB13-7D880EF6CE1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0D477F8-C530-1324-722A-7526E3A951C7}"/>
              </a:ext>
            </a:extLst>
          </p:cNvPr>
          <p:cNvSpPr>
            <a:spLocks noGrp="1" noRot="1" noChangeAspect="1"/>
          </p:cNvSpPr>
          <p:nvPr>
            <p:ph type="sldImg"/>
          </p:nvPr>
        </p:nvSpPr>
        <p:spPr/>
        <p:txBody>
          <a:bodyPr/>
          <a:lstStyle/>
          <a:p>
            <a:endParaRPr lang="en-US"/>
          </a:p>
        </p:txBody>
      </p:sp>
      <p:sp>
        <p:nvSpPr>
          <p:cNvPr id="3" name="Plassholder for notater 2">
            <a:extLst>
              <a:ext uri="{FF2B5EF4-FFF2-40B4-BE49-F238E27FC236}">
                <a16:creationId xmlns:a16="http://schemas.microsoft.com/office/drawing/2014/main" id="{AA94961A-8E62-DD80-27E0-0E61EBFD1CFB}"/>
              </a:ext>
            </a:extLst>
          </p:cNvPr>
          <p:cNvSpPr>
            <a:spLocks noGrp="1"/>
          </p:cNvSpPr>
          <p:nvPr>
            <p:ph type="body" idx="1"/>
          </p:nvPr>
        </p:nvSpPr>
        <p:spPr/>
        <p:txBody>
          <a:bodyPr/>
          <a:lstStyle/>
          <a:p>
            <a:pPr rtl="0" fontAlgn="base"/>
            <a:r>
              <a:rPr lang="en-US" sz="1200" b="1" i="0" u="none" strike="noStrike" cap="none">
                <a:solidFill>
                  <a:schemeClr val="dk1"/>
                </a:solidFill>
                <a:effectLst/>
                <a:latin typeface="Calibri"/>
                <a:ea typeface="Calibri"/>
                <a:cs typeface="Calibri"/>
                <a:sym typeface="Calibri"/>
              </a:rPr>
              <a:t>10. </a:t>
            </a:r>
            <a:r>
              <a:rPr lang="nb-NO" sz="1200" b="1" i="0" u="none" strike="noStrike" cap="none">
                <a:solidFill>
                  <a:schemeClr val="dk1"/>
                </a:solidFill>
                <a:effectLst/>
                <a:latin typeface="Calibri"/>
                <a:ea typeface="Calibri"/>
                <a:cs typeface="Calibri"/>
                <a:sym typeface="Calibri"/>
              </a:rPr>
              <a:t>NYSE listing</a:t>
            </a:r>
          </a:p>
          <a:p>
            <a:pPr marL="457200" marR="0" lvl="0" indent="-228600" algn="l" defTabSz="914400" rtl="0" eaLnBrk="1" fontAlgn="base" latinLnBrk="0" hangingPunct="1">
              <a:lnSpc>
                <a:spcPct val="100000"/>
              </a:lnSpc>
              <a:spcBef>
                <a:spcPts val="0"/>
              </a:spcBef>
              <a:spcAft>
                <a:spcPts val="0"/>
              </a:spcAft>
              <a:buClr>
                <a:srgbClr val="000000"/>
              </a:buClr>
              <a:buSzPts val="1400"/>
              <a:buFont typeface="Arial"/>
              <a:buNone/>
              <a:tabLst/>
              <a:defRPr/>
            </a:pPr>
            <a:endParaRPr lang="nb-NO" b="0" i="0">
              <a:effectLst/>
            </a:endParaRPr>
          </a:p>
          <a:p>
            <a:pPr rtl="0" fontAlgn="base"/>
            <a:endParaRPr lang="nb-NO" sz="1200" b="1" i="0" u="none" strike="noStrike" cap="none">
              <a:solidFill>
                <a:schemeClr val="dk1"/>
              </a:solidFill>
              <a:effectLst/>
              <a:latin typeface="Calibri"/>
              <a:ea typeface="Calibri"/>
              <a:cs typeface="Calibri"/>
              <a:sym typeface="Calibri"/>
            </a:endParaRPr>
          </a:p>
        </p:txBody>
      </p:sp>
      <p:sp>
        <p:nvSpPr>
          <p:cNvPr id="4" name="Plassholder for lysbildenummer 3">
            <a:extLst>
              <a:ext uri="{FF2B5EF4-FFF2-40B4-BE49-F238E27FC236}">
                <a16:creationId xmlns:a16="http://schemas.microsoft.com/office/drawing/2014/main" id="{98FD7F2C-0EAA-457D-086D-7AF4D2C8284A}"/>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631568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C79DD-AB5F-12D9-308E-5A7F6D44CDB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4606C09-F2E5-27D6-865F-FA3258E91508}"/>
              </a:ext>
            </a:extLst>
          </p:cNvPr>
          <p:cNvSpPr>
            <a:spLocks noGrp="1" noRot="1" noChangeAspect="1"/>
          </p:cNvSpPr>
          <p:nvPr>
            <p:ph type="sldImg"/>
          </p:nvPr>
        </p:nvSpPr>
        <p:spPr/>
        <p:txBody>
          <a:bodyPr/>
          <a:lstStyle/>
          <a:p>
            <a:endParaRPr lang="en-US"/>
          </a:p>
        </p:txBody>
      </p:sp>
      <p:sp>
        <p:nvSpPr>
          <p:cNvPr id="3" name="Plassholder for notater 2">
            <a:extLst>
              <a:ext uri="{FF2B5EF4-FFF2-40B4-BE49-F238E27FC236}">
                <a16:creationId xmlns:a16="http://schemas.microsoft.com/office/drawing/2014/main" id="{B8716BBD-534D-371C-113C-98A98D166DAA}"/>
              </a:ext>
            </a:extLst>
          </p:cNvPr>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a:solidFill>
                  <a:schemeClr val="dk1"/>
                </a:solidFill>
                <a:effectLst/>
                <a:latin typeface="Calibri"/>
                <a:ea typeface="Calibri"/>
                <a:cs typeface="Calibri"/>
                <a:sym typeface="Calibri"/>
              </a:rPr>
              <a:t>Value Creation Roadmap​</a:t>
            </a:r>
            <a:endParaRPr lang="en-US" b="0" i="0">
              <a:effectLst/>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a:solidFill>
                  <a:schemeClr val="dk1"/>
                </a:solidFill>
                <a:effectLst/>
                <a:latin typeface="Calibri"/>
                <a:ea typeface="Calibri"/>
                <a:cs typeface="Calibri"/>
                <a:sym typeface="Calibri"/>
              </a:rPr>
              <a:t>SLIP &gt; FEED &gt; FID &gt; IPO &gt; Operations​</a:t>
            </a:r>
          </a:p>
          <a:p>
            <a:endParaRPr lang="nb-NO"/>
          </a:p>
          <a:p>
            <a:pPr rtl="0" fontAlgn="base"/>
            <a:r>
              <a:rPr lang="en-US" sz="1200" b="0" i="0" u="none" strike="noStrike" cap="none" err="1">
                <a:solidFill>
                  <a:schemeClr val="dk1"/>
                </a:solidFill>
                <a:effectLst/>
                <a:latin typeface="Calibri"/>
                <a:ea typeface="Calibri"/>
                <a:cs typeface="Calibri"/>
                <a:sym typeface="Calibri"/>
              </a:rPr>
              <a:t>Hovedbudskap</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Verdiskaping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kommer</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før</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produksjon</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Anbefaling</a:t>
            </a:r>
            <a:r>
              <a:rPr lang="en-US" sz="1200" b="0" i="0" u="none" strike="noStrike" cap="none">
                <a:solidFill>
                  <a:schemeClr val="dk1"/>
                </a:solidFill>
                <a:effectLst/>
                <a:latin typeface="Calibri"/>
                <a:ea typeface="Calibri"/>
                <a:cs typeface="Calibri"/>
                <a:sym typeface="Calibri"/>
              </a:rPr>
              <a:t>: Vis FEED, FID </a:t>
            </a:r>
            <a:r>
              <a:rPr lang="en-US" sz="1200" b="0" i="0" u="none" strike="noStrike" cap="none" err="1">
                <a:solidFill>
                  <a:schemeClr val="dk1"/>
                </a:solidFill>
                <a:effectLst/>
                <a:latin typeface="Calibri"/>
                <a:ea typeface="Calibri"/>
                <a:cs typeface="Calibri"/>
                <a:sym typeface="Calibri"/>
              </a:rPr>
              <a:t>og</a:t>
            </a:r>
            <a:r>
              <a:rPr lang="en-US" sz="1200" b="0" i="0" u="none" strike="noStrike" cap="none">
                <a:solidFill>
                  <a:schemeClr val="dk1"/>
                </a:solidFill>
                <a:effectLst/>
                <a:latin typeface="Calibri"/>
                <a:ea typeface="Calibri"/>
                <a:cs typeface="Calibri"/>
                <a:sym typeface="Calibri"/>
              </a:rPr>
              <a:t> IPO </a:t>
            </a:r>
            <a:r>
              <a:rPr lang="en-US" sz="1200" b="0" i="0" u="none" strike="noStrike" cap="none" err="1">
                <a:solidFill>
                  <a:schemeClr val="dk1"/>
                </a:solidFill>
                <a:effectLst/>
                <a:latin typeface="Calibri"/>
                <a:ea typeface="Calibri"/>
                <a:cs typeface="Calibri"/>
                <a:sym typeface="Calibri"/>
              </a:rPr>
              <a:t>som</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verdidrivere</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Visualisering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Tidslinje</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endParaRPr lang="nb-NO"/>
          </a:p>
        </p:txBody>
      </p:sp>
      <p:sp>
        <p:nvSpPr>
          <p:cNvPr id="4" name="Plassholder for lysbildenummer 3">
            <a:extLst>
              <a:ext uri="{FF2B5EF4-FFF2-40B4-BE49-F238E27FC236}">
                <a16:creationId xmlns:a16="http://schemas.microsoft.com/office/drawing/2014/main" id="{4BE0785C-3121-2958-3315-3CEBB2A0948E}"/>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04727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20EF8-B1D2-8908-37F9-D2B9FAE18FD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114C147-1109-559C-2C23-6B4B75C56E98}"/>
              </a:ext>
            </a:extLst>
          </p:cNvPr>
          <p:cNvSpPr>
            <a:spLocks noGrp="1" noRot="1" noChangeAspect="1"/>
          </p:cNvSpPr>
          <p:nvPr>
            <p:ph type="sldImg"/>
          </p:nvPr>
        </p:nvSpPr>
        <p:spPr/>
        <p:txBody>
          <a:bodyPr/>
          <a:lstStyle/>
          <a:p>
            <a:endParaRPr lang="en-US"/>
          </a:p>
        </p:txBody>
      </p:sp>
      <p:sp>
        <p:nvSpPr>
          <p:cNvPr id="3" name="Plassholder for notater 2">
            <a:extLst>
              <a:ext uri="{FF2B5EF4-FFF2-40B4-BE49-F238E27FC236}">
                <a16:creationId xmlns:a16="http://schemas.microsoft.com/office/drawing/2014/main" id="{889CFB6C-428A-DDCD-4BDB-D76B162B01D4}"/>
              </a:ext>
            </a:extLst>
          </p:cNvPr>
          <p:cNvSpPr>
            <a:spLocks noGrp="1"/>
          </p:cNvSpPr>
          <p:nvPr>
            <p:ph type="body" idx="1"/>
          </p:nvPr>
        </p:nvSpPr>
        <p:spPr/>
        <p:txBody>
          <a:bodyPr/>
          <a:lstStyle/>
          <a:p>
            <a:pPr rtl="0" fontAlgn="base"/>
            <a:r>
              <a:rPr lang="en-US" sz="1200" b="1" i="0" u="none" strike="noStrike" cap="none">
                <a:solidFill>
                  <a:schemeClr val="dk1"/>
                </a:solidFill>
                <a:effectLst/>
                <a:latin typeface="Calibri"/>
                <a:ea typeface="Calibri"/>
                <a:cs typeface="Calibri"/>
                <a:sym typeface="Calibri"/>
              </a:rPr>
              <a:t>10. Why Invest Through a SLIP Today?</a:t>
            </a:r>
            <a:r>
              <a:rPr lang="nb-NO" sz="1200" b="1" i="0" u="none" strike="noStrike" cap="none">
                <a:solidFill>
                  <a:schemeClr val="dk1"/>
                </a:solidFill>
                <a:effectLst/>
                <a:latin typeface="Calibri"/>
                <a:ea typeface="Calibri"/>
                <a:cs typeface="Calibri"/>
                <a:sym typeface="Calibri"/>
              </a:rPr>
              <a:t> </a:t>
            </a:r>
          </a:p>
          <a:p>
            <a:pPr marL="457200" marR="0" lvl="0" indent="-228600" algn="l" defTabSz="914400" rtl="0" eaLnBrk="1" fontAlgn="base" latinLnBrk="0" hangingPunct="1">
              <a:lnSpc>
                <a:spcPct val="100000"/>
              </a:lnSpc>
              <a:spcBef>
                <a:spcPts val="0"/>
              </a:spcBef>
              <a:spcAft>
                <a:spcPts val="0"/>
              </a:spcAft>
              <a:buClr>
                <a:srgbClr val="000000"/>
              </a:buClr>
              <a:buSzPts val="1400"/>
              <a:buFont typeface="Arial"/>
              <a:buNone/>
              <a:tabLst/>
              <a:defRPr/>
            </a:pPr>
            <a:r>
              <a:rPr lang="en-US" sz="1200" b="0" i="0" u="none" strike="noStrike" cap="none">
                <a:solidFill>
                  <a:schemeClr val="dk1"/>
                </a:solidFill>
                <a:effectLst/>
                <a:latin typeface="Calibri"/>
                <a:ea typeface="Calibri"/>
                <a:cs typeface="Calibri"/>
                <a:sym typeface="Calibri"/>
              </a:rPr>
              <a:t>Invest before next valuation step​</a:t>
            </a:r>
          </a:p>
          <a:p>
            <a:pPr rtl="0" fontAlgn="base"/>
            <a:endParaRPr lang="en-US" sz="1200" b="0" i="0" u="none" strike="noStrike" cap="none">
              <a:solidFill>
                <a:schemeClr val="dk1"/>
              </a:solidFill>
              <a:effectLst/>
              <a:latin typeface="Calibri"/>
              <a:ea typeface="Calibri"/>
              <a:cs typeface="Calibri"/>
              <a:sym typeface="Calibri"/>
            </a:endParaRPr>
          </a:p>
          <a:p>
            <a:pPr rtl="0" fontAlgn="base"/>
            <a:r>
              <a:rPr lang="en-US" sz="1200" b="0" i="0" u="none" strike="noStrike" cap="none" err="1">
                <a:solidFill>
                  <a:schemeClr val="dk1"/>
                </a:solidFill>
                <a:effectLst/>
                <a:latin typeface="Calibri"/>
                <a:ea typeface="Calibri"/>
                <a:cs typeface="Calibri"/>
                <a:sym typeface="Calibri"/>
              </a:rPr>
              <a:t>Hovedbudskap</a:t>
            </a:r>
            <a:r>
              <a:rPr lang="en-US" sz="1200" b="0" i="0" u="none" strike="noStrike" cap="none">
                <a:solidFill>
                  <a:schemeClr val="dk1"/>
                </a:solidFill>
                <a:effectLst/>
                <a:latin typeface="Calibri"/>
                <a:ea typeface="Calibri"/>
                <a:cs typeface="Calibri"/>
                <a:sym typeface="Calibri"/>
              </a:rPr>
              <a:t>: Kom inn </a:t>
            </a:r>
            <a:r>
              <a:rPr lang="en-US" sz="1200" b="0" i="0" u="none" strike="noStrike" cap="none" err="1">
                <a:solidFill>
                  <a:schemeClr val="dk1"/>
                </a:solidFill>
                <a:effectLst/>
                <a:latin typeface="Calibri"/>
                <a:ea typeface="Calibri"/>
                <a:cs typeface="Calibri"/>
                <a:sym typeface="Calibri"/>
              </a:rPr>
              <a:t>før</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neste</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verdivurdering</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Anbefaling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Forklar</a:t>
            </a:r>
            <a:r>
              <a:rPr lang="en-US" sz="1200" b="0" i="0" u="none" strike="noStrike" cap="none">
                <a:solidFill>
                  <a:schemeClr val="dk1"/>
                </a:solidFill>
                <a:effectLst/>
                <a:latin typeface="Calibri"/>
                <a:ea typeface="Calibri"/>
                <a:cs typeface="Calibri"/>
                <a:sym typeface="Calibri"/>
              </a:rPr>
              <a:t> SAFE/SLIP </a:t>
            </a:r>
            <a:r>
              <a:rPr lang="en-US" sz="1200" b="0" i="0" u="none" strike="noStrike" cap="none" err="1">
                <a:solidFill>
                  <a:schemeClr val="dk1"/>
                </a:solidFill>
                <a:effectLst/>
                <a:latin typeface="Calibri"/>
                <a:ea typeface="Calibri"/>
                <a:cs typeface="Calibri"/>
                <a:sym typeface="Calibri"/>
              </a:rPr>
              <a:t>enkelt</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og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investorvennlig</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Visualisering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Illustrasjon</a:t>
            </a:r>
            <a:r>
              <a:rPr lang="en-US" sz="1200" b="0" i="0" u="none" strike="noStrike" cap="none">
                <a:solidFill>
                  <a:schemeClr val="dk1"/>
                </a:solidFill>
                <a:effectLst/>
                <a:latin typeface="Calibri"/>
                <a:ea typeface="Calibri"/>
                <a:cs typeface="Calibri"/>
                <a:sym typeface="Calibri"/>
              </a:rPr>
              <a:t> av </a:t>
            </a:r>
            <a:r>
              <a:rPr lang="en-US" sz="1200" b="0" i="0" u="none" strike="noStrike" cap="none" err="1">
                <a:solidFill>
                  <a:schemeClr val="dk1"/>
                </a:solidFill>
                <a:effectLst/>
                <a:latin typeface="Calibri"/>
                <a:ea typeface="Calibri"/>
                <a:cs typeface="Calibri"/>
                <a:sym typeface="Calibri"/>
              </a:rPr>
              <a:t>konvertering</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endParaRPr lang="nb-NO" sz="1200" b="1" i="0" u="none" strike="noStrike" cap="none">
              <a:solidFill>
                <a:schemeClr val="dk1"/>
              </a:solidFill>
              <a:effectLst/>
              <a:latin typeface="Calibri"/>
              <a:ea typeface="Calibri"/>
              <a:cs typeface="Calibri"/>
              <a:sym typeface="Calibri"/>
            </a:endParaRPr>
          </a:p>
        </p:txBody>
      </p:sp>
      <p:sp>
        <p:nvSpPr>
          <p:cNvPr id="4" name="Plassholder for lysbildenummer 3">
            <a:extLst>
              <a:ext uri="{FF2B5EF4-FFF2-40B4-BE49-F238E27FC236}">
                <a16:creationId xmlns:a16="http://schemas.microsoft.com/office/drawing/2014/main" id="{A74AC170-6CF3-C434-2ABA-29D71D9F04B5}"/>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56033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a:solidFill>
                  <a:schemeClr val="dk1"/>
                </a:solidFill>
                <a:effectLst/>
                <a:latin typeface="Calibri"/>
                <a:ea typeface="Calibri"/>
                <a:cs typeface="Calibri"/>
                <a:sym typeface="Calibri"/>
              </a:rPr>
              <a:t>Experienced Team With Proven Track Record​</a:t>
            </a:r>
            <a:endParaRPr lang="en-US" b="0" i="0">
              <a:effectLst/>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a:solidFill>
                  <a:schemeClr val="dk1"/>
                </a:solidFill>
                <a:effectLst/>
                <a:latin typeface="Calibri"/>
                <a:ea typeface="Calibri"/>
                <a:cs typeface="Calibri"/>
                <a:sym typeface="Calibri"/>
              </a:rPr>
              <a:t>Leadership, ammonia, CCS, capital markets​</a:t>
            </a:r>
          </a:p>
          <a:p>
            <a:endParaRPr lang="en-US"/>
          </a:p>
          <a:p>
            <a:pPr rtl="0" fontAlgn="base"/>
            <a:r>
              <a:rPr lang="en-US" sz="1200" b="0" i="0" u="none" strike="noStrike" cap="none" err="1">
                <a:solidFill>
                  <a:schemeClr val="dk1"/>
                </a:solidFill>
                <a:effectLst/>
                <a:latin typeface="Calibri"/>
                <a:ea typeface="Calibri"/>
                <a:cs typeface="Calibri"/>
                <a:sym typeface="Calibri"/>
              </a:rPr>
              <a:t>Hovedbudskap</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Teamet</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kan</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gjennomføre</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Anbefaling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Kortfattet</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fokus</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på</a:t>
            </a:r>
            <a:r>
              <a:rPr lang="en-US" sz="1200" b="0" i="0" u="none" strike="noStrike" cap="none">
                <a:solidFill>
                  <a:schemeClr val="dk1"/>
                </a:solidFill>
                <a:effectLst/>
                <a:latin typeface="Calibri"/>
                <a:ea typeface="Calibri"/>
                <a:cs typeface="Calibri"/>
                <a:sym typeface="Calibri"/>
              </a:rPr>
              <a:t> track record </a:t>
            </a:r>
            <a:r>
              <a:rPr lang="en-US" sz="1200" b="0" i="0" u="none" strike="noStrike" cap="none" err="1">
                <a:solidFill>
                  <a:schemeClr val="dk1"/>
                </a:solidFill>
                <a:effectLst/>
                <a:latin typeface="Calibri"/>
                <a:ea typeface="Calibri"/>
                <a:cs typeface="Calibri"/>
                <a:sym typeface="Calibri"/>
              </a:rPr>
              <a:t>og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kompetanse</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Visualisering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Portretter</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og</a:t>
            </a:r>
            <a:r>
              <a:rPr lang="en-US" sz="1200" b="0" i="0" u="none" strike="noStrike" cap="none">
                <a:solidFill>
                  <a:schemeClr val="dk1"/>
                </a:solidFill>
                <a:effectLst/>
                <a:latin typeface="Calibri"/>
                <a:ea typeface="Calibri"/>
                <a:cs typeface="Calibri"/>
                <a:sym typeface="Calibri"/>
              </a:rPr>
              <a:t> 2-3 </a:t>
            </a:r>
            <a:r>
              <a:rPr lang="en-US" sz="1200" b="0" i="0" u="none" strike="noStrike" cap="none" err="1">
                <a:solidFill>
                  <a:schemeClr val="dk1"/>
                </a:solidFill>
                <a:effectLst/>
                <a:latin typeface="Calibri"/>
                <a:ea typeface="Calibri"/>
                <a:cs typeface="Calibri"/>
                <a:sym typeface="Calibri"/>
              </a:rPr>
              <a:t>linjer</a:t>
            </a:r>
            <a:r>
              <a:rPr lang="en-US" sz="1200" b="0" i="0" u="none" strike="noStrike" cap="none">
                <a:solidFill>
                  <a:schemeClr val="dk1"/>
                </a:solidFill>
                <a:effectLst/>
                <a:latin typeface="Calibri"/>
                <a:ea typeface="Calibri"/>
                <a:cs typeface="Calibri"/>
                <a:sym typeface="Calibri"/>
              </a:rPr>
              <a:t> per person.</a:t>
            </a:r>
            <a:r>
              <a:rPr lang="nb-NO" sz="1200" b="0" i="0" u="none" strike="noStrike" cap="none">
                <a:solidFill>
                  <a:schemeClr val="dk1"/>
                </a:solidFill>
                <a:effectLst/>
                <a:latin typeface="Calibri"/>
                <a:ea typeface="Calibri"/>
                <a:cs typeface="Calibri"/>
                <a:sym typeface="Calibri"/>
              </a:rPr>
              <a:t> </a:t>
            </a:r>
            <a:endParaRPr lang="nb-NO" b="0" i="0">
              <a:effectLst/>
            </a:endParaRPr>
          </a:p>
          <a:p>
            <a:endParaRPr lang="en-US"/>
          </a:p>
        </p:txBody>
      </p:sp>
      <p:sp>
        <p:nvSpPr>
          <p:cNvPr id="4" name="Plassholder for lysbil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95297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42418-C3A6-1326-616C-4815B3EF0C3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FB9EB73-D605-2BFB-729F-94EB9541D7ED}"/>
              </a:ext>
            </a:extLst>
          </p:cNvPr>
          <p:cNvSpPr>
            <a:spLocks noGrp="1" noRot="1" noChangeAspect="1"/>
          </p:cNvSpPr>
          <p:nvPr>
            <p:ph type="sldImg"/>
          </p:nvPr>
        </p:nvSpPr>
        <p:spPr/>
        <p:txBody>
          <a:bodyPr/>
          <a:lstStyle/>
          <a:p>
            <a:endParaRPr lang="en-US"/>
          </a:p>
        </p:txBody>
      </p:sp>
      <p:sp>
        <p:nvSpPr>
          <p:cNvPr id="3" name="Plassholder for notater 2">
            <a:extLst>
              <a:ext uri="{FF2B5EF4-FFF2-40B4-BE49-F238E27FC236}">
                <a16:creationId xmlns:a16="http://schemas.microsoft.com/office/drawing/2014/main" id="{C0135B89-5FAF-8688-1E88-762BCE92DBB7}"/>
              </a:ext>
            </a:extLst>
          </p:cNvPr>
          <p:cNvSpPr>
            <a:spLocks noGrp="1"/>
          </p:cNvSpPr>
          <p:nvPr>
            <p:ph type="body" idx="1"/>
          </p:nvPr>
        </p:nvSpPr>
        <p:spPr/>
        <p:txBody>
          <a:bodyPr/>
          <a:lstStyle/>
          <a:p>
            <a:r>
              <a:rPr lang="en-US" sz="1200" b="1" i="0" u="none" strike="noStrike" cap="none">
                <a:solidFill>
                  <a:schemeClr val="dk1"/>
                </a:solidFill>
                <a:effectLst/>
                <a:latin typeface="Calibri"/>
                <a:ea typeface="Calibri"/>
                <a:cs typeface="Calibri"/>
                <a:sym typeface="Calibri"/>
              </a:rPr>
              <a:t>Use of Proceeds</a:t>
            </a:r>
          </a:p>
          <a:p>
            <a:pPr marL="457200" marR="0" lvl="0" indent="-228600" algn="l" defTabSz="914400" rtl="0" eaLnBrk="1" fontAlgn="base" latinLnBrk="0" hangingPunct="1">
              <a:lnSpc>
                <a:spcPct val="100000"/>
              </a:lnSpc>
              <a:spcBef>
                <a:spcPts val="0"/>
              </a:spcBef>
              <a:spcAft>
                <a:spcPts val="0"/>
              </a:spcAft>
              <a:buClr>
                <a:srgbClr val="000000"/>
              </a:buClr>
              <a:buSzPts val="1400"/>
              <a:buFont typeface="Arial"/>
              <a:buNone/>
              <a:tabLst/>
              <a:defRPr/>
            </a:pPr>
            <a:r>
              <a:rPr lang="en-US" sz="1200" b="0" i="0" u="none" strike="noStrike" cap="none">
                <a:solidFill>
                  <a:schemeClr val="dk1"/>
                </a:solidFill>
                <a:effectLst/>
                <a:latin typeface="Calibri"/>
                <a:ea typeface="Calibri"/>
                <a:cs typeface="Calibri"/>
                <a:sym typeface="Calibri"/>
              </a:rPr>
              <a:t>FEED, financing, commercial agreements, team​. </a:t>
            </a:r>
            <a:r>
              <a:rPr lang="en-US" sz="1200" b="0" i="0" u="none" strike="noStrike" cap="none" err="1">
                <a:solidFill>
                  <a:schemeClr val="dk1"/>
                </a:solidFill>
                <a:effectLst/>
                <a:latin typeface="Calibri"/>
                <a:ea typeface="Calibri"/>
                <a:cs typeface="Calibri"/>
                <a:sym typeface="Calibri"/>
              </a:rPr>
              <a:t>Maximise</a:t>
            </a:r>
            <a:r>
              <a:rPr lang="en-US" sz="1200" b="0" i="0" u="none" strike="noStrike" cap="none">
                <a:solidFill>
                  <a:schemeClr val="dk1"/>
                </a:solidFill>
                <a:effectLst/>
                <a:latin typeface="Calibri"/>
                <a:ea typeface="Calibri"/>
                <a:cs typeface="Calibri"/>
                <a:sym typeface="Calibri"/>
              </a:rPr>
              <a:t> value increase leading up to listing.</a:t>
            </a:r>
          </a:p>
          <a:p>
            <a:pPr rtl="0" fontAlgn="base"/>
            <a:endParaRPr lang="en-US" sz="1200" b="0" i="0" u="none" strike="noStrike" cap="none">
              <a:solidFill>
                <a:schemeClr val="dk1"/>
              </a:solidFill>
              <a:effectLst/>
              <a:latin typeface="Calibri"/>
              <a:ea typeface="Calibri"/>
              <a:cs typeface="Calibri"/>
              <a:sym typeface="Calibri"/>
            </a:endParaRPr>
          </a:p>
          <a:p>
            <a:pPr rtl="0" fontAlgn="base"/>
            <a:r>
              <a:rPr lang="en-US" sz="1200" b="0" i="0" u="none" strike="noStrike" cap="none" err="1">
                <a:solidFill>
                  <a:schemeClr val="dk1"/>
                </a:solidFill>
                <a:effectLst/>
                <a:latin typeface="Calibri"/>
                <a:ea typeface="Calibri"/>
                <a:cs typeface="Calibri"/>
                <a:sym typeface="Calibri"/>
              </a:rPr>
              <a:t>Hovedbudskap</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Kapitalen</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brukes</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til</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verdiskapende</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milepæler</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Anbefaling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Knytt</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kapitalbruk</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direkte</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til</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verdiskaping</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Visualisering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Sirkeldiagram</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eller</a:t>
            </a:r>
            <a:r>
              <a:rPr lang="en-US" sz="1200" b="0" i="0" u="none" strike="noStrike" cap="none">
                <a:solidFill>
                  <a:schemeClr val="dk1"/>
                </a:solidFill>
                <a:effectLst/>
                <a:latin typeface="Calibri"/>
                <a:ea typeface="Calibri"/>
                <a:cs typeface="Calibri"/>
                <a:sym typeface="Calibri"/>
              </a:rPr>
              <a:t> milestone-</a:t>
            </a:r>
            <a:r>
              <a:rPr lang="en-US" sz="1200" b="0" i="0" u="none" strike="noStrike" cap="none" err="1">
                <a:solidFill>
                  <a:schemeClr val="dk1"/>
                </a:solidFill>
                <a:effectLst/>
                <a:latin typeface="Calibri"/>
                <a:ea typeface="Calibri"/>
                <a:cs typeface="Calibri"/>
                <a:sym typeface="Calibri"/>
              </a:rPr>
              <a:t>grafikk</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endParaRPr lang="nb-NO"/>
          </a:p>
        </p:txBody>
      </p:sp>
      <p:sp>
        <p:nvSpPr>
          <p:cNvPr id="4" name="Plassholder for lysbildenummer 3">
            <a:extLst>
              <a:ext uri="{FF2B5EF4-FFF2-40B4-BE49-F238E27FC236}">
                <a16:creationId xmlns:a16="http://schemas.microsoft.com/office/drawing/2014/main" id="{2EDE46F1-29FE-F5B0-89BD-066FBC8F976E}"/>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126799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a:solidFill>
                  <a:schemeClr val="dk1"/>
                </a:solidFill>
                <a:effectLst/>
                <a:latin typeface="Calibri"/>
                <a:ea typeface="Calibri"/>
                <a:cs typeface="Calibri"/>
                <a:sym typeface="Calibri"/>
              </a:rPr>
              <a:t>SLIP Transaction Summary​</a:t>
            </a:r>
            <a:endParaRPr lang="en-US" b="0" i="0">
              <a:effectLst/>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a:solidFill>
                  <a:schemeClr val="dk1"/>
                </a:solidFill>
                <a:effectLst/>
                <a:latin typeface="Calibri"/>
                <a:ea typeface="Calibri"/>
                <a:cs typeface="Calibri"/>
                <a:sym typeface="Calibri"/>
              </a:rPr>
              <a:t>EUR 10m raise via SLIP​</a:t>
            </a:r>
          </a:p>
          <a:p>
            <a:endParaRPr lang="en-US"/>
          </a:p>
          <a:p>
            <a:pPr rtl="0" fontAlgn="base"/>
            <a:r>
              <a:rPr lang="en-US" sz="1200" b="0" i="0" u="none" strike="noStrike" cap="none" err="1">
                <a:solidFill>
                  <a:schemeClr val="dk1"/>
                </a:solidFill>
                <a:effectLst/>
                <a:latin typeface="Calibri"/>
                <a:ea typeface="Calibri"/>
                <a:cs typeface="Calibri"/>
                <a:sym typeface="Calibri"/>
              </a:rPr>
              <a:t>Hovedbudskap</a:t>
            </a:r>
            <a:r>
              <a:rPr lang="en-US" sz="1200" b="0" i="0" u="none" strike="noStrike" cap="none">
                <a:solidFill>
                  <a:schemeClr val="dk1"/>
                </a:solidFill>
                <a:effectLst/>
                <a:latin typeface="Calibri"/>
                <a:ea typeface="Calibri"/>
                <a:cs typeface="Calibri"/>
                <a:sym typeface="Calibri"/>
              </a:rPr>
              <a:t>: Enkel </a:t>
            </a:r>
            <a:r>
              <a:rPr lang="en-US" sz="1200" b="0" i="0" u="none" strike="noStrike" cap="none" err="1">
                <a:solidFill>
                  <a:schemeClr val="dk1"/>
                </a:solidFill>
                <a:effectLst/>
                <a:latin typeface="Calibri"/>
                <a:ea typeface="Calibri"/>
                <a:cs typeface="Calibri"/>
                <a:sym typeface="Calibri"/>
              </a:rPr>
              <a:t>oversikt</a:t>
            </a:r>
            <a:r>
              <a:rPr lang="en-US" sz="1200" b="0" i="0" u="none" strike="noStrike" cap="none">
                <a:solidFill>
                  <a:schemeClr val="dk1"/>
                </a:solidFill>
                <a:effectLst/>
                <a:latin typeface="Calibri"/>
                <a:ea typeface="Calibri"/>
                <a:cs typeface="Calibri"/>
                <a:sym typeface="Calibri"/>
              </a:rPr>
              <a:t> over </a:t>
            </a:r>
            <a:r>
              <a:rPr lang="en-US" sz="1200" b="0" i="0" u="none" strike="noStrike" cap="none" err="1">
                <a:solidFill>
                  <a:schemeClr val="dk1"/>
                </a:solidFill>
                <a:effectLst/>
                <a:latin typeface="Calibri"/>
                <a:ea typeface="Calibri"/>
                <a:cs typeface="Calibri"/>
                <a:sym typeface="Calibri"/>
              </a:rPr>
              <a:t>investeringsvilkår</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Anbefaling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Reduser</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juridisk</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tekst</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og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fokuser</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på</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økonomiske</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punkter</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Visualisering</a:t>
            </a:r>
            <a:r>
              <a:rPr lang="en-US" sz="1200" b="0" i="0" u="none" strike="noStrike" cap="none">
                <a:solidFill>
                  <a:schemeClr val="dk1"/>
                </a:solidFill>
                <a:effectLst/>
                <a:latin typeface="Calibri"/>
                <a:ea typeface="Calibri"/>
                <a:cs typeface="Calibri"/>
                <a:sym typeface="Calibri"/>
              </a:rPr>
              <a:t>: Term-sheet layout.</a:t>
            </a:r>
            <a:r>
              <a:rPr lang="nb-NO" sz="1200" b="0" i="0" u="none" strike="noStrike" cap="none">
                <a:solidFill>
                  <a:schemeClr val="dk1"/>
                </a:solidFill>
                <a:effectLst/>
                <a:latin typeface="Calibri"/>
                <a:ea typeface="Calibri"/>
                <a:cs typeface="Calibri"/>
                <a:sym typeface="Calibri"/>
              </a:rPr>
              <a:t> </a:t>
            </a:r>
            <a:endParaRPr lang="nb-NO" b="0" i="0">
              <a:effectLst/>
            </a:endParaRPr>
          </a:p>
          <a:p>
            <a:endParaRPr lang="en-US"/>
          </a:p>
        </p:txBody>
      </p:sp>
      <p:sp>
        <p:nvSpPr>
          <p:cNvPr id="4" name="Plassholder for lysbil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312477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67EC9-A089-1DEE-83F7-10C102CABDD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96016B8-97B0-D718-9301-2458C1F0A20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A433FC0-E3DB-C4BA-54F1-B2A3D9D9FA43}"/>
              </a:ext>
            </a:extLst>
          </p:cNvPr>
          <p:cNvSpPr>
            <a:spLocks noGrp="1"/>
          </p:cNvSpPr>
          <p:nvPr>
            <p:ph type="body" idx="1"/>
          </p:nvPr>
        </p:nvSpPr>
        <p:spPr/>
        <p:txBody>
          <a:bodyPr/>
          <a:lstStyle/>
          <a:p>
            <a:pPr lvl="0" rtl="0" fontAlgn="base"/>
            <a:r>
              <a:rPr lang="en-US" sz="1200" b="0" i="0" u="none" strike="noStrike" cap="none">
                <a:solidFill>
                  <a:schemeClr val="dk1"/>
                </a:solidFill>
                <a:effectLst/>
                <a:latin typeface="Calibri"/>
                <a:ea typeface="Calibri"/>
                <a:cs typeface="Calibri"/>
                <a:sym typeface="Calibri"/>
              </a:rPr>
              <a:t>FEED-ready project​</a:t>
            </a:r>
          </a:p>
          <a:p>
            <a:pPr lvl="0" rtl="0" fontAlgn="base"/>
            <a:r>
              <a:rPr lang="en-US" sz="1200" b="0" i="0" u="none" strike="noStrike" cap="none">
                <a:solidFill>
                  <a:schemeClr val="dk1"/>
                </a:solidFill>
                <a:effectLst/>
                <a:latin typeface="Calibri"/>
                <a:ea typeface="Calibri"/>
                <a:cs typeface="Calibri"/>
                <a:sym typeface="Calibri"/>
              </a:rPr>
              <a:t>World-scale asset​</a:t>
            </a:r>
          </a:p>
          <a:p>
            <a:pPr lvl="0" rtl="0" fontAlgn="base"/>
            <a:r>
              <a:rPr lang="en-US" sz="1200" b="0" i="0" u="none" strike="noStrike" cap="none">
                <a:solidFill>
                  <a:schemeClr val="dk1"/>
                </a:solidFill>
                <a:effectLst/>
                <a:latin typeface="Calibri"/>
                <a:ea typeface="Calibri"/>
                <a:cs typeface="Calibri"/>
                <a:sym typeface="Calibri"/>
              </a:rPr>
              <a:t>Tier-1 partners​</a:t>
            </a:r>
          </a:p>
          <a:p>
            <a:pPr lvl="0" rtl="0" fontAlgn="base"/>
            <a:r>
              <a:rPr lang="en-US" sz="1200" b="0" i="0" u="none" strike="noStrike" cap="none">
                <a:solidFill>
                  <a:schemeClr val="dk1"/>
                </a:solidFill>
                <a:effectLst/>
                <a:latin typeface="Calibri"/>
                <a:ea typeface="Calibri"/>
                <a:cs typeface="Calibri"/>
                <a:sym typeface="Calibri"/>
              </a:rPr>
              <a:t>Commercial traction​</a:t>
            </a:r>
          </a:p>
          <a:p>
            <a:pPr lvl="0" rtl="0" fontAlgn="base"/>
            <a:r>
              <a:rPr lang="en-US" sz="1200" b="0" i="0" u="none" strike="noStrike" cap="none">
                <a:solidFill>
                  <a:schemeClr val="dk1"/>
                </a:solidFill>
                <a:effectLst/>
                <a:latin typeface="Calibri"/>
                <a:ea typeface="Calibri"/>
                <a:cs typeface="Calibri"/>
                <a:sym typeface="Calibri"/>
              </a:rPr>
              <a:t>Multiple liquidity routes​</a:t>
            </a:r>
          </a:p>
          <a:p>
            <a:endParaRPr lang="en-US"/>
          </a:p>
          <a:p>
            <a:pPr rtl="0" fontAlgn="base"/>
            <a:r>
              <a:rPr lang="en-US" sz="1200" b="0" i="0" u="none" strike="noStrike" cap="none" err="1">
                <a:solidFill>
                  <a:schemeClr val="dk1"/>
                </a:solidFill>
                <a:effectLst/>
                <a:latin typeface="Calibri"/>
                <a:ea typeface="Calibri"/>
                <a:cs typeface="Calibri"/>
                <a:sym typeface="Calibri"/>
              </a:rPr>
              <a:t>Hovedbudskap</a:t>
            </a:r>
            <a:r>
              <a:rPr lang="en-US" sz="1200" b="0" i="0" u="none" strike="noStrike" cap="none">
                <a:solidFill>
                  <a:schemeClr val="dk1"/>
                </a:solidFill>
                <a:effectLst/>
                <a:latin typeface="Calibri"/>
                <a:ea typeface="Calibri"/>
                <a:cs typeface="Calibri"/>
                <a:sym typeface="Calibri"/>
              </a:rPr>
              <a:t>: Fem </a:t>
            </a:r>
            <a:r>
              <a:rPr lang="en-US" sz="1200" b="0" i="0" u="none" strike="noStrike" cap="none" err="1">
                <a:solidFill>
                  <a:schemeClr val="dk1"/>
                </a:solidFill>
                <a:effectLst/>
                <a:latin typeface="Calibri"/>
                <a:ea typeface="Calibri"/>
                <a:cs typeface="Calibri"/>
                <a:sym typeface="Calibri"/>
              </a:rPr>
              <a:t>grunner</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til</a:t>
            </a:r>
            <a:r>
              <a:rPr lang="en-US" sz="1200" b="0" i="0" u="none" strike="noStrike" cap="none">
                <a:solidFill>
                  <a:schemeClr val="dk1"/>
                </a:solidFill>
                <a:effectLst/>
                <a:latin typeface="Calibri"/>
                <a:ea typeface="Calibri"/>
                <a:cs typeface="Calibri"/>
                <a:sym typeface="Calibri"/>
              </a:rPr>
              <a:t> å </a:t>
            </a:r>
            <a:r>
              <a:rPr lang="en-US" sz="1200" b="0" i="0" u="none" strike="noStrike" cap="none" err="1">
                <a:solidFill>
                  <a:schemeClr val="dk1"/>
                </a:solidFill>
                <a:effectLst/>
                <a:latin typeface="Calibri"/>
                <a:ea typeface="Calibri"/>
                <a:cs typeface="Calibri"/>
                <a:sym typeface="Calibri"/>
              </a:rPr>
              <a:t>investere</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nå</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Anbefaling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Oppsummer</a:t>
            </a:r>
            <a:r>
              <a:rPr lang="en-US" sz="1200" b="0" i="0" u="none" strike="noStrike" cap="none">
                <a:solidFill>
                  <a:schemeClr val="dk1"/>
                </a:solidFill>
                <a:effectLst/>
                <a:latin typeface="Calibri"/>
                <a:ea typeface="Calibri"/>
                <a:cs typeface="Calibri"/>
                <a:sym typeface="Calibri"/>
              </a:rPr>
              <a:t> hele </a:t>
            </a:r>
            <a:r>
              <a:rPr lang="en-US" sz="1200" b="0" i="0" u="none" strike="noStrike" cap="none" err="1">
                <a:solidFill>
                  <a:schemeClr val="dk1"/>
                </a:solidFill>
                <a:effectLst/>
                <a:latin typeface="Calibri"/>
                <a:ea typeface="Calibri"/>
                <a:cs typeface="Calibri"/>
                <a:sym typeface="Calibri"/>
              </a:rPr>
              <a:t>caset</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på</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én</a:t>
            </a:r>
            <a:r>
              <a:rPr lang="en-US" sz="1200" b="0" i="0" u="none" strike="noStrike" cap="none">
                <a:solidFill>
                  <a:schemeClr val="dk1"/>
                </a:solidFill>
                <a:effectLst/>
                <a:latin typeface="Calibri"/>
                <a:ea typeface="Calibri"/>
                <a:cs typeface="Calibri"/>
                <a:sym typeface="Calibri"/>
              </a:rPr>
              <a:t> side.</a:t>
            </a:r>
            <a:r>
              <a:rPr lang="nb-NO" sz="1200" b="0" i="0" u="none" strike="noStrike" cap="none">
                <a:solidFill>
                  <a:schemeClr val="dk1"/>
                </a:solidFill>
                <a:effectLst/>
                <a:latin typeface="Calibri"/>
                <a:ea typeface="Calibri"/>
                <a:cs typeface="Calibri"/>
                <a:sym typeface="Calibri"/>
              </a:rPr>
              <a:t> </a:t>
            </a:r>
            <a:endParaRPr lang="nb-NO" b="0" i="0">
              <a:effectLst/>
            </a:endParaRPr>
          </a:p>
          <a:p>
            <a:pPr rtl="0" fontAlgn="base"/>
            <a:r>
              <a:rPr lang="en-US" sz="1200" b="0" i="0" u="none" strike="noStrike" cap="none" err="1">
                <a:solidFill>
                  <a:schemeClr val="dk1"/>
                </a:solidFill>
                <a:effectLst/>
                <a:latin typeface="Calibri"/>
                <a:ea typeface="Calibri"/>
                <a:cs typeface="Calibri"/>
                <a:sym typeface="Calibri"/>
              </a:rPr>
              <a:t>Visualisering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Ikoner</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og</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korte</a:t>
            </a:r>
            <a:r>
              <a:rPr lang="en-US" sz="1200" b="0" i="0" u="none" strike="noStrike" cap="none">
                <a:solidFill>
                  <a:schemeClr val="dk1"/>
                </a:solidFill>
                <a:effectLst/>
                <a:latin typeface="Calibri"/>
                <a:ea typeface="Calibri"/>
                <a:cs typeface="Calibri"/>
                <a:sym typeface="Calibri"/>
              </a:rPr>
              <a:t> </a:t>
            </a:r>
            <a:r>
              <a:rPr lang="en-US" sz="1200" b="0" i="0" u="none" strike="noStrike" cap="none" err="1">
                <a:solidFill>
                  <a:schemeClr val="dk1"/>
                </a:solidFill>
                <a:effectLst/>
                <a:latin typeface="Calibri"/>
                <a:ea typeface="Calibri"/>
                <a:cs typeface="Calibri"/>
                <a:sym typeface="Calibri"/>
              </a:rPr>
              <a:t>punkter</a:t>
            </a:r>
            <a:r>
              <a:rPr lang="en-US" sz="1200" b="0" i="0" u="none" strike="noStrike" cap="none">
                <a:solidFill>
                  <a:schemeClr val="dk1"/>
                </a:solidFill>
                <a:effectLst/>
                <a:latin typeface="Calibri"/>
                <a:ea typeface="Calibri"/>
                <a:cs typeface="Calibri"/>
                <a:sym typeface="Calibri"/>
              </a:rPr>
              <a:t>.</a:t>
            </a:r>
            <a:r>
              <a:rPr lang="nb-NO" sz="1200" b="0" i="0" u="none" strike="noStrike" cap="none">
                <a:solidFill>
                  <a:schemeClr val="dk1"/>
                </a:solidFill>
                <a:effectLst/>
                <a:latin typeface="Calibri"/>
                <a:ea typeface="Calibri"/>
                <a:cs typeface="Calibri"/>
                <a:sym typeface="Calibri"/>
              </a:rPr>
              <a:t> </a:t>
            </a:r>
            <a:endParaRPr lang="nb-NO" b="0" i="0">
              <a:effectLst/>
            </a:endParaRPr>
          </a:p>
          <a:p>
            <a:endParaRPr lang="en-US"/>
          </a:p>
        </p:txBody>
      </p:sp>
      <p:sp>
        <p:nvSpPr>
          <p:cNvPr id="4" name="Plassholder for lysbildenummer 3">
            <a:extLst>
              <a:ext uri="{FF2B5EF4-FFF2-40B4-BE49-F238E27FC236}">
                <a16:creationId xmlns:a16="http://schemas.microsoft.com/office/drawing/2014/main" id="{BFD96891-9EEE-525B-C663-AE49DE35F7C3}"/>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4102298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57F02-BAE2-0303-5EF3-16420150F8B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93EC3CB-851A-C43D-0BB7-DFC87DD4BFDF}"/>
              </a:ext>
            </a:extLst>
          </p:cNvPr>
          <p:cNvSpPr>
            <a:spLocks noGrp="1" noRot="1" noChangeAspect="1"/>
          </p:cNvSpPr>
          <p:nvPr>
            <p:ph type="sldImg"/>
          </p:nvPr>
        </p:nvSpPr>
        <p:spPr/>
        <p:txBody>
          <a:bodyPr/>
          <a:lstStyle/>
          <a:p>
            <a:endParaRPr lang="en-US"/>
          </a:p>
        </p:txBody>
      </p:sp>
      <p:sp>
        <p:nvSpPr>
          <p:cNvPr id="3" name="Plassholder for notater 2">
            <a:extLst>
              <a:ext uri="{FF2B5EF4-FFF2-40B4-BE49-F238E27FC236}">
                <a16:creationId xmlns:a16="http://schemas.microsoft.com/office/drawing/2014/main" id="{348A15ED-4796-7ECC-F235-2D1220D9F9FB}"/>
              </a:ext>
            </a:extLst>
          </p:cNvPr>
          <p:cNvSpPr>
            <a:spLocks noGrp="1"/>
          </p:cNvSpPr>
          <p:nvPr>
            <p:ph type="body" idx="1"/>
          </p:nvPr>
        </p:nvSpPr>
        <p:spPr/>
        <p:txBody>
          <a:bodyPr/>
          <a:lstStyle/>
          <a:p>
            <a:r>
              <a:rPr lang="nb-NO"/>
              <a:t>Graphics – established 2020, located in Oslo and Stavanger, project location Hammerfest, </a:t>
            </a:r>
          </a:p>
        </p:txBody>
      </p:sp>
      <p:sp>
        <p:nvSpPr>
          <p:cNvPr id="4" name="Plassholder for lysbildenummer 3">
            <a:extLst>
              <a:ext uri="{FF2B5EF4-FFF2-40B4-BE49-F238E27FC236}">
                <a16:creationId xmlns:a16="http://schemas.microsoft.com/office/drawing/2014/main" id="{12214586-AC8F-F02D-C5A4-045B5D0D6706}"/>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520762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en-US"/>
          </a:p>
        </p:txBody>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6280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2444439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A46C7-0A89-DE55-39D6-DD569FA33A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818FFB-F3F1-C460-0025-D644E39D59E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67A6E7F-1F56-1CB4-7DC4-0F09F93FE98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0A75C6F-DA1A-1048-2004-0B0E4FC94046}"/>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740694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omt" type="blank">
  <p:cSld name="BLANK">
    <p:bg>
      <p:bgPr>
        <a:solidFill>
          <a:srgbClr val="BFE4FF"/>
        </a:solidFill>
        <a:effectLst/>
      </p:bgPr>
    </p:bg>
    <p:spTree>
      <p:nvGrpSpPr>
        <p:cNvPr id="1" name="Shape 111"/>
        <p:cNvGrpSpPr/>
        <p:nvPr/>
      </p:nvGrpSpPr>
      <p:grpSpPr>
        <a:xfrm>
          <a:off x="0" y="0"/>
          <a:ext cx="0" cy="0"/>
          <a:chOff x="0" y="0"/>
          <a:chExt cx="0" cy="0"/>
        </a:xfrm>
      </p:grpSpPr>
      <p:pic>
        <p:nvPicPr>
          <p:cNvPr id="2" name="Bilde 1" descr="Et bilde som inneholder sirkel&#10;&#10;KI-generert innhold kan være feil.">
            <a:extLst>
              <a:ext uri="{FF2B5EF4-FFF2-40B4-BE49-F238E27FC236}">
                <a16:creationId xmlns:a16="http://schemas.microsoft.com/office/drawing/2014/main" id="{A53E5552-740C-31A7-70A3-DDA12137849F}"/>
              </a:ext>
            </a:extLst>
          </p:cNvPr>
          <p:cNvPicPr>
            <a:picLocks noChangeAspect="1"/>
          </p:cNvPicPr>
          <p:nvPr userDrawn="1"/>
        </p:nvPicPr>
        <p:blipFill>
          <a:blip r:embed="rId2"/>
          <a:stretch>
            <a:fillRect/>
          </a:stretch>
        </p:blipFill>
        <p:spPr>
          <a:xfrm>
            <a:off x="11353800" y="136525"/>
            <a:ext cx="761633" cy="566155"/>
          </a:xfrm>
          <a:prstGeom prst="rect">
            <a:avLst/>
          </a:prstGeom>
        </p:spPr>
      </p:pic>
      <p:sp>
        <p:nvSpPr>
          <p:cNvPr id="4" name="Google Shape;112;p55">
            <a:extLst>
              <a:ext uri="{FF2B5EF4-FFF2-40B4-BE49-F238E27FC236}">
                <a16:creationId xmlns:a16="http://schemas.microsoft.com/office/drawing/2014/main" id="{1EB08DF5-AF71-9499-EA47-3962F8FD550D}"/>
              </a:ext>
            </a:extLst>
          </p:cNvPr>
          <p:cNvSpPr txBox="1"/>
          <p:nvPr userDrawn="1"/>
        </p:nvSpPr>
        <p:spPr>
          <a:xfrm>
            <a:off x="701040" y="6642556"/>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with Image">
  <p:cSld name="Title Slide with Image">
    <p:spTree>
      <p:nvGrpSpPr>
        <p:cNvPr id="1" name="Shape 114"/>
        <p:cNvGrpSpPr/>
        <p:nvPr/>
      </p:nvGrpSpPr>
      <p:grpSpPr>
        <a:xfrm>
          <a:off x="0" y="0"/>
          <a:ext cx="0" cy="0"/>
          <a:chOff x="0" y="0"/>
          <a:chExt cx="0" cy="0"/>
        </a:xfrm>
      </p:grpSpPr>
      <p:sp>
        <p:nvSpPr>
          <p:cNvPr id="115" name="Google Shape;115;p122"/>
          <p:cNvSpPr>
            <a:spLocks noGrp="1"/>
          </p:cNvSpPr>
          <p:nvPr>
            <p:ph type="pic" idx="2"/>
          </p:nvPr>
        </p:nvSpPr>
        <p:spPr>
          <a:xfrm>
            <a:off x="123992" y="124953"/>
            <a:ext cx="11944014" cy="4372387"/>
          </a:xfrm>
          <a:prstGeom prst="rect">
            <a:avLst/>
          </a:prstGeom>
          <a:solidFill>
            <a:srgbClr val="F2F2F2"/>
          </a:solidFill>
          <a:ln>
            <a:noFill/>
          </a:ln>
        </p:spPr>
        <p:txBody>
          <a:bodyPr/>
          <a:lstStyle/>
          <a:p>
            <a:endParaRPr lang="en-NO"/>
          </a:p>
        </p:txBody>
      </p:sp>
      <p:sp>
        <p:nvSpPr>
          <p:cNvPr id="116" name="Google Shape;116;p122"/>
          <p:cNvSpPr/>
          <p:nvPr/>
        </p:nvSpPr>
        <p:spPr>
          <a:xfrm>
            <a:off x="-1" y="0"/>
            <a:ext cx="12192001" cy="6858000"/>
          </a:xfrm>
          <a:custGeom>
            <a:avLst/>
            <a:gdLst/>
            <a:ahLst/>
            <a:cxnLst/>
            <a:rect l="l" t="t" r="r" b="b"/>
            <a:pathLst>
              <a:path w="12192001" h="6858000" extrusionOk="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17" name="Google Shape;117;p122"/>
          <p:cNvSpPr txBox="1">
            <a:spLocks noGrp="1"/>
          </p:cNvSpPr>
          <p:nvPr>
            <p:ph type="subTitle" idx="1"/>
          </p:nvPr>
        </p:nvSpPr>
        <p:spPr>
          <a:xfrm>
            <a:off x="694871" y="5603181"/>
            <a:ext cx="9144000" cy="341632"/>
          </a:xfrm>
          <a:prstGeom prst="rect">
            <a:avLst/>
          </a:prstGeom>
          <a:noFill/>
          <a:ln>
            <a:noFill/>
          </a:ln>
        </p:spPr>
        <p:txBody>
          <a:bodyPr spcFirstLastPara="1" wrap="square" lIns="91425" tIns="45700" rIns="91425" bIns="45700" anchor="t" anchorCtr="0">
            <a:spAutoFit/>
          </a:bodyPr>
          <a:lstStyle>
            <a:lvl1pPr lvl="0" algn="l">
              <a:lnSpc>
                <a:spcPct val="90000"/>
              </a:lnSpc>
              <a:spcBef>
                <a:spcPts val="1000"/>
              </a:spcBef>
              <a:spcAft>
                <a:spcPts val="0"/>
              </a:spcAft>
              <a:buClr>
                <a:srgbClr val="023F4E"/>
              </a:buClr>
              <a:buSzPts val="1800"/>
              <a:buNone/>
              <a:defRPr sz="1800">
                <a:solidFill>
                  <a:srgbClr val="023F4E"/>
                </a:solidFill>
                <a:latin typeface="Century Gothic"/>
                <a:ea typeface="Century Gothic"/>
                <a:cs typeface="Century Gothic"/>
                <a:sym typeface="Century Gothic"/>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118" name="Google Shape;118;p122"/>
          <p:cNvSpPr txBox="1">
            <a:spLocks noGrp="1"/>
          </p:cNvSpPr>
          <p:nvPr>
            <p:ph type="ctrTitle"/>
          </p:nvPr>
        </p:nvSpPr>
        <p:spPr>
          <a:xfrm>
            <a:off x="694871" y="4901450"/>
            <a:ext cx="10607040" cy="701731"/>
          </a:xfrm>
          <a:prstGeom prst="rect">
            <a:avLst/>
          </a:prstGeom>
          <a:noFill/>
          <a:ln>
            <a:noFill/>
          </a:ln>
        </p:spPr>
        <p:txBody>
          <a:bodyPr spcFirstLastPara="1" wrap="square" lIns="91425" tIns="45700" rIns="91425" bIns="45700" anchor="b" anchorCtr="0">
            <a:spAutoFit/>
          </a:bodyPr>
          <a:lstStyle>
            <a:lvl1pPr lvl="0" algn="l">
              <a:lnSpc>
                <a:spcPct val="90000"/>
              </a:lnSpc>
              <a:spcBef>
                <a:spcPts val="0"/>
              </a:spcBef>
              <a:spcAft>
                <a:spcPts val="0"/>
              </a:spcAft>
              <a:buClr>
                <a:srgbClr val="3F3F3F"/>
              </a:buClr>
              <a:buSzPts val="4400"/>
              <a:buFont typeface="Century Gothic"/>
              <a:buNone/>
              <a:defRPr sz="4400" b="1">
                <a:solidFill>
                  <a:srgbClr val="3F3F3F"/>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22"/>
          <p:cNvSpPr/>
          <p:nvPr/>
        </p:nvSpPr>
        <p:spPr>
          <a:xfrm>
            <a:off x="435429" y="4726452"/>
            <a:ext cx="72571" cy="1371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20" name="Google Shape;120;p122"/>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2 with Image">
  <p:cSld name="Title Slide 2 with Image">
    <p:spTree>
      <p:nvGrpSpPr>
        <p:cNvPr id="1" name="Shape 121"/>
        <p:cNvGrpSpPr/>
        <p:nvPr/>
      </p:nvGrpSpPr>
      <p:grpSpPr>
        <a:xfrm>
          <a:off x="0" y="0"/>
          <a:ext cx="0" cy="0"/>
          <a:chOff x="0" y="0"/>
          <a:chExt cx="0" cy="0"/>
        </a:xfrm>
      </p:grpSpPr>
      <p:sp>
        <p:nvSpPr>
          <p:cNvPr id="122" name="Google Shape;122;p123"/>
          <p:cNvSpPr>
            <a:spLocks noGrp="1"/>
          </p:cNvSpPr>
          <p:nvPr>
            <p:ph type="pic" idx="2"/>
          </p:nvPr>
        </p:nvSpPr>
        <p:spPr>
          <a:xfrm>
            <a:off x="0" y="0"/>
            <a:ext cx="12191999" cy="3962400"/>
          </a:xfrm>
          <a:prstGeom prst="rect">
            <a:avLst/>
          </a:prstGeom>
          <a:solidFill>
            <a:srgbClr val="F2F2F2"/>
          </a:solidFill>
          <a:ln>
            <a:noFill/>
          </a:ln>
        </p:spPr>
        <p:txBody>
          <a:bodyPr/>
          <a:lstStyle/>
          <a:p>
            <a:endParaRPr lang="en-NO"/>
          </a:p>
        </p:txBody>
      </p:sp>
      <p:sp>
        <p:nvSpPr>
          <p:cNvPr id="123" name="Google Shape;123;p123"/>
          <p:cNvSpPr txBox="1">
            <a:spLocks noGrp="1"/>
          </p:cNvSpPr>
          <p:nvPr>
            <p:ph type="subTitle" idx="1"/>
          </p:nvPr>
        </p:nvSpPr>
        <p:spPr>
          <a:xfrm>
            <a:off x="694871" y="5603181"/>
            <a:ext cx="9144000" cy="341632"/>
          </a:xfrm>
          <a:prstGeom prst="rect">
            <a:avLst/>
          </a:prstGeom>
          <a:noFill/>
          <a:ln>
            <a:noFill/>
          </a:ln>
        </p:spPr>
        <p:txBody>
          <a:bodyPr spcFirstLastPara="1" wrap="square" lIns="91425" tIns="45700" rIns="91425" bIns="45700" anchor="t" anchorCtr="0">
            <a:spAutoFit/>
          </a:bodyPr>
          <a:lstStyle>
            <a:lvl1pPr lvl="0" algn="l">
              <a:lnSpc>
                <a:spcPct val="90000"/>
              </a:lnSpc>
              <a:spcBef>
                <a:spcPts val="1000"/>
              </a:spcBef>
              <a:spcAft>
                <a:spcPts val="0"/>
              </a:spcAft>
              <a:buClr>
                <a:schemeClr val="accent3"/>
              </a:buClr>
              <a:buSzPts val="1800"/>
              <a:buNone/>
              <a:defRPr sz="1800">
                <a:solidFill>
                  <a:schemeClr val="accent3"/>
                </a:solidFill>
                <a:latin typeface="Century Gothic"/>
                <a:ea typeface="Century Gothic"/>
                <a:cs typeface="Century Gothic"/>
                <a:sym typeface="Century Gothic"/>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124" name="Google Shape;124;p123"/>
          <p:cNvSpPr txBox="1">
            <a:spLocks noGrp="1"/>
          </p:cNvSpPr>
          <p:nvPr>
            <p:ph type="ctrTitle"/>
          </p:nvPr>
        </p:nvSpPr>
        <p:spPr>
          <a:xfrm>
            <a:off x="694871" y="4901450"/>
            <a:ext cx="10607040" cy="701731"/>
          </a:xfrm>
          <a:prstGeom prst="rect">
            <a:avLst/>
          </a:prstGeom>
          <a:noFill/>
          <a:ln>
            <a:noFill/>
          </a:ln>
        </p:spPr>
        <p:txBody>
          <a:bodyPr spcFirstLastPara="1" wrap="square" lIns="91425" tIns="45700" rIns="91425" bIns="45700" anchor="b" anchorCtr="0">
            <a:spAutoFit/>
          </a:bodyPr>
          <a:lstStyle>
            <a:lvl1pPr lvl="0" algn="l">
              <a:lnSpc>
                <a:spcPct val="90000"/>
              </a:lnSpc>
              <a:spcBef>
                <a:spcPts val="0"/>
              </a:spcBef>
              <a:spcAft>
                <a:spcPts val="0"/>
              </a:spcAft>
              <a:buClr>
                <a:srgbClr val="3F3F3F"/>
              </a:buClr>
              <a:buSzPts val="4400"/>
              <a:buFont typeface="Century Gothic"/>
              <a:buNone/>
              <a:defRPr sz="4400" b="1">
                <a:solidFill>
                  <a:srgbClr val="3F3F3F"/>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5" name="Google Shape;125;p123"/>
          <p:cNvSpPr/>
          <p:nvPr/>
        </p:nvSpPr>
        <p:spPr>
          <a:xfrm>
            <a:off x="435429" y="4726452"/>
            <a:ext cx="72571" cy="1371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26" name="Google Shape;126;p123"/>
          <p:cNvSpPr/>
          <p:nvPr/>
        </p:nvSpPr>
        <p:spPr>
          <a:xfrm>
            <a:off x="11008895" y="6220326"/>
            <a:ext cx="866273" cy="63767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27" name="Google Shape;127;p123"/>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with Image 1">
  <p:cSld name="Section Header with Image 1">
    <p:spTree>
      <p:nvGrpSpPr>
        <p:cNvPr id="1" name="Shape 128"/>
        <p:cNvGrpSpPr/>
        <p:nvPr/>
      </p:nvGrpSpPr>
      <p:grpSpPr>
        <a:xfrm>
          <a:off x="0" y="0"/>
          <a:ext cx="0" cy="0"/>
          <a:chOff x="0" y="0"/>
          <a:chExt cx="0" cy="0"/>
        </a:xfrm>
      </p:grpSpPr>
      <p:sp>
        <p:nvSpPr>
          <p:cNvPr id="129" name="Google Shape;129;p124"/>
          <p:cNvSpPr/>
          <p:nvPr/>
        </p:nvSpPr>
        <p:spPr>
          <a:xfrm rot="10800000" flipH="1">
            <a:off x="-1" y="-3"/>
            <a:ext cx="12192001" cy="6858003"/>
          </a:xfrm>
          <a:custGeom>
            <a:avLst/>
            <a:gdLst/>
            <a:ahLst/>
            <a:cxnLst/>
            <a:rect l="l" t="t" r="r" b="b"/>
            <a:pathLst>
              <a:path w="12192001" h="6858003" extrusionOk="0">
                <a:moveTo>
                  <a:pt x="9171734" y="2269381"/>
                </a:moveTo>
                <a:cubicBezTo>
                  <a:pt x="8159059" y="2253684"/>
                  <a:pt x="6843276" y="2101858"/>
                  <a:pt x="4981292" y="1670903"/>
                </a:cubicBezTo>
                <a:cubicBezTo>
                  <a:pt x="3385010" y="1301444"/>
                  <a:pt x="2075869" y="1110459"/>
                  <a:pt x="634550" y="1013497"/>
                </a:cubicBezTo>
                <a:lnTo>
                  <a:pt x="123993" y="984148"/>
                </a:lnTo>
                <a:lnTo>
                  <a:pt x="123993" y="123993"/>
                </a:lnTo>
                <a:lnTo>
                  <a:pt x="12068007" y="123993"/>
                </a:lnTo>
                <a:lnTo>
                  <a:pt x="12068007" y="1962695"/>
                </a:lnTo>
                <a:lnTo>
                  <a:pt x="11543532" y="2051091"/>
                </a:lnTo>
                <a:cubicBezTo>
                  <a:pt x="10893978" y="2164649"/>
                  <a:pt x="10184410" y="2285079"/>
                  <a:pt x="9171734" y="2269381"/>
                </a:cubicBezTo>
                <a:close/>
                <a:moveTo>
                  <a:pt x="1" y="6858003"/>
                </a:moveTo>
                <a:lnTo>
                  <a:pt x="12192001" y="6858003"/>
                </a:lnTo>
                <a:lnTo>
                  <a:pt x="12192001" y="2724879"/>
                </a:lnTo>
                <a:lnTo>
                  <a:pt x="12192001" y="2477360"/>
                </a:lnTo>
                <a:lnTo>
                  <a:pt x="12192001" y="1941781"/>
                </a:lnTo>
                <a:lnTo>
                  <a:pt x="12192000" y="1941781"/>
                </a:lnTo>
                <a:lnTo>
                  <a:pt x="12192000" y="0"/>
                </a:lnTo>
                <a:lnTo>
                  <a:pt x="0" y="0"/>
                </a:lnTo>
                <a:lnTo>
                  <a:pt x="0" y="6858000"/>
                </a:lnTo>
                <a:lnTo>
                  <a:pt x="1"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30" name="Google Shape;130;p124"/>
          <p:cNvSpPr>
            <a:spLocks noGrp="1"/>
          </p:cNvSpPr>
          <p:nvPr>
            <p:ph type="pic" idx="2"/>
          </p:nvPr>
        </p:nvSpPr>
        <p:spPr>
          <a:xfrm>
            <a:off x="123992" y="4587876"/>
            <a:ext cx="11944014" cy="2146775"/>
          </a:xfrm>
          <a:prstGeom prst="rect">
            <a:avLst/>
          </a:prstGeom>
          <a:solidFill>
            <a:srgbClr val="F2F2F2"/>
          </a:solidFill>
          <a:ln>
            <a:noFill/>
          </a:ln>
        </p:spPr>
        <p:txBody>
          <a:bodyPr/>
          <a:lstStyle/>
          <a:p>
            <a:endParaRPr lang="en-NO"/>
          </a:p>
        </p:txBody>
      </p:sp>
      <p:sp>
        <p:nvSpPr>
          <p:cNvPr id="131" name="Google Shape;131;p124"/>
          <p:cNvSpPr txBox="1">
            <a:spLocks noGrp="1"/>
          </p:cNvSpPr>
          <p:nvPr>
            <p:ph type="title"/>
          </p:nvPr>
        </p:nvSpPr>
        <p:spPr>
          <a:xfrm>
            <a:off x="696686" y="1611383"/>
            <a:ext cx="9666514" cy="746846"/>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rgbClr val="3F3F3F"/>
              </a:buClr>
              <a:buSzPts val="4800"/>
              <a:buFont typeface="Century Gothic"/>
              <a:buNone/>
              <a:defRPr sz="4800">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2" name="Google Shape;132;p124"/>
          <p:cNvSpPr txBox="1">
            <a:spLocks noGrp="1"/>
          </p:cNvSpPr>
          <p:nvPr>
            <p:ph type="body" idx="1"/>
          </p:nvPr>
        </p:nvSpPr>
        <p:spPr>
          <a:xfrm>
            <a:off x="696686" y="2464424"/>
            <a:ext cx="9666514" cy="221599"/>
          </a:xfrm>
          <a:prstGeom prst="rect">
            <a:avLst/>
          </a:prstGeom>
          <a:noFill/>
          <a:ln>
            <a:noFill/>
          </a:ln>
        </p:spPr>
        <p:txBody>
          <a:bodyPr spcFirstLastPara="1" wrap="square" lIns="91425" tIns="0" rIns="91425" bIns="0" anchor="t" anchorCtr="0">
            <a:spAutoFit/>
          </a:bodyPr>
          <a:lstStyle>
            <a:lvl1pPr marL="457200" lvl="0" indent="-228600" algn="l">
              <a:lnSpc>
                <a:spcPct val="90000"/>
              </a:lnSpc>
              <a:spcBef>
                <a:spcPts val="1000"/>
              </a:spcBef>
              <a:spcAft>
                <a:spcPts val="0"/>
              </a:spcAft>
              <a:buClr>
                <a:schemeClr val="accent3"/>
              </a:buClr>
              <a:buSzPts val="1600"/>
              <a:buNone/>
              <a:defRPr sz="1600">
                <a:solidFill>
                  <a:schemeClr val="accent3"/>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33" name="Google Shape;133;p124"/>
          <p:cNvSpPr/>
          <p:nvPr/>
        </p:nvSpPr>
        <p:spPr>
          <a:xfrm>
            <a:off x="435429" y="1532049"/>
            <a:ext cx="72571" cy="1371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34" name="Google Shape;134;p124"/>
          <p:cNvSpPr/>
          <p:nvPr/>
        </p:nvSpPr>
        <p:spPr>
          <a:xfrm>
            <a:off x="11360016" y="6369050"/>
            <a:ext cx="335909" cy="48895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35" name="Google Shape;135;p124"/>
          <p:cNvSpPr txBox="1"/>
          <p:nvPr/>
        </p:nvSpPr>
        <p:spPr>
          <a:xfrm>
            <a:off x="11360016" y="6369050"/>
            <a:ext cx="335909" cy="365125"/>
          </a:xfrm>
          <a:prstGeom prst="rect">
            <a:avLst/>
          </a:prstGeom>
          <a:solidFill>
            <a:schemeClr val="accent2"/>
          </a:solidFill>
          <a:ln>
            <a:noFill/>
          </a:ln>
        </p:spPr>
        <p:txBody>
          <a:bodyPr spcFirstLastPara="1" wrap="square" lIns="0" tIns="45700" rIns="0" bIns="45700" anchor="ctr" anchorCtr="0">
            <a:normAutofit/>
          </a:bodyPr>
          <a:lstStyle/>
          <a:p>
            <a:pPr marL="0" marR="0" lvl="0" indent="0" algn="ctr" rtl="0">
              <a:lnSpc>
                <a:spcPct val="90000"/>
              </a:lnSpc>
              <a:spcBef>
                <a:spcPts val="0"/>
              </a:spcBef>
              <a:spcAft>
                <a:spcPts val="0"/>
              </a:spcAft>
              <a:buClr>
                <a:schemeClr val="lt1"/>
              </a:buClr>
              <a:buSzPts val="1000"/>
              <a:buFont typeface="Arial"/>
              <a:buNone/>
            </a:pPr>
            <a:fld id="{00000000-1234-1234-1234-123412341234}" type="slidenum">
              <a:rPr lang="en-US" sz="1000" b="1">
                <a:solidFill>
                  <a:schemeClr val="lt1"/>
                </a:solidFill>
                <a:latin typeface="Century Gothic"/>
                <a:ea typeface="Century Gothic"/>
                <a:cs typeface="Century Gothic"/>
                <a:sym typeface="Century Gothic"/>
              </a:rPr>
              <a:t>‹#›</a:t>
            </a:fld>
            <a:endParaRPr sz="1000" b="1">
              <a:solidFill>
                <a:schemeClr val="lt1"/>
              </a:solidFill>
              <a:latin typeface="Century Gothic"/>
              <a:ea typeface="Century Gothic"/>
              <a:cs typeface="Century Gothic"/>
              <a:sym typeface="Century Gothic"/>
            </a:endParaRPr>
          </a:p>
        </p:txBody>
      </p:sp>
      <p:sp>
        <p:nvSpPr>
          <p:cNvPr id="136" name="Google Shape;136;p124"/>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entury Gothic"/>
                <a:ea typeface="Century Gothic"/>
                <a:cs typeface="Century Gothic"/>
                <a:sym typeface="Century Gothic"/>
              </a:rPr>
              <a:t>Restricted information, property and copyright of Barents Blue AS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with Image 2">
  <p:cSld name="Section Header with Image 2">
    <p:spTree>
      <p:nvGrpSpPr>
        <p:cNvPr id="1" name="Shape 137"/>
        <p:cNvGrpSpPr/>
        <p:nvPr/>
      </p:nvGrpSpPr>
      <p:grpSpPr>
        <a:xfrm>
          <a:off x="0" y="0"/>
          <a:ext cx="0" cy="0"/>
          <a:chOff x="0" y="0"/>
          <a:chExt cx="0" cy="0"/>
        </a:xfrm>
      </p:grpSpPr>
      <p:sp>
        <p:nvSpPr>
          <p:cNvPr id="138" name="Google Shape;138;p125"/>
          <p:cNvSpPr>
            <a:spLocks noGrp="1"/>
          </p:cNvSpPr>
          <p:nvPr>
            <p:ph type="pic" idx="2"/>
          </p:nvPr>
        </p:nvSpPr>
        <p:spPr>
          <a:xfrm>
            <a:off x="0" y="0"/>
            <a:ext cx="12191999" cy="6858000"/>
          </a:xfrm>
          <a:prstGeom prst="rect">
            <a:avLst/>
          </a:prstGeom>
          <a:solidFill>
            <a:srgbClr val="F2F2F2"/>
          </a:solidFill>
          <a:ln>
            <a:noFill/>
          </a:ln>
        </p:spPr>
        <p:txBody>
          <a:bodyPr/>
          <a:lstStyle/>
          <a:p>
            <a:endParaRPr lang="en-NO"/>
          </a:p>
        </p:txBody>
      </p:sp>
      <p:sp>
        <p:nvSpPr>
          <p:cNvPr id="139" name="Google Shape;139;p125"/>
          <p:cNvSpPr txBox="1">
            <a:spLocks noGrp="1"/>
          </p:cNvSpPr>
          <p:nvPr>
            <p:ph type="title"/>
          </p:nvPr>
        </p:nvSpPr>
        <p:spPr>
          <a:xfrm>
            <a:off x="696686" y="3860800"/>
            <a:ext cx="9666514" cy="168672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4800"/>
              <a:buFont typeface="Century Gothic"/>
              <a:buNone/>
              <a:defRPr sz="4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0" name="Google Shape;140;p125"/>
          <p:cNvSpPr txBox="1">
            <a:spLocks noGrp="1"/>
          </p:cNvSpPr>
          <p:nvPr>
            <p:ph type="body" idx="1"/>
          </p:nvPr>
        </p:nvSpPr>
        <p:spPr>
          <a:xfrm>
            <a:off x="696686" y="5610170"/>
            <a:ext cx="9666514" cy="221599"/>
          </a:xfrm>
          <a:prstGeom prst="rect">
            <a:avLst/>
          </a:prstGeom>
          <a:noFill/>
          <a:ln>
            <a:noFill/>
          </a:ln>
        </p:spPr>
        <p:txBody>
          <a:bodyPr spcFirstLastPara="1" wrap="square" lIns="91425" tIns="0" rIns="91425" bIns="0" anchor="t" anchorCtr="0">
            <a:spAutoFit/>
          </a:bodyPr>
          <a:lstStyle>
            <a:lvl1pPr marL="457200" lvl="0" indent="-228600" algn="l">
              <a:lnSpc>
                <a:spcPct val="90000"/>
              </a:lnSpc>
              <a:spcBef>
                <a:spcPts val="1000"/>
              </a:spcBef>
              <a:spcAft>
                <a:spcPts val="0"/>
              </a:spcAft>
              <a:buClr>
                <a:schemeClr val="lt1"/>
              </a:buClr>
              <a:buSzPts val="1600"/>
              <a:buNone/>
              <a:defRPr sz="1600">
                <a:solidFill>
                  <a:schemeClr val="lt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41" name="Google Shape;141;p125"/>
          <p:cNvSpPr/>
          <p:nvPr/>
        </p:nvSpPr>
        <p:spPr>
          <a:xfrm>
            <a:off x="11360016" y="6369050"/>
            <a:ext cx="335909" cy="48895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42" name="Google Shape;142;p125"/>
          <p:cNvSpPr txBox="1"/>
          <p:nvPr/>
        </p:nvSpPr>
        <p:spPr>
          <a:xfrm>
            <a:off x="11360016" y="6369050"/>
            <a:ext cx="335909" cy="365125"/>
          </a:xfrm>
          <a:prstGeom prst="rect">
            <a:avLst/>
          </a:prstGeom>
          <a:solidFill>
            <a:schemeClr val="accent2"/>
          </a:solidFill>
          <a:ln>
            <a:noFill/>
          </a:ln>
        </p:spPr>
        <p:txBody>
          <a:bodyPr spcFirstLastPara="1" wrap="square" lIns="0" tIns="45700" rIns="0" bIns="45700" anchor="ctr" anchorCtr="0">
            <a:normAutofit/>
          </a:bodyPr>
          <a:lstStyle/>
          <a:p>
            <a:pPr marL="0" marR="0" lvl="0" indent="0" algn="ctr" rtl="0">
              <a:lnSpc>
                <a:spcPct val="90000"/>
              </a:lnSpc>
              <a:spcBef>
                <a:spcPts val="0"/>
              </a:spcBef>
              <a:spcAft>
                <a:spcPts val="0"/>
              </a:spcAft>
              <a:buClr>
                <a:schemeClr val="lt1"/>
              </a:buClr>
              <a:buSzPts val="1000"/>
              <a:buFont typeface="Arial"/>
              <a:buNone/>
            </a:pPr>
            <a:fld id="{00000000-1234-1234-1234-123412341234}" type="slidenum">
              <a:rPr lang="en-US" sz="1000" b="1">
                <a:solidFill>
                  <a:schemeClr val="lt1"/>
                </a:solidFill>
                <a:latin typeface="Century Gothic"/>
                <a:ea typeface="Century Gothic"/>
                <a:cs typeface="Century Gothic"/>
                <a:sym typeface="Century Gothic"/>
              </a:rPr>
              <a:t>‹#›</a:t>
            </a:fld>
            <a:endParaRPr sz="1000" b="1">
              <a:solidFill>
                <a:schemeClr val="lt1"/>
              </a:solidFill>
              <a:latin typeface="Century Gothic"/>
              <a:ea typeface="Century Gothic"/>
              <a:cs typeface="Century Gothic"/>
              <a:sym typeface="Century Gothic"/>
            </a:endParaRPr>
          </a:p>
        </p:txBody>
      </p:sp>
      <p:sp>
        <p:nvSpPr>
          <p:cNvPr id="143" name="Google Shape;143;p125"/>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entury Gothic"/>
                <a:ea typeface="Century Gothic"/>
                <a:cs typeface="Century Gothic"/>
                <a:sym typeface="Century Gothic"/>
              </a:rPr>
              <a:t>Restricted information, property and copyright of Barents Blue AS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p:cSld name="Comparison">
    <p:bg>
      <p:bgPr>
        <a:solidFill>
          <a:srgbClr val="F2F2F2"/>
        </a:solidFill>
        <a:effectLst/>
      </p:bgPr>
    </p:bg>
    <p:spTree>
      <p:nvGrpSpPr>
        <p:cNvPr id="1" name="Shape 152"/>
        <p:cNvGrpSpPr/>
        <p:nvPr/>
      </p:nvGrpSpPr>
      <p:grpSpPr>
        <a:xfrm>
          <a:off x="0" y="0"/>
          <a:ext cx="0" cy="0"/>
          <a:chOff x="0" y="0"/>
          <a:chExt cx="0" cy="0"/>
        </a:xfrm>
      </p:grpSpPr>
      <p:sp>
        <p:nvSpPr>
          <p:cNvPr id="153" name="Google Shape;153;p127"/>
          <p:cNvSpPr/>
          <p:nvPr/>
        </p:nvSpPr>
        <p:spPr>
          <a:xfrm>
            <a:off x="-2" y="0"/>
            <a:ext cx="12192001" cy="6858000"/>
          </a:xfrm>
          <a:prstGeom prst="frame">
            <a:avLst>
              <a:gd name="adj1" fmla="val 1736"/>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54" name="Google Shape;154;p127"/>
          <p:cNvSpPr/>
          <p:nvPr/>
        </p:nvSpPr>
        <p:spPr>
          <a:xfrm>
            <a:off x="446314" y="-1"/>
            <a:ext cx="1188720" cy="12801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55" name="Google Shape;155;p127"/>
          <p:cNvSpPr/>
          <p:nvPr/>
        </p:nvSpPr>
        <p:spPr>
          <a:xfrm>
            <a:off x="11360016" y="6369050"/>
            <a:ext cx="335909" cy="48895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56" name="Google Shape;156;p127"/>
          <p:cNvSpPr txBox="1"/>
          <p:nvPr/>
        </p:nvSpPr>
        <p:spPr>
          <a:xfrm>
            <a:off x="11360016" y="6369050"/>
            <a:ext cx="335909" cy="365125"/>
          </a:xfrm>
          <a:prstGeom prst="rect">
            <a:avLst/>
          </a:prstGeom>
          <a:solidFill>
            <a:schemeClr val="accent2"/>
          </a:solidFill>
          <a:ln>
            <a:noFill/>
          </a:ln>
        </p:spPr>
        <p:txBody>
          <a:bodyPr spcFirstLastPara="1" wrap="square" lIns="0" tIns="45700" rIns="0" bIns="45700" anchor="ctr" anchorCtr="0">
            <a:normAutofit/>
          </a:bodyPr>
          <a:lstStyle/>
          <a:p>
            <a:pPr marL="0" marR="0" lvl="0" indent="0" algn="ctr" rtl="0">
              <a:lnSpc>
                <a:spcPct val="90000"/>
              </a:lnSpc>
              <a:spcBef>
                <a:spcPts val="0"/>
              </a:spcBef>
              <a:spcAft>
                <a:spcPts val="0"/>
              </a:spcAft>
              <a:buClr>
                <a:schemeClr val="lt1"/>
              </a:buClr>
              <a:buSzPts val="1000"/>
              <a:buFont typeface="Arial"/>
              <a:buNone/>
            </a:pPr>
            <a:fld id="{00000000-1234-1234-1234-123412341234}" type="slidenum">
              <a:rPr lang="en-US" sz="1000" b="1">
                <a:solidFill>
                  <a:schemeClr val="lt1"/>
                </a:solidFill>
                <a:latin typeface="Century Gothic"/>
                <a:ea typeface="Century Gothic"/>
                <a:cs typeface="Century Gothic"/>
                <a:sym typeface="Century Gothic"/>
              </a:rPr>
              <a:t>‹#›</a:t>
            </a:fld>
            <a:endParaRPr sz="1000" b="1">
              <a:solidFill>
                <a:schemeClr val="lt1"/>
              </a:solidFill>
              <a:latin typeface="Century Gothic"/>
              <a:ea typeface="Century Gothic"/>
              <a:cs typeface="Century Gothic"/>
              <a:sym typeface="Century Gothic"/>
            </a:endParaRPr>
          </a:p>
        </p:txBody>
      </p:sp>
      <p:sp>
        <p:nvSpPr>
          <p:cNvPr id="157" name="Google Shape;157;p127"/>
          <p:cNvSpPr txBox="1">
            <a:spLocks noGrp="1"/>
          </p:cNvSpPr>
          <p:nvPr>
            <p:ph type="body" idx="1"/>
          </p:nvPr>
        </p:nvSpPr>
        <p:spPr>
          <a:xfrm>
            <a:off x="6438900" y="1759431"/>
            <a:ext cx="5181600" cy="48700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accent6"/>
              </a:buClr>
              <a:buSzPts val="1600"/>
              <a:buNone/>
              <a:defRPr sz="1600" b="1">
                <a:solidFill>
                  <a:schemeClr val="accent6"/>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58" name="Google Shape;158;p127"/>
          <p:cNvSpPr txBox="1">
            <a:spLocks noGrp="1"/>
          </p:cNvSpPr>
          <p:nvPr>
            <p:ph type="body" idx="2"/>
          </p:nvPr>
        </p:nvSpPr>
        <p:spPr>
          <a:xfrm>
            <a:off x="6438898" y="2378027"/>
            <a:ext cx="5181601" cy="3811635"/>
          </a:xfrm>
          <a:prstGeom prst="rect">
            <a:avLst/>
          </a:prstGeom>
          <a:noFill/>
          <a:ln>
            <a:noFill/>
          </a:ln>
        </p:spPr>
        <p:txBody>
          <a:bodyPr spcFirstLastPara="1" wrap="square" lIns="91425" tIns="45700" rIns="91425" bIns="45700" anchor="t" anchorCtr="0">
            <a:normAutofit/>
          </a:bodyPr>
          <a:lstStyle>
            <a:lvl1pPr marL="457200" lvl="0" indent="-317500" algn="l">
              <a:lnSpc>
                <a:spcPct val="90000"/>
              </a:lnSpc>
              <a:spcBef>
                <a:spcPts val="1000"/>
              </a:spcBef>
              <a:spcAft>
                <a:spcPts val="0"/>
              </a:spcAft>
              <a:buClr>
                <a:schemeClr val="dk1"/>
              </a:buClr>
              <a:buSzPts val="1400"/>
              <a:buChar char="•"/>
              <a:defRPr sz="1400"/>
            </a:lvl1pPr>
            <a:lvl2pPr marL="914400" lvl="1" indent="-317500" algn="l">
              <a:lnSpc>
                <a:spcPct val="90000"/>
              </a:lnSpc>
              <a:spcBef>
                <a:spcPts val="500"/>
              </a:spcBef>
              <a:spcAft>
                <a:spcPts val="0"/>
              </a:spcAft>
              <a:buClr>
                <a:schemeClr val="dk1"/>
              </a:buClr>
              <a:buSzPts val="1400"/>
              <a:buChar char="•"/>
              <a:defRPr sz="1400"/>
            </a:lvl2pPr>
            <a:lvl3pPr marL="1371600" lvl="2" indent="-317500" algn="l">
              <a:lnSpc>
                <a:spcPct val="90000"/>
              </a:lnSpc>
              <a:spcBef>
                <a:spcPts val="500"/>
              </a:spcBef>
              <a:spcAft>
                <a:spcPts val="0"/>
              </a:spcAft>
              <a:buClr>
                <a:schemeClr val="dk1"/>
              </a:buClr>
              <a:buSzPts val="1400"/>
              <a:buChar char="•"/>
              <a:defRPr sz="14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9" name="Google Shape;159;p127"/>
          <p:cNvSpPr txBox="1">
            <a:spLocks noGrp="1"/>
          </p:cNvSpPr>
          <p:nvPr>
            <p:ph type="body" idx="3"/>
          </p:nvPr>
        </p:nvSpPr>
        <p:spPr>
          <a:xfrm>
            <a:off x="446314" y="1759431"/>
            <a:ext cx="5306787" cy="48700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accent3"/>
              </a:buClr>
              <a:buSzPts val="1600"/>
              <a:buNone/>
              <a:defRPr sz="1600" b="1">
                <a:solidFill>
                  <a:schemeClr val="accent3"/>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0" name="Google Shape;160;p127"/>
          <p:cNvSpPr txBox="1">
            <a:spLocks noGrp="1"/>
          </p:cNvSpPr>
          <p:nvPr>
            <p:ph type="body" idx="4"/>
          </p:nvPr>
        </p:nvSpPr>
        <p:spPr>
          <a:xfrm>
            <a:off x="446314" y="2378027"/>
            <a:ext cx="5306789" cy="3811635"/>
          </a:xfrm>
          <a:prstGeom prst="rect">
            <a:avLst/>
          </a:prstGeom>
          <a:noFill/>
          <a:ln>
            <a:noFill/>
          </a:ln>
        </p:spPr>
        <p:txBody>
          <a:bodyPr spcFirstLastPara="1" wrap="square" lIns="91425" tIns="45700" rIns="91425" bIns="45700" anchor="t" anchorCtr="0">
            <a:normAutofit/>
          </a:bodyPr>
          <a:lstStyle>
            <a:lvl1pPr marL="457200" lvl="0" indent="-317500" algn="l">
              <a:lnSpc>
                <a:spcPct val="90000"/>
              </a:lnSpc>
              <a:spcBef>
                <a:spcPts val="1000"/>
              </a:spcBef>
              <a:spcAft>
                <a:spcPts val="0"/>
              </a:spcAft>
              <a:buClr>
                <a:schemeClr val="dk1"/>
              </a:buClr>
              <a:buSzPts val="1400"/>
              <a:buChar char="•"/>
              <a:defRPr sz="1400"/>
            </a:lvl1pPr>
            <a:lvl2pPr marL="914400" lvl="1" indent="-317500" algn="l">
              <a:lnSpc>
                <a:spcPct val="90000"/>
              </a:lnSpc>
              <a:spcBef>
                <a:spcPts val="500"/>
              </a:spcBef>
              <a:spcAft>
                <a:spcPts val="0"/>
              </a:spcAft>
              <a:buClr>
                <a:schemeClr val="dk1"/>
              </a:buClr>
              <a:buSzPts val="1400"/>
              <a:buChar char="•"/>
              <a:defRPr sz="1400"/>
            </a:lvl2pPr>
            <a:lvl3pPr marL="1371600" lvl="2" indent="-317500" algn="l">
              <a:lnSpc>
                <a:spcPct val="90000"/>
              </a:lnSpc>
              <a:spcBef>
                <a:spcPts val="500"/>
              </a:spcBef>
              <a:spcAft>
                <a:spcPts val="0"/>
              </a:spcAft>
              <a:buClr>
                <a:schemeClr val="dk1"/>
              </a:buClr>
              <a:buSzPts val="1400"/>
              <a:buChar char="•"/>
              <a:defRPr sz="14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1" name="Google Shape;161;p127"/>
          <p:cNvSpPr txBox="1">
            <a:spLocks noGrp="1"/>
          </p:cNvSpPr>
          <p:nvPr>
            <p:ph type="title"/>
          </p:nvPr>
        </p:nvSpPr>
        <p:spPr>
          <a:xfrm>
            <a:off x="446315" y="1035667"/>
            <a:ext cx="11174186" cy="590931"/>
          </a:xfrm>
          <a:prstGeom prst="rect">
            <a:avLst/>
          </a:prstGeom>
          <a:noFill/>
          <a:ln>
            <a:noFill/>
          </a:ln>
        </p:spPr>
        <p:txBody>
          <a:bodyPr spcFirstLastPara="1" wrap="square" lIns="91425" tIns="45700" rIns="91425" bIns="45700" anchor="ctr" anchorCtr="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3" name="Google Shape;163;p127"/>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pic>
        <p:nvPicPr>
          <p:cNvPr id="2" name="Bilde 1" descr="Et bilde som inneholder sirkel&#10;&#10;KI-generert innhold kan være feil.">
            <a:extLst>
              <a:ext uri="{FF2B5EF4-FFF2-40B4-BE49-F238E27FC236}">
                <a16:creationId xmlns:a16="http://schemas.microsoft.com/office/drawing/2014/main" id="{385D0DB4-4794-8DA7-6870-A90F10A26D75}"/>
              </a:ext>
            </a:extLst>
          </p:cNvPr>
          <p:cNvPicPr>
            <a:picLocks noChangeAspect="1"/>
          </p:cNvPicPr>
          <p:nvPr userDrawn="1"/>
        </p:nvPicPr>
        <p:blipFill>
          <a:blip r:embed="rId2"/>
          <a:stretch>
            <a:fillRect/>
          </a:stretch>
        </p:blipFill>
        <p:spPr>
          <a:xfrm>
            <a:off x="11353800" y="136525"/>
            <a:ext cx="761633" cy="566155"/>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white background">
  <p:cSld name="Comparison white background">
    <p:spTree>
      <p:nvGrpSpPr>
        <p:cNvPr id="1" name="Shape 164"/>
        <p:cNvGrpSpPr/>
        <p:nvPr/>
      </p:nvGrpSpPr>
      <p:grpSpPr>
        <a:xfrm>
          <a:off x="0" y="0"/>
          <a:ext cx="0" cy="0"/>
          <a:chOff x="0" y="0"/>
          <a:chExt cx="0" cy="0"/>
        </a:xfrm>
      </p:grpSpPr>
      <p:sp>
        <p:nvSpPr>
          <p:cNvPr id="165" name="Google Shape;165;p128"/>
          <p:cNvSpPr/>
          <p:nvPr/>
        </p:nvSpPr>
        <p:spPr>
          <a:xfrm>
            <a:off x="446314" y="-1"/>
            <a:ext cx="1188720" cy="12801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66" name="Google Shape;166;p128"/>
          <p:cNvSpPr txBox="1">
            <a:spLocks noGrp="1"/>
          </p:cNvSpPr>
          <p:nvPr>
            <p:ph type="body" idx="1"/>
          </p:nvPr>
        </p:nvSpPr>
        <p:spPr>
          <a:xfrm>
            <a:off x="446313" y="2372541"/>
            <a:ext cx="5306787" cy="328894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3F3F3F"/>
              </a:buClr>
              <a:buSzPts val="1400"/>
              <a:buNone/>
              <a:defRPr sz="1400" b="0">
                <a:solidFill>
                  <a:srgbClr val="3F3F3F"/>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7" name="Google Shape;167;p128"/>
          <p:cNvSpPr txBox="1">
            <a:spLocks noGrp="1"/>
          </p:cNvSpPr>
          <p:nvPr>
            <p:ph type="body" idx="2"/>
          </p:nvPr>
        </p:nvSpPr>
        <p:spPr>
          <a:xfrm>
            <a:off x="6438900" y="2372541"/>
            <a:ext cx="5181600" cy="328894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3F3F3F"/>
              </a:buClr>
              <a:buSzPts val="1400"/>
              <a:buNone/>
              <a:defRPr sz="1400" b="0">
                <a:solidFill>
                  <a:srgbClr val="3F3F3F"/>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8" name="Google Shape;168;p128"/>
          <p:cNvSpPr txBox="1">
            <a:spLocks noGrp="1"/>
          </p:cNvSpPr>
          <p:nvPr>
            <p:ph type="title"/>
          </p:nvPr>
        </p:nvSpPr>
        <p:spPr>
          <a:xfrm>
            <a:off x="446315" y="1035667"/>
            <a:ext cx="11174186" cy="590931"/>
          </a:xfrm>
          <a:prstGeom prst="rect">
            <a:avLst/>
          </a:prstGeom>
          <a:noFill/>
          <a:ln>
            <a:noFill/>
          </a:ln>
        </p:spPr>
        <p:txBody>
          <a:bodyPr spcFirstLastPara="1" wrap="square" lIns="91425" tIns="45700" rIns="91425" bIns="45700" anchor="ctr" anchorCtr="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9" name="Google Shape;169;p128"/>
          <p:cNvSpPr txBox="1">
            <a:spLocks noGrp="1"/>
          </p:cNvSpPr>
          <p:nvPr>
            <p:ph type="body" idx="3"/>
          </p:nvPr>
        </p:nvSpPr>
        <p:spPr>
          <a:xfrm>
            <a:off x="6438900" y="1759431"/>
            <a:ext cx="5181600" cy="48700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accent6"/>
              </a:buClr>
              <a:buSzPts val="1600"/>
              <a:buNone/>
              <a:defRPr sz="1600" b="1">
                <a:solidFill>
                  <a:schemeClr val="accent6"/>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0" name="Google Shape;170;p128"/>
          <p:cNvSpPr txBox="1">
            <a:spLocks noGrp="1"/>
          </p:cNvSpPr>
          <p:nvPr>
            <p:ph type="body" idx="4"/>
          </p:nvPr>
        </p:nvSpPr>
        <p:spPr>
          <a:xfrm>
            <a:off x="446314" y="1759431"/>
            <a:ext cx="5306787" cy="48700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accent3"/>
              </a:buClr>
              <a:buSzPts val="1600"/>
              <a:buNone/>
              <a:defRPr sz="1600" b="1">
                <a:solidFill>
                  <a:schemeClr val="accent3"/>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2" name="Google Shape;172;p128"/>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pic>
        <p:nvPicPr>
          <p:cNvPr id="2" name="Bilde 1" descr="Et bilde som inneholder sirkel&#10;&#10;KI-generert innhold kan være feil.">
            <a:extLst>
              <a:ext uri="{FF2B5EF4-FFF2-40B4-BE49-F238E27FC236}">
                <a16:creationId xmlns:a16="http://schemas.microsoft.com/office/drawing/2014/main" id="{3D6F9408-CF1C-0878-892F-CBA51F9E4249}"/>
              </a:ext>
            </a:extLst>
          </p:cNvPr>
          <p:cNvPicPr>
            <a:picLocks noChangeAspect="1"/>
          </p:cNvPicPr>
          <p:nvPr userDrawn="1"/>
        </p:nvPicPr>
        <p:blipFill>
          <a:blip r:embed="rId2"/>
          <a:stretch>
            <a:fillRect/>
          </a:stretch>
        </p:blipFill>
        <p:spPr>
          <a:xfrm>
            <a:off x="11353800" y="136525"/>
            <a:ext cx="761633" cy="566155"/>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hoto + Text">
  <p:cSld name="Photo + Text">
    <p:spTree>
      <p:nvGrpSpPr>
        <p:cNvPr id="1" name="Shape 173"/>
        <p:cNvGrpSpPr/>
        <p:nvPr/>
      </p:nvGrpSpPr>
      <p:grpSpPr>
        <a:xfrm>
          <a:off x="0" y="0"/>
          <a:ext cx="0" cy="0"/>
          <a:chOff x="0" y="0"/>
          <a:chExt cx="0" cy="0"/>
        </a:xfrm>
      </p:grpSpPr>
      <p:sp>
        <p:nvSpPr>
          <p:cNvPr id="174" name="Google Shape;174;p129"/>
          <p:cNvSpPr>
            <a:spLocks noGrp="1"/>
          </p:cNvSpPr>
          <p:nvPr>
            <p:ph type="pic" idx="2"/>
          </p:nvPr>
        </p:nvSpPr>
        <p:spPr>
          <a:xfrm>
            <a:off x="0" y="1784328"/>
            <a:ext cx="12192000" cy="1839025"/>
          </a:xfrm>
          <a:prstGeom prst="rect">
            <a:avLst/>
          </a:prstGeom>
          <a:solidFill>
            <a:srgbClr val="F2F2F2"/>
          </a:solidFill>
          <a:ln>
            <a:noFill/>
          </a:ln>
        </p:spPr>
        <p:txBody>
          <a:bodyPr/>
          <a:lstStyle/>
          <a:p>
            <a:endParaRPr lang="en-NO"/>
          </a:p>
        </p:txBody>
      </p:sp>
      <p:sp>
        <p:nvSpPr>
          <p:cNvPr id="175" name="Google Shape;175;p129"/>
          <p:cNvSpPr txBox="1">
            <a:spLocks noGrp="1"/>
          </p:cNvSpPr>
          <p:nvPr>
            <p:ph type="body" idx="1"/>
          </p:nvPr>
        </p:nvSpPr>
        <p:spPr>
          <a:xfrm>
            <a:off x="735240" y="3802065"/>
            <a:ext cx="9784080" cy="33450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accent3"/>
              </a:buClr>
              <a:buSzPts val="1600"/>
              <a:buNone/>
              <a:defRPr sz="1600" b="1">
                <a:solidFill>
                  <a:schemeClr val="accent3"/>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6" name="Google Shape;176;p129"/>
          <p:cNvSpPr txBox="1">
            <a:spLocks noGrp="1"/>
          </p:cNvSpPr>
          <p:nvPr>
            <p:ph type="body" idx="3"/>
          </p:nvPr>
        </p:nvSpPr>
        <p:spPr>
          <a:xfrm>
            <a:off x="735240" y="4294303"/>
            <a:ext cx="9784080" cy="173736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3F3F3F"/>
              </a:buClr>
              <a:buSzPts val="1400"/>
              <a:buNone/>
              <a:defRPr sz="1400" b="0">
                <a:solidFill>
                  <a:srgbClr val="3F3F3F"/>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7" name="Google Shape;177;p129"/>
          <p:cNvSpPr/>
          <p:nvPr/>
        </p:nvSpPr>
        <p:spPr>
          <a:xfrm>
            <a:off x="446314" y="-1"/>
            <a:ext cx="1188720" cy="12801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78" name="Google Shape;178;p129"/>
          <p:cNvSpPr txBox="1">
            <a:spLocks noGrp="1"/>
          </p:cNvSpPr>
          <p:nvPr>
            <p:ph type="title"/>
          </p:nvPr>
        </p:nvSpPr>
        <p:spPr>
          <a:xfrm>
            <a:off x="446315" y="1035667"/>
            <a:ext cx="11174186" cy="590931"/>
          </a:xfrm>
          <a:prstGeom prst="rect">
            <a:avLst/>
          </a:prstGeom>
          <a:noFill/>
          <a:ln>
            <a:noFill/>
          </a:ln>
        </p:spPr>
        <p:txBody>
          <a:bodyPr spcFirstLastPara="1" wrap="square" lIns="91425" tIns="45700" rIns="91425" bIns="45700" anchor="ctr" anchorCtr="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0" name="Google Shape;180;p129"/>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pic>
        <p:nvPicPr>
          <p:cNvPr id="2" name="Bilde 1" descr="Et bilde som inneholder sirkel&#10;&#10;KI-generert innhold kan være feil.">
            <a:extLst>
              <a:ext uri="{FF2B5EF4-FFF2-40B4-BE49-F238E27FC236}">
                <a16:creationId xmlns:a16="http://schemas.microsoft.com/office/drawing/2014/main" id="{05E826D9-7011-F2D2-D722-54350892E541}"/>
              </a:ext>
            </a:extLst>
          </p:cNvPr>
          <p:cNvPicPr>
            <a:picLocks noChangeAspect="1"/>
          </p:cNvPicPr>
          <p:nvPr userDrawn="1"/>
        </p:nvPicPr>
        <p:blipFill>
          <a:blip r:embed="rId2"/>
          <a:stretch>
            <a:fillRect/>
          </a:stretch>
        </p:blipFill>
        <p:spPr>
          <a:xfrm>
            <a:off x="11353800" y="136525"/>
            <a:ext cx="761633" cy="56615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hoto + Three Sections">
  <p:cSld name="Photo + Three Sections">
    <p:spTree>
      <p:nvGrpSpPr>
        <p:cNvPr id="1" name="Shape 181"/>
        <p:cNvGrpSpPr/>
        <p:nvPr/>
      </p:nvGrpSpPr>
      <p:grpSpPr>
        <a:xfrm>
          <a:off x="0" y="0"/>
          <a:ext cx="0" cy="0"/>
          <a:chOff x="0" y="0"/>
          <a:chExt cx="0" cy="0"/>
        </a:xfrm>
      </p:grpSpPr>
      <p:sp>
        <p:nvSpPr>
          <p:cNvPr id="182" name="Google Shape;182;p130"/>
          <p:cNvSpPr/>
          <p:nvPr/>
        </p:nvSpPr>
        <p:spPr>
          <a:xfrm>
            <a:off x="446314" y="-1"/>
            <a:ext cx="1188720" cy="12801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83" name="Google Shape;183;p130"/>
          <p:cNvSpPr txBox="1">
            <a:spLocks noGrp="1"/>
          </p:cNvSpPr>
          <p:nvPr>
            <p:ph type="body" idx="1"/>
          </p:nvPr>
        </p:nvSpPr>
        <p:spPr>
          <a:xfrm>
            <a:off x="735240" y="3802065"/>
            <a:ext cx="2820761" cy="334508"/>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chemeClr val="accent6"/>
              </a:buClr>
              <a:buSzPts val="1600"/>
              <a:buNone/>
              <a:defRPr sz="1600" b="1">
                <a:solidFill>
                  <a:schemeClr val="accent6"/>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4" name="Google Shape;184;p130"/>
          <p:cNvSpPr txBox="1">
            <a:spLocks noGrp="1"/>
          </p:cNvSpPr>
          <p:nvPr>
            <p:ph type="body" idx="2"/>
          </p:nvPr>
        </p:nvSpPr>
        <p:spPr>
          <a:xfrm>
            <a:off x="4623026" y="3802065"/>
            <a:ext cx="2820761" cy="334508"/>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chemeClr val="accent3"/>
              </a:buClr>
              <a:buSzPts val="1600"/>
              <a:buNone/>
              <a:defRPr sz="1600" b="1">
                <a:solidFill>
                  <a:schemeClr val="accent3"/>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5" name="Google Shape;185;p130"/>
          <p:cNvSpPr txBox="1">
            <a:spLocks noGrp="1"/>
          </p:cNvSpPr>
          <p:nvPr>
            <p:ph type="body" idx="3"/>
          </p:nvPr>
        </p:nvSpPr>
        <p:spPr>
          <a:xfrm>
            <a:off x="8635999" y="3802065"/>
            <a:ext cx="2820761" cy="334508"/>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5A8201"/>
              </a:buClr>
              <a:buSzPts val="1600"/>
              <a:buNone/>
              <a:defRPr sz="1600" b="1">
                <a:solidFill>
                  <a:srgbClr val="5A8201"/>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6" name="Google Shape;186;p130"/>
          <p:cNvSpPr txBox="1">
            <a:spLocks noGrp="1"/>
          </p:cNvSpPr>
          <p:nvPr>
            <p:ph type="body" idx="4"/>
          </p:nvPr>
        </p:nvSpPr>
        <p:spPr>
          <a:xfrm>
            <a:off x="735240" y="4294303"/>
            <a:ext cx="2820761" cy="149689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3F3F3F"/>
              </a:buClr>
              <a:buSzPts val="1400"/>
              <a:buNone/>
              <a:defRPr sz="1400" b="0">
                <a:solidFill>
                  <a:srgbClr val="3F3F3F"/>
                </a:solidFill>
                <a:latin typeface="Century Gothic"/>
                <a:ea typeface="Century Gothic"/>
                <a:cs typeface="Century Gothic"/>
                <a:sym typeface="Century Gothic"/>
              </a:defRPr>
            </a:lvl1pPr>
            <a:lvl2pPr marL="914400" lvl="1" indent="-342900" algn="l">
              <a:lnSpc>
                <a:spcPct val="90000"/>
              </a:lnSpc>
              <a:spcBef>
                <a:spcPts val="6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7" name="Google Shape;187;p130"/>
          <p:cNvSpPr txBox="1">
            <a:spLocks noGrp="1"/>
          </p:cNvSpPr>
          <p:nvPr>
            <p:ph type="body" idx="5"/>
          </p:nvPr>
        </p:nvSpPr>
        <p:spPr>
          <a:xfrm>
            <a:off x="4623026" y="4294303"/>
            <a:ext cx="2820761" cy="149689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3F3F3F"/>
              </a:buClr>
              <a:buSzPts val="1400"/>
              <a:buNone/>
              <a:defRPr sz="1400" b="0">
                <a:solidFill>
                  <a:srgbClr val="3F3F3F"/>
                </a:solidFill>
                <a:latin typeface="Century Gothic"/>
                <a:ea typeface="Century Gothic"/>
                <a:cs typeface="Century Gothic"/>
                <a:sym typeface="Century Gothic"/>
              </a:defRPr>
            </a:lvl1pPr>
            <a:lvl2pPr marL="914400" lvl="1" indent="-342900" algn="l">
              <a:lnSpc>
                <a:spcPct val="90000"/>
              </a:lnSpc>
              <a:spcBef>
                <a:spcPts val="6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8" name="Google Shape;188;p130"/>
          <p:cNvSpPr txBox="1">
            <a:spLocks noGrp="1"/>
          </p:cNvSpPr>
          <p:nvPr>
            <p:ph type="body" idx="6"/>
          </p:nvPr>
        </p:nvSpPr>
        <p:spPr>
          <a:xfrm>
            <a:off x="8635999" y="4294303"/>
            <a:ext cx="2820761" cy="149689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3F3F3F"/>
              </a:buClr>
              <a:buSzPts val="1400"/>
              <a:buNone/>
              <a:defRPr sz="1400" b="0">
                <a:solidFill>
                  <a:srgbClr val="3F3F3F"/>
                </a:solidFill>
                <a:latin typeface="Century Gothic"/>
                <a:ea typeface="Century Gothic"/>
                <a:cs typeface="Century Gothic"/>
                <a:sym typeface="Century Gothic"/>
              </a:defRPr>
            </a:lvl1pPr>
            <a:lvl2pPr marL="914400" lvl="1" indent="-342900" algn="l">
              <a:lnSpc>
                <a:spcPct val="90000"/>
              </a:lnSpc>
              <a:spcBef>
                <a:spcPts val="6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9" name="Google Shape;189;p130"/>
          <p:cNvSpPr>
            <a:spLocks noGrp="1"/>
          </p:cNvSpPr>
          <p:nvPr>
            <p:ph type="pic" idx="7"/>
          </p:nvPr>
        </p:nvSpPr>
        <p:spPr>
          <a:xfrm>
            <a:off x="0" y="1784328"/>
            <a:ext cx="12192000" cy="1839025"/>
          </a:xfrm>
          <a:prstGeom prst="rect">
            <a:avLst/>
          </a:prstGeom>
          <a:solidFill>
            <a:srgbClr val="F2F2F2"/>
          </a:solidFill>
          <a:ln>
            <a:noFill/>
          </a:ln>
        </p:spPr>
        <p:txBody>
          <a:bodyPr/>
          <a:lstStyle/>
          <a:p>
            <a:endParaRPr lang="en-NO"/>
          </a:p>
        </p:txBody>
      </p:sp>
      <p:sp>
        <p:nvSpPr>
          <p:cNvPr id="190" name="Google Shape;190;p130"/>
          <p:cNvSpPr txBox="1">
            <a:spLocks noGrp="1"/>
          </p:cNvSpPr>
          <p:nvPr>
            <p:ph type="title"/>
          </p:nvPr>
        </p:nvSpPr>
        <p:spPr>
          <a:xfrm>
            <a:off x="446315" y="1035667"/>
            <a:ext cx="11174186" cy="590931"/>
          </a:xfrm>
          <a:prstGeom prst="rect">
            <a:avLst/>
          </a:prstGeom>
          <a:noFill/>
          <a:ln>
            <a:noFill/>
          </a:ln>
        </p:spPr>
        <p:txBody>
          <a:bodyPr spcFirstLastPara="1" wrap="square" lIns="91425" tIns="45700" rIns="91425" bIns="45700" anchor="ctr" anchorCtr="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2" name="Google Shape;192;p130"/>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pic>
        <p:nvPicPr>
          <p:cNvPr id="2" name="Bilde 1" descr="Et bilde som inneholder sirkel&#10;&#10;KI-generert innhold kan være feil.">
            <a:extLst>
              <a:ext uri="{FF2B5EF4-FFF2-40B4-BE49-F238E27FC236}">
                <a16:creationId xmlns:a16="http://schemas.microsoft.com/office/drawing/2014/main" id="{55144D1A-847C-1AC9-2725-9FBF4E4E2D8F}"/>
              </a:ext>
            </a:extLst>
          </p:cNvPr>
          <p:cNvPicPr>
            <a:picLocks noChangeAspect="1"/>
          </p:cNvPicPr>
          <p:nvPr userDrawn="1"/>
        </p:nvPicPr>
        <p:blipFill>
          <a:blip r:embed="rId2"/>
          <a:stretch>
            <a:fillRect/>
          </a:stretch>
        </p:blipFill>
        <p:spPr>
          <a:xfrm>
            <a:off x="11353800" y="136525"/>
            <a:ext cx="761633" cy="566155"/>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Half Page Photo + Text">
  <p:cSld name="Half Page Photo + Text">
    <p:spTree>
      <p:nvGrpSpPr>
        <p:cNvPr id="1" name="Shape 193"/>
        <p:cNvGrpSpPr/>
        <p:nvPr/>
      </p:nvGrpSpPr>
      <p:grpSpPr>
        <a:xfrm>
          <a:off x="0" y="0"/>
          <a:ext cx="0" cy="0"/>
          <a:chOff x="0" y="0"/>
          <a:chExt cx="0" cy="0"/>
        </a:xfrm>
      </p:grpSpPr>
      <p:sp>
        <p:nvSpPr>
          <p:cNvPr id="194" name="Google Shape;194;p131"/>
          <p:cNvSpPr>
            <a:spLocks noGrp="1"/>
          </p:cNvSpPr>
          <p:nvPr>
            <p:ph type="pic" idx="2"/>
          </p:nvPr>
        </p:nvSpPr>
        <p:spPr>
          <a:xfrm>
            <a:off x="6299200" y="0"/>
            <a:ext cx="5892800" cy="6858000"/>
          </a:xfrm>
          <a:prstGeom prst="rect">
            <a:avLst/>
          </a:prstGeom>
          <a:solidFill>
            <a:srgbClr val="F2F2F2"/>
          </a:solidFill>
          <a:ln>
            <a:noFill/>
          </a:ln>
        </p:spPr>
        <p:txBody>
          <a:bodyPr/>
          <a:lstStyle/>
          <a:p>
            <a:endParaRPr lang="en-NO"/>
          </a:p>
        </p:txBody>
      </p:sp>
      <p:sp>
        <p:nvSpPr>
          <p:cNvPr id="195" name="Google Shape;195;p131"/>
          <p:cNvSpPr txBox="1">
            <a:spLocks noGrp="1"/>
          </p:cNvSpPr>
          <p:nvPr>
            <p:ph type="title"/>
          </p:nvPr>
        </p:nvSpPr>
        <p:spPr>
          <a:xfrm>
            <a:off x="446314" y="1035667"/>
            <a:ext cx="5170715" cy="1089529"/>
          </a:xfrm>
          <a:prstGeom prst="rect">
            <a:avLst/>
          </a:prstGeom>
          <a:noFill/>
          <a:ln>
            <a:noFill/>
          </a:ln>
        </p:spPr>
        <p:txBody>
          <a:bodyPr spcFirstLastPara="1" wrap="square" lIns="91425" tIns="45700" rIns="91425" bIns="45700" anchor="ctr" anchorCtr="0">
            <a:spAutoFit/>
          </a:bodyPr>
          <a:lstStyle>
            <a:lvl1pPr lvl="0" algn="l">
              <a:lnSpc>
                <a:spcPct val="90000"/>
              </a:lnSpc>
              <a:spcBef>
                <a:spcPts val="0"/>
              </a:spcBef>
              <a:spcAft>
                <a:spcPts val="0"/>
              </a:spcAft>
              <a:buClr>
                <a:schemeClr val="dk1"/>
              </a:buClr>
              <a:buSzPts val="3600"/>
              <a:buFont typeface="Century Gothic"/>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6" name="Google Shape;196;p131"/>
          <p:cNvSpPr txBox="1">
            <a:spLocks noGrp="1"/>
          </p:cNvSpPr>
          <p:nvPr>
            <p:ph type="body" idx="1"/>
          </p:nvPr>
        </p:nvSpPr>
        <p:spPr>
          <a:xfrm>
            <a:off x="571499" y="2362194"/>
            <a:ext cx="5045529" cy="33450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accent3"/>
              </a:buClr>
              <a:buSzPts val="1600"/>
              <a:buNone/>
              <a:defRPr sz="1600" b="1">
                <a:solidFill>
                  <a:schemeClr val="accent3"/>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7" name="Google Shape;197;p131"/>
          <p:cNvSpPr txBox="1">
            <a:spLocks noGrp="1"/>
          </p:cNvSpPr>
          <p:nvPr>
            <p:ph type="body" idx="3"/>
          </p:nvPr>
        </p:nvSpPr>
        <p:spPr>
          <a:xfrm>
            <a:off x="571499" y="2933700"/>
            <a:ext cx="5045529" cy="333647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3F3F3F"/>
              </a:buClr>
              <a:buSzPts val="1400"/>
              <a:buNone/>
              <a:defRPr sz="1400" b="0">
                <a:solidFill>
                  <a:srgbClr val="3F3F3F"/>
                </a:solidFill>
                <a:latin typeface="Century Gothic"/>
                <a:ea typeface="Century Gothic"/>
                <a:cs typeface="Century Gothic"/>
                <a:sym typeface="Century Goth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8" name="Google Shape;198;p131"/>
          <p:cNvSpPr/>
          <p:nvPr/>
        </p:nvSpPr>
        <p:spPr>
          <a:xfrm>
            <a:off x="446314" y="-1"/>
            <a:ext cx="1188720" cy="12801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99" name="Google Shape;199;p131"/>
          <p:cNvSpPr/>
          <p:nvPr/>
        </p:nvSpPr>
        <p:spPr>
          <a:xfrm>
            <a:off x="11360016" y="6369050"/>
            <a:ext cx="335909" cy="48895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00" name="Google Shape;200;p131"/>
          <p:cNvSpPr txBox="1"/>
          <p:nvPr/>
        </p:nvSpPr>
        <p:spPr>
          <a:xfrm>
            <a:off x="11360016" y="6369050"/>
            <a:ext cx="335909" cy="365125"/>
          </a:xfrm>
          <a:prstGeom prst="rect">
            <a:avLst/>
          </a:prstGeom>
          <a:solidFill>
            <a:schemeClr val="accent2"/>
          </a:solidFill>
          <a:ln>
            <a:noFill/>
          </a:ln>
        </p:spPr>
        <p:txBody>
          <a:bodyPr spcFirstLastPara="1" wrap="square" lIns="0" tIns="45700" rIns="0" bIns="45700" anchor="ctr" anchorCtr="0">
            <a:normAutofit/>
          </a:bodyPr>
          <a:lstStyle/>
          <a:p>
            <a:pPr marL="0" marR="0" lvl="0" indent="0" algn="ctr" rtl="0">
              <a:lnSpc>
                <a:spcPct val="90000"/>
              </a:lnSpc>
              <a:spcBef>
                <a:spcPts val="0"/>
              </a:spcBef>
              <a:spcAft>
                <a:spcPts val="0"/>
              </a:spcAft>
              <a:buClr>
                <a:schemeClr val="lt1"/>
              </a:buClr>
              <a:buSzPts val="1000"/>
              <a:buFont typeface="Arial"/>
              <a:buNone/>
            </a:pPr>
            <a:fld id="{00000000-1234-1234-1234-123412341234}" type="slidenum">
              <a:rPr lang="en-US" sz="1000" b="1">
                <a:solidFill>
                  <a:schemeClr val="lt1"/>
                </a:solidFill>
                <a:latin typeface="Century Gothic"/>
                <a:ea typeface="Century Gothic"/>
                <a:cs typeface="Century Gothic"/>
                <a:sym typeface="Century Gothic"/>
              </a:rPr>
              <a:t>‹#›</a:t>
            </a:fld>
            <a:endParaRPr sz="1000" b="1">
              <a:solidFill>
                <a:schemeClr val="lt1"/>
              </a:solidFill>
              <a:latin typeface="Century Gothic"/>
              <a:ea typeface="Century Gothic"/>
              <a:cs typeface="Century Gothic"/>
              <a:sym typeface="Century Gothic"/>
            </a:endParaRPr>
          </a:p>
        </p:txBody>
      </p:sp>
      <p:sp>
        <p:nvSpPr>
          <p:cNvPr id="201" name="Google Shape;201;p131"/>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02"/>
        <p:cNvGrpSpPr/>
        <p:nvPr/>
      </p:nvGrpSpPr>
      <p:grpSpPr>
        <a:xfrm>
          <a:off x="0" y="0"/>
          <a:ext cx="0" cy="0"/>
          <a:chOff x="0" y="0"/>
          <a:chExt cx="0" cy="0"/>
        </a:xfrm>
      </p:grpSpPr>
      <p:sp>
        <p:nvSpPr>
          <p:cNvPr id="203" name="Google Shape;203;p132"/>
          <p:cNvSpPr/>
          <p:nvPr/>
        </p:nvSpPr>
        <p:spPr>
          <a:xfrm flipH="1">
            <a:off x="123987" y="124955"/>
            <a:ext cx="11953415" cy="4408002"/>
          </a:xfrm>
          <a:custGeom>
            <a:avLst/>
            <a:gdLst/>
            <a:ahLst/>
            <a:cxnLst/>
            <a:rect l="l" t="t" r="r" b="b"/>
            <a:pathLst>
              <a:path w="21617" h="24785" extrusionOk="0">
                <a:moveTo>
                  <a:pt x="17" y="0"/>
                </a:moveTo>
                <a:lnTo>
                  <a:pt x="21617" y="0"/>
                </a:lnTo>
                <a:lnTo>
                  <a:pt x="21617" y="17322"/>
                </a:lnTo>
                <a:cubicBezTo>
                  <a:pt x="10919" y="19230"/>
                  <a:pt x="10221" y="28798"/>
                  <a:pt x="0" y="22875"/>
                </a:cubicBezTo>
                <a:cubicBezTo>
                  <a:pt x="6" y="15250"/>
                  <a:pt x="11" y="7625"/>
                  <a:pt x="17"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04" name="Google Shape;204;p132"/>
          <p:cNvSpPr txBox="1">
            <a:spLocks noGrp="1"/>
          </p:cNvSpPr>
          <p:nvPr>
            <p:ph type="subTitle" idx="1"/>
          </p:nvPr>
        </p:nvSpPr>
        <p:spPr>
          <a:xfrm>
            <a:off x="694871" y="5603181"/>
            <a:ext cx="9144000" cy="341632"/>
          </a:xfrm>
          <a:prstGeom prst="rect">
            <a:avLst/>
          </a:prstGeom>
          <a:noFill/>
          <a:ln>
            <a:noFill/>
          </a:ln>
        </p:spPr>
        <p:txBody>
          <a:bodyPr spcFirstLastPara="1" wrap="square" lIns="91425" tIns="45700" rIns="91425" bIns="45700" anchor="t" anchorCtr="0">
            <a:spAutoFit/>
          </a:bodyPr>
          <a:lstStyle>
            <a:lvl1pPr lvl="0" algn="l">
              <a:lnSpc>
                <a:spcPct val="90000"/>
              </a:lnSpc>
              <a:spcBef>
                <a:spcPts val="1000"/>
              </a:spcBef>
              <a:spcAft>
                <a:spcPts val="0"/>
              </a:spcAft>
              <a:buClr>
                <a:srgbClr val="023F4E"/>
              </a:buClr>
              <a:buSzPts val="1800"/>
              <a:buNone/>
              <a:defRPr sz="1800">
                <a:solidFill>
                  <a:srgbClr val="023F4E"/>
                </a:solidFill>
                <a:latin typeface="Century Gothic"/>
                <a:ea typeface="Century Gothic"/>
                <a:cs typeface="Century Gothic"/>
                <a:sym typeface="Century Gothic"/>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205" name="Google Shape;205;p132"/>
          <p:cNvSpPr txBox="1">
            <a:spLocks noGrp="1"/>
          </p:cNvSpPr>
          <p:nvPr>
            <p:ph type="ctrTitle"/>
          </p:nvPr>
        </p:nvSpPr>
        <p:spPr>
          <a:xfrm>
            <a:off x="694871" y="4901450"/>
            <a:ext cx="10607040" cy="701731"/>
          </a:xfrm>
          <a:prstGeom prst="rect">
            <a:avLst/>
          </a:prstGeom>
          <a:noFill/>
          <a:ln>
            <a:noFill/>
          </a:ln>
        </p:spPr>
        <p:txBody>
          <a:bodyPr spcFirstLastPara="1" wrap="square" lIns="91425" tIns="45700" rIns="91425" bIns="45700" anchor="b" anchorCtr="0">
            <a:spAutoFit/>
          </a:bodyPr>
          <a:lstStyle>
            <a:lvl1pPr lvl="0" algn="l">
              <a:lnSpc>
                <a:spcPct val="90000"/>
              </a:lnSpc>
              <a:spcBef>
                <a:spcPts val="0"/>
              </a:spcBef>
              <a:spcAft>
                <a:spcPts val="0"/>
              </a:spcAft>
              <a:buClr>
                <a:srgbClr val="3F3F3F"/>
              </a:buClr>
              <a:buSzPts val="4400"/>
              <a:buFont typeface="Century Gothic"/>
              <a:buNone/>
              <a:defRPr sz="4400" b="1">
                <a:solidFill>
                  <a:srgbClr val="3F3F3F"/>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32"/>
          <p:cNvSpPr/>
          <p:nvPr/>
        </p:nvSpPr>
        <p:spPr>
          <a:xfrm>
            <a:off x="435429" y="4726452"/>
            <a:ext cx="72571" cy="1371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07" name="Google Shape;207;p132"/>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08"/>
        <p:cNvGrpSpPr/>
        <p:nvPr/>
      </p:nvGrpSpPr>
      <p:grpSpPr>
        <a:xfrm>
          <a:off x="0" y="0"/>
          <a:ext cx="0" cy="0"/>
          <a:chOff x="0" y="0"/>
          <a:chExt cx="0" cy="0"/>
        </a:xfrm>
      </p:grpSpPr>
      <p:sp>
        <p:nvSpPr>
          <p:cNvPr id="209" name="Google Shape;209;p133"/>
          <p:cNvSpPr/>
          <p:nvPr/>
        </p:nvSpPr>
        <p:spPr>
          <a:xfrm rot="10800000">
            <a:off x="114590" y="4581492"/>
            <a:ext cx="11962815" cy="2152681"/>
          </a:xfrm>
          <a:custGeom>
            <a:avLst/>
            <a:gdLst/>
            <a:ahLst/>
            <a:cxnLst/>
            <a:rect l="l" t="t" r="r" b="b"/>
            <a:pathLst>
              <a:path w="21634" h="42123" extrusionOk="0">
                <a:moveTo>
                  <a:pt x="34" y="0"/>
                </a:moveTo>
                <a:lnTo>
                  <a:pt x="21634" y="0"/>
                </a:lnTo>
                <a:lnTo>
                  <a:pt x="21634" y="17322"/>
                </a:lnTo>
                <a:cubicBezTo>
                  <a:pt x="10970" y="21444"/>
                  <a:pt x="9198" y="56098"/>
                  <a:pt x="0" y="35787"/>
                </a:cubicBezTo>
                <a:cubicBezTo>
                  <a:pt x="6" y="28162"/>
                  <a:pt x="28" y="7625"/>
                  <a:pt x="34"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10" name="Google Shape;210;p133"/>
          <p:cNvSpPr txBox="1">
            <a:spLocks noGrp="1"/>
          </p:cNvSpPr>
          <p:nvPr>
            <p:ph type="title"/>
          </p:nvPr>
        </p:nvSpPr>
        <p:spPr>
          <a:xfrm>
            <a:off x="696686" y="1611383"/>
            <a:ext cx="9666514" cy="746846"/>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rgbClr val="3F3F3F"/>
              </a:buClr>
              <a:buSzPts val="4800"/>
              <a:buFont typeface="Century Gothic"/>
              <a:buNone/>
              <a:defRPr sz="4800">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1" name="Google Shape;211;p133"/>
          <p:cNvSpPr txBox="1">
            <a:spLocks noGrp="1"/>
          </p:cNvSpPr>
          <p:nvPr>
            <p:ph type="body" idx="1"/>
          </p:nvPr>
        </p:nvSpPr>
        <p:spPr>
          <a:xfrm>
            <a:off x="696686" y="2464424"/>
            <a:ext cx="9666514" cy="221599"/>
          </a:xfrm>
          <a:prstGeom prst="rect">
            <a:avLst/>
          </a:prstGeom>
          <a:noFill/>
          <a:ln>
            <a:noFill/>
          </a:ln>
        </p:spPr>
        <p:txBody>
          <a:bodyPr spcFirstLastPara="1" wrap="square" lIns="91425" tIns="0" rIns="91425" bIns="0" anchor="t" anchorCtr="0">
            <a:spAutoFit/>
          </a:bodyPr>
          <a:lstStyle>
            <a:lvl1pPr marL="457200" lvl="0" indent="-228600" algn="l">
              <a:lnSpc>
                <a:spcPct val="90000"/>
              </a:lnSpc>
              <a:spcBef>
                <a:spcPts val="1000"/>
              </a:spcBef>
              <a:spcAft>
                <a:spcPts val="0"/>
              </a:spcAft>
              <a:buClr>
                <a:schemeClr val="accent3"/>
              </a:buClr>
              <a:buSzPts val="1600"/>
              <a:buNone/>
              <a:defRPr sz="1600">
                <a:solidFill>
                  <a:schemeClr val="accent3"/>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12" name="Google Shape;212;p133"/>
          <p:cNvSpPr/>
          <p:nvPr/>
        </p:nvSpPr>
        <p:spPr>
          <a:xfrm>
            <a:off x="435429" y="1532049"/>
            <a:ext cx="72571" cy="1371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13" name="Google Shape;213;p133"/>
          <p:cNvSpPr/>
          <p:nvPr/>
        </p:nvSpPr>
        <p:spPr>
          <a:xfrm>
            <a:off x="11360016" y="6369050"/>
            <a:ext cx="335909" cy="48895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14" name="Google Shape;214;p133"/>
          <p:cNvSpPr txBox="1"/>
          <p:nvPr/>
        </p:nvSpPr>
        <p:spPr>
          <a:xfrm>
            <a:off x="11360016" y="6369050"/>
            <a:ext cx="335909" cy="365125"/>
          </a:xfrm>
          <a:prstGeom prst="rect">
            <a:avLst/>
          </a:prstGeom>
          <a:solidFill>
            <a:srgbClr val="D8D8D8"/>
          </a:solidFill>
          <a:ln>
            <a:noFill/>
          </a:ln>
        </p:spPr>
        <p:txBody>
          <a:bodyPr spcFirstLastPara="1" wrap="square" lIns="0" tIns="45700" rIns="0" bIns="45700" anchor="ctr" anchorCtr="0">
            <a:normAutofit/>
          </a:bodyPr>
          <a:lstStyle/>
          <a:p>
            <a:pPr marL="0" marR="0" lvl="0" indent="0" algn="ctr" rtl="0">
              <a:lnSpc>
                <a:spcPct val="90000"/>
              </a:lnSpc>
              <a:spcBef>
                <a:spcPts val="0"/>
              </a:spcBef>
              <a:spcAft>
                <a:spcPts val="0"/>
              </a:spcAft>
              <a:buClr>
                <a:schemeClr val="dk1"/>
              </a:buClr>
              <a:buSzPts val="1000"/>
              <a:buFont typeface="Arial"/>
              <a:buNone/>
            </a:pPr>
            <a:fld id="{00000000-1234-1234-1234-123412341234}" type="slidenum">
              <a:rPr lang="en-US" sz="1000" b="1">
                <a:solidFill>
                  <a:schemeClr val="dk1"/>
                </a:solidFill>
                <a:latin typeface="Century Gothic"/>
                <a:ea typeface="Century Gothic"/>
                <a:cs typeface="Century Gothic"/>
                <a:sym typeface="Century Gothic"/>
              </a:rPr>
              <a:t>‹#›</a:t>
            </a:fld>
            <a:endParaRPr sz="1000" b="1">
              <a:solidFill>
                <a:schemeClr val="dk1"/>
              </a:solidFill>
              <a:latin typeface="Century Gothic"/>
              <a:ea typeface="Century Gothic"/>
              <a:cs typeface="Century Gothic"/>
              <a:sym typeface="Century Gothic"/>
            </a:endParaRPr>
          </a:p>
        </p:txBody>
      </p:sp>
      <p:sp>
        <p:nvSpPr>
          <p:cNvPr id="215" name="Google Shape;215;p133"/>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entury Gothic"/>
                <a:ea typeface="Century Gothic"/>
                <a:cs typeface="Century Gothic"/>
                <a:sym typeface="Century Gothic"/>
              </a:rPr>
              <a:t>Restricted information, property and copyright of Barents Blue AS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p:cSld name="Two Content">
    <p:bg>
      <p:bgPr>
        <a:solidFill>
          <a:srgbClr val="F2F2F2"/>
        </a:solidFill>
        <a:effectLst/>
      </p:bgPr>
    </p:bg>
    <p:spTree>
      <p:nvGrpSpPr>
        <p:cNvPr id="1" name="Shape 216"/>
        <p:cNvGrpSpPr/>
        <p:nvPr/>
      </p:nvGrpSpPr>
      <p:grpSpPr>
        <a:xfrm>
          <a:off x="0" y="0"/>
          <a:ext cx="0" cy="0"/>
          <a:chOff x="0" y="0"/>
          <a:chExt cx="0" cy="0"/>
        </a:xfrm>
      </p:grpSpPr>
      <p:sp>
        <p:nvSpPr>
          <p:cNvPr id="217" name="Google Shape;217;p134"/>
          <p:cNvSpPr/>
          <p:nvPr/>
        </p:nvSpPr>
        <p:spPr>
          <a:xfrm>
            <a:off x="-2" y="0"/>
            <a:ext cx="12192001" cy="6858000"/>
          </a:xfrm>
          <a:prstGeom prst="frame">
            <a:avLst>
              <a:gd name="adj1" fmla="val 1736"/>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18" name="Google Shape;218;p134"/>
          <p:cNvSpPr/>
          <p:nvPr/>
        </p:nvSpPr>
        <p:spPr>
          <a:xfrm>
            <a:off x="446314" y="-1"/>
            <a:ext cx="1188720" cy="12801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19" name="Google Shape;219;p134"/>
          <p:cNvSpPr/>
          <p:nvPr/>
        </p:nvSpPr>
        <p:spPr>
          <a:xfrm>
            <a:off x="11360016" y="6369050"/>
            <a:ext cx="335909" cy="48895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20" name="Google Shape;220;p134"/>
          <p:cNvSpPr txBox="1"/>
          <p:nvPr/>
        </p:nvSpPr>
        <p:spPr>
          <a:xfrm>
            <a:off x="11360016" y="6369050"/>
            <a:ext cx="335909" cy="365125"/>
          </a:xfrm>
          <a:prstGeom prst="rect">
            <a:avLst/>
          </a:prstGeom>
          <a:solidFill>
            <a:schemeClr val="accent2"/>
          </a:solidFill>
          <a:ln>
            <a:noFill/>
          </a:ln>
        </p:spPr>
        <p:txBody>
          <a:bodyPr spcFirstLastPara="1" wrap="square" lIns="0" tIns="45700" rIns="0" bIns="45700" anchor="ctr" anchorCtr="0">
            <a:normAutofit/>
          </a:bodyPr>
          <a:lstStyle/>
          <a:p>
            <a:pPr marL="0" marR="0" lvl="0" indent="0" algn="ctr" rtl="0">
              <a:lnSpc>
                <a:spcPct val="90000"/>
              </a:lnSpc>
              <a:spcBef>
                <a:spcPts val="0"/>
              </a:spcBef>
              <a:spcAft>
                <a:spcPts val="0"/>
              </a:spcAft>
              <a:buClr>
                <a:schemeClr val="lt1"/>
              </a:buClr>
              <a:buSzPts val="1000"/>
              <a:buFont typeface="Arial"/>
              <a:buNone/>
            </a:pPr>
            <a:fld id="{00000000-1234-1234-1234-123412341234}" type="slidenum">
              <a:rPr lang="en-US" sz="1000" b="1">
                <a:solidFill>
                  <a:schemeClr val="lt1"/>
                </a:solidFill>
                <a:latin typeface="Century Gothic"/>
                <a:ea typeface="Century Gothic"/>
                <a:cs typeface="Century Gothic"/>
                <a:sym typeface="Century Gothic"/>
              </a:rPr>
              <a:t>‹#›</a:t>
            </a:fld>
            <a:endParaRPr sz="1000" b="1">
              <a:solidFill>
                <a:schemeClr val="lt1"/>
              </a:solidFill>
              <a:latin typeface="Century Gothic"/>
              <a:ea typeface="Century Gothic"/>
              <a:cs typeface="Century Gothic"/>
              <a:sym typeface="Century Gothic"/>
            </a:endParaRPr>
          </a:p>
        </p:txBody>
      </p:sp>
      <p:sp>
        <p:nvSpPr>
          <p:cNvPr id="221" name="Google Shape;221;p134"/>
          <p:cNvSpPr txBox="1">
            <a:spLocks noGrp="1"/>
          </p:cNvSpPr>
          <p:nvPr>
            <p:ph type="body" idx="1"/>
          </p:nvPr>
        </p:nvSpPr>
        <p:spPr>
          <a:xfrm>
            <a:off x="446314" y="1889759"/>
            <a:ext cx="5306787" cy="4287204"/>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sz="2000"/>
            </a:lvl1pPr>
            <a:lvl2pPr marL="914400" lvl="1" indent="-342900" algn="l">
              <a:lnSpc>
                <a:spcPct val="90000"/>
              </a:lnSpc>
              <a:spcBef>
                <a:spcPts val="500"/>
              </a:spcBef>
              <a:spcAft>
                <a:spcPts val="0"/>
              </a:spcAft>
              <a:buClr>
                <a:schemeClr val="dk1"/>
              </a:buClr>
              <a:buSzPts val="1800"/>
              <a:buChar char="•"/>
              <a:defRPr sz="1800"/>
            </a:lvl2pPr>
            <a:lvl3pPr marL="1371600" lvl="2" indent="-330200" algn="l">
              <a:lnSpc>
                <a:spcPct val="90000"/>
              </a:lnSpc>
              <a:spcBef>
                <a:spcPts val="500"/>
              </a:spcBef>
              <a:spcAft>
                <a:spcPts val="0"/>
              </a:spcAft>
              <a:buClr>
                <a:schemeClr val="dk1"/>
              </a:buClr>
              <a:buSzPts val="1600"/>
              <a:buChar char="•"/>
              <a:defRPr sz="16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2" name="Google Shape;222;p134"/>
          <p:cNvSpPr txBox="1">
            <a:spLocks noGrp="1"/>
          </p:cNvSpPr>
          <p:nvPr>
            <p:ph type="body" idx="2"/>
          </p:nvPr>
        </p:nvSpPr>
        <p:spPr>
          <a:xfrm>
            <a:off x="6438900" y="1889759"/>
            <a:ext cx="5181600" cy="4287204"/>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sz="2000"/>
            </a:lvl1pPr>
            <a:lvl2pPr marL="914400" lvl="1" indent="-342900" algn="l">
              <a:lnSpc>
                <a:spcPct val="90000"/>
              </a:lnSpc>
              <a:spcBef>
                <a:spcPts val="500"/>
              </a:spcBef>
              <a:spcAft>
                <a:spcPts val="0"/>
              </a:spcAft>
              <a:buClr>
                <a:schemeClr val="dk1"/>
              </a:buClr>
              <a:buSzPts val="1800"/>
              <a:buChar char="•"/>
              <a:defRPr sz="1800"/>
            </a:lvl2pPr>
            <a:lvl3pPr marL="1371600" lvl="2" indent="-330200" algn="l">
              <a:lnSpc>
                <a:spcPct val="90000"/>
              </a:lnSpc>
              <a:spcBef>
                <a:spcPts val="500"/>
              </a:spcBef>
              <a:spcAft>
                <a:spcPts val="0"/>
              </a:spcAft>
              <a:buClr>
                <a:schemeClr val="dk1"/>
              </a:buClr>
              <a:buSzPts val="1600"/>
              <a:buChar char="•"/>
              <a:defRPr sz="16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3" name="Google Shape;223;p134"/>
          <p:cNvSpPr txBox="1">
            <a:spLocks noGrp="1"/>
          </p:cNvSpPr>
          <p:nvPr>
            <p:ph type="title"/>
          </p:nvPr>
        </p:nvSpPr>
        <p:spPr>
          <a:xfrm>
            <a:off x="446315" y="1035667"/>
            <a:ext cx="11174186" cy="590931"/>
          </a:xfrm>
          <a:prstGeom prst="rect">
            <a:avLst/>
          </a:prstGeom>
          <a:noFill/>
          <a:ln>
            <a:noFill/>
          </a:ln>
        </p:spPr>
        <p:txBody>
          <a:bodyPr spcFirstLastPara="1" wrap="square" lIns="91425" tIns="45700" rIns="91425" bIns="45700" anchor="ctr" anchorCtr="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5" name="Google Shape;225;p134"/>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pic>
        <p:nvPicPr>
          <p:cNvPr id="2" name="Bilde 1" descr="Et bilde som inneholder sirkel&#10;&#10;KI-generert innhold kan være feil.">
            <a:extLst>
              <a:ext uri="{FF2B5EF4-FFF2-40B4-BE49-F238E27FC236}">
                <a16:creationId xmlns:a16="http://schemas.microsoft.com/office/drawing/2014/main" id="{93967BB5-A3C0-9821-57ED-480B42EF0982}"/>
              </a:ext>
            </a:extLst>
          </p:cNvPr>
          <p:cNvPicPr>
            <a:picLocks noChangeAspect="1"/>
          </p:cNvPicPr>
          <p:nvPr userDrawn="1"/>
        </p:nvPicPr>
        <p:blipFill>
          <a:blip r:embed="rId2"/>
          <a:stretch>
            <a:fillRect/>
          </a:stretch>
        </p:blipFill>
        <p:spPr>
          <a:xfrm>
            <a:off x="11353800" y="136525"/>
            <a:ext cx="761633" cy="566155"/>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bg>
      <p:bgPr>
        <a:solidFill>
          <a:srgbClr val="F2F2F2"/>
        </a:solidFill>
        <a:effectLst/>
      </p:bgPr>
    </p:bg>
    <p:spTree>
      <p:nvGrpSpPr>
        <p:cNvPr id="1" name="Shape 226"/>
        <p:cNvGrpSpPr/>
        <p:nvPr/>
      </p:nvGrpSpPr>
      <p:grpSpPr>
        <a:xfrm>
          <a:off x="0" y="0"/>
          <a:ext cx="0" cy="0"/>
          <a:chOff x="0" y="0"/>
          <a:chExt cx="0" cy="0"/>
        </a:xfrm>
      </p:grpSpPr>
      <p:sp>
        <p:nvSpPr>
          <p:cNvPr id="227" name="Google Shape;227;p135"/>
          <p:cNvSpPr/>
          <p:nvPr/>
        </p:nvSpPr>
        <p:spPr>
          <a:xfrm>
            <a:off x="-2" y="0"/>
            <a:ext cx="12192001" cy="6858000"/>
          </a:xfrm>
          <a:prstGeom prst="frame">
            <a:avLst>
              <a:gd name="adj1" fmla="val 1736"/>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28" name="Google Shape;228;p135"/>
          <p:cNvSpPr/>
          <p:nvPr/>
        </p:nvSpPr>
        <p:spPr>
          <a:xfrm>
            <a:off x="446314" y="-1"/>
            <a:ext cx="1188720" cy="12801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29" name="Google Shape;229;p135"/>
          <p:cNvSpPr/>
          <p:nvPr/>
        </p:nvSpPr>
        <p:spPr>
          <a:xfrm>
            <a:off x="11360016" y="6369050"/>
            <a:ext cx="335909" cy="48895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30" name="Google Shape;230;p135"/>
          <p:cNvSpPr txBox="1"/>
          <p:nvPr/>
        </p:nvSpPr>
        <p:spPr>
          <a:xfrm>
            <a:off x="11360016" y="6369050"/>
            <a:ext cx="335909" cy="365125"/>
          </a:xfrm>
          <a:prstGeom prst="rect">
            <a:avLst/>
          </a:prstGeom>
          <a:solidFill>
            <a:schemeClr val="accent2"/>
          </a:solidFill>
          <a:ln>
            <a:noFill/>
          </a:ln>
        </p:spPr>
        <p:txBody>
          <a:bodyPr spcFirstLastPara="1" wrap="square" lIns="0" tIns="45700" rIns="0" bIns="45700" anchor="ctr" anchorCtr="0">
            <a:normAutofit/>
          </a:bodyPr>
          <a:lstStyle/>
          <a:p>
            <a:pPr marL="0" marR="0" lvl="0" indent="0" algn="ctr" rtl="0">
              <a:lnSpc>
                <a:spcPct val="90000"/>
              </a:lnSpc>
              <a:spcBef>
                <a:spcPts val="0"/>
              </a:spcBef>
              <a:spcAft>
                <a:spcPts val="0"/>
              </a:spcAft>
              <a:buClr>
                <a:schemeClr val="lt1"/>
              </a:buClr>
              <a:buSzPts val="1000"/>
              <a:buFont typeface="Arial"/>
              <a:buNone/>
            </a:pPr>
            <a:fld id="{00000000-1234-1234-1234-123412341234}" type="slidenum">
              <a:rPr lang="en-US" sz="1000" b="1">
                <a:solidFill>
                  <a:schemeClr val="lt1"/>
                </a:solidFill>
                <a:latin typeface="Century Gothic"/>
                <a:ea typeface="Century Gothic"/>
                <a:cs typeface="Century Gothic"/>
                <a:sym typeface="Century Gothic"/>
              </a:rPr>
              <a:t>‹#›</a:t>
            </a:fld>
            <a:endParaRPr sz="1000" b="1">
              <a:solidFill>
                <a:schemeClr val="lt1"/>
              </a:solidFill>
              <a:latin typeface="Century Gothic"/>
              <a:ea typeface="Century Gothic"/>
              <a:cs typeface="Century Gothic"/>
              <a:sym typeface="Century Gothic"/>
            </a:endParaRPr>
          </a:p>
        </p:txBody>
      </p:sp>
      <p:sp>
        <p:nvSpPr>
          <p:cNvPr id="231" name="Google Shape;231;p135"/>
          <p:cNvSpPr txBox="1">
            <a:spLocks noGrp="1"/>
          </p:cNvSpPr>
          <p:nvPr>
            <p:ph type="title"/>
          </p:nvPr>
        </p:nvSpPr>
        <p:spPr>
          <a:xfrm>
            <a:off x="839788" y="1035666"/>
            <a:ext cx="3932237" cy="945534"/>
          </a:xfrm>
          <a:prstGeom prst="rect">
            <a:avLst/>
          </a:prstGeom>
          <a:noFill/>
          <a:ln>
            <a:noFill/>
          </a:ln>
        </p:spPr>
        <p:txBody>
          <a:bodyPr spcFirstLastPara="1" wrap="square" lIns="91425" tIns="45700" rIns="91425" bIns="45700" anchor="ctr" anchorCtr="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2" name="Google Shape;232;p135"/>
          <p:cNvSpPr txBox="1">
            <a:spLocks noGrp="1"/>
          </p:cNvSpPr>
          <p:nvPr>
            <p:ph type="body" idx="1"/>
          </p:nvPr>
        </p:nvSpPr>
        <p:spPr>
          <a:xfrm>
            <a:off x="839788" y="2171700"/>
            <a:ext cx="3932237" cy="36972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33" name="Google Shape;233;p135"/>
          <p:cNvSpPr txBox="1">
            <a:spLocks noGrp="1"/>
          </p:cNvSpPr>
          <p:nvPr>
            <p:ph type="body" idx="2"/>
          </p:nvPr>
        </p:nvSpPr>
        <p:spPr>
          <a:xfrm>
            <a:off x="5183188" y="1035667"/>
            <a:ext cx="6172200" cy="4833321"/>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35" name="Google Shape;235;p135"/>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pic>
        <p:nvPicPr>
          <p:cNvPr id="2" name="Bilde 1" descr="Et bilde som inneholder sirkel&#10;&#10;KI-generert innhold kan være feil.">
            <a:extLst>
              <a:ext uri="{FF2B5EF4-FFF2-40B4-BE49-F238E27FC236}">
                <a16:creationId xmlns:a16="http://schemas.microsoft.com/office/drawing/2014/main" id="{F3309FE9-8117-D64A-353A-5CC8723E25A5}"/>
              </a:ext>
            </a:extLst>
          </p:cNvPr>
          <p:cNvPicPr>
            <a:picLocks noChangeAspect="1"/>
          </p:cNvPicPr>
          <p:nvPr userDrawn="1"/>
        </p:nvPicPr>
        <p:blipFill>
          <a:blip r:embed="rId2"/>
          <a:stretch>
            <a:fillRect/>
          </a:stretch>
        </p:blipFill>
        <p:spPr>
          <a:xfrm>
            <a:off x="11353800" y="136525"/>
            <a:ext cx="761633" cy="566155"/>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bg>
      <p:bgPr>
        <a:solidFill>
          <a:srgbClr val="F2F2F2"/>
        </a:solidFill>
        <a:effectLst/>
      </p:bgPr>
    </p:bg>
    <p:spTree>
      <p:nvGrpSpPr>
        <p:cNvPr id="1" name="Shape 236"/>
        <p:cNvGrpSpPr/>
        <p:nvPr/>
      </p:nvGrpSpPr>
      <p:grpSpPr>
        <a:xfrm>
          <a:off x="0" y="0"/>
          <a:ext cx="0" cy="0"/>
          <a:chOff x="0" y="0"/>
          <a:chExt cx="0" cy="0"/>
        </a:xfrm>
      </p:grpSpPr>
      <p:sp>
        <p:nvSpPr>
          <p:cNvPr id="237" name="Google Shape;237;p136"/>
          <p:cNvSpPr/>
          <p:nvPr/>
        </p:nvSpPr>
        <p:spPr>
          <a:xfrm>
            <a:off x="-2" y="0"/>
            <a:ext cx="12192001" cy="6858000"/>
          </a:xfrm>
          <a:prstGeom prst="frame">
            <a:avLst>
              <a:gd name="adj1" fmla="val 1736"/>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38" name="Google Shape;238;p136"/>
          <p:cNvSpPr/>
          <p:nvPr/>
        </p:nvSpPr>
        <p:spPr>
          <a:xfrm>
            <a:off x="446314" y="-1"/>
            <a:ext cx="1188720" cy="12801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39" name="Google Shape;239;p136"/>
          <p:cNvSpPr/>
          <p:nvPr/>
        </p:nvSpPr>
        <p:spPr>
          <a:xfrm>
            <a:off x="11360016" y="6369050"/>
            <a:ext cx="335909" cy="48895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40" name="Google Shape;240;p136"/>
          <p:cNvSpPr txBox="1"/>
          <p:nvPr/>
        </p:nvSpPr>
        <p:spPr>
          <a:xfrm>
            <a:off x="11360016" y="6369050"/>
            <a:ext cx="335909" cy="365125"/>
          </a:xfrm>
          <a:prstGeom prst="rect">
            <a:avLst/>
          </a:prstGeom>
          <a:solidFill>
            <a:schemeClr val="accent2"/>
          </a:solidFill>
          <a:ln>
            <a:noFill/>
          </a:ln>
        </p:spPr>
        <p:txBody>
          <a:bodyPr spcFirstLastPara="1" wrap="square" lIns="0" tIns="45700" rIns="0" bIns="45700" anchor="ctr" anchorCtr="0">
            <a:normAutofit/>
          </a:bodyPr>
          <a:lstStyle/>
          <a:p>
            <a:pPr marL="0" marR="0" lvl="0" indent="0" algn="ctr" rtl="0">
              <a:lnSpc>
                <a:spcPct val="90000"/>
              </a:lnSpc>
              <a:spcBef>
                <a:spcPts val="0"/>
              </a:spcBef>
              <a:spcAft>
                <a:spcPts val="0"/>
              </a:spcAft>
              <a:buClr>
                <a:schemeClr val="lt1"/>
              </a:buClr>
              <a:buSzPts val="1000"/>
              <a:buFont typeface="Arial"/>
              <a:buNone/>
            </a:pPr>
            <a:fld id="{00000000-1234-1234-1234-123412341234}" type="slidenum">
              <a:rPr lang="en-US" sz="1000" b="1">
                <a:solidFill>
                  <a:schemeClr val="lt1"/>
                </a:solidFill>
                <a:latin typeface="Century Gothic"/>
                <a:ea typeface="Century Gothic"/>
                <a:cs typeface="Century Gothic"/>
                <a:sym typeface="Century Gothic"/>
              </a:rPr>
              <a:t>‹#›</a:t>
            </a:fld>
            <a:endParaRPr sz="1000" b="1">
              <a:solidFill>
                <a:schemeClr val="lt1"/>
              </a:solidFill>
              <a:latin typeface="Century Gothic"/>
              <a:ea typeface="Century Gothic"/>
              <a:cs typeface="Century Gothic"/>
              <a:sym typeface="Century Gothic"/>
            </a:endParaRPr>
          </a:p>
        </p:txBody>
      </p:sp>
      <p:sp>
        <p:nvSpPr>
          <p:cNvPr id="241" name="Google Shape;241;p136"/>
          <p:cNvSpPr txBox="1">
            <a:spLocks noGrp="1"/>
          </p:cNvSpPr>
          <p:nvPr>
            <p:ph type="title"/>
          </p:nvPr>
        </p:nvSpPr>
        <p:spPr>
          <a:xfrm>
            <a:off x="839788" y="1035666"/>
            <a:ext cx="3932237" cy="945534"/>
          </a:xfrm>
          <a:prstGeom prst="rect">
            <a:avLst/>
          </a:prstGeom>
          <a:noFill/>
          <a:ln>
            <a:noFill/>
          </a:ln>
        </p:spPr>
        <p:txBody>
          <a:bodyPr spcFirstLastPara="1" wrap="square" lIns="91425" tIns="45700" rIns="91425" bIns="45700" anchor="ctr" anchorCtr="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2" name="Google Shape;242;p136"/>
          <p:cNvSpPr txBox="1">
            <a:spLocks noGrp="1"/>
          </p:cNvSpPr>
          <p:nvPr>
            <p:ph type="body" idx="1"/>
          </p:nvPr>
        </p:nvSpPr>
        <p:spPr>
          <a:xfrm>
            <a:off x="839788" y="2171700"/>
            <a:ext cx="3932237" cy="36972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43" name="Google Shape;243;p136"/>
          <p:cNvSpPr txBox="1">
            <a:spLocks noGrp="1"/>
          </p:cNvSpPr>
          <p:nvPr>
            <p:ph type="body" idx="2"/>
          </p:nvPr>
        </p:nvSpPr>
        <p:spPr>
          <a:xfrm>
            <a:off x="5183188" y="1035667"/>
            <a:ext cx="6172200" cy="4833321"/>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45" name="Google Shape;245;p136"/>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pic>
        <p:nvPicPr>
          <p:cNvPr id="2" name="Bilde 1" descr="Et bilde som inneholder sirkel&#10;&#10;KI-generert innhold kan være feil.">
            <a:extLst>
              <a:ext uri="{FF2B5EF4-FFF2-40B4-BE49-F238E27FC236}">
                <a16:creationId xmlns:a16="http://schemas.microsoft.com/office/drawing/2014/main" id="{386BFF03-DBB6-CC17-8F94-3B0204BE47DA}"/>
              </a:ext>
            </a:extLst>
          </p:cNvPr>
          <p:cNvPicPr>
            <a:picLocks noChangeAspect="1"/>
          </p:cNvPicPr>
          <p:nvPr userDrawn="1"/>
        </p:nvPicPr>
        <p:blipFill>
          <a:blip r:embed="rId2"/>
          <a:stretch>
            <a:fillRect/>
          </a:stretch>
        </p:blipFill>
        <p:spPr>
          <a:xfrm>
            <a:off x="11353800" y="136525"/>
            <a:ext cx="761633" cy="566155"/>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46"/>
        <p:cNvGrpSpPr/>
        <p:nvPr/>
      </p:nvGrpSpPr>
      <p:grpSpPr>
        <a:xfrm>
          <a:off x="0" y="0"/>
          <a:ext cx="0" cy="0"/>
          <a:chOff x="0" y="0"/>
          <a:chExt cx="0" cy="0"/>
        </a:xfrm>
      </p:grpSpPr>
      <p:sp>
        <p:nvSpPr>
          <p:cNvPr id="248" name="Google Shape;248;p137"/>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pic>
        <p:nvPicPr>
          <p:cNvPr id="2" name="Bilde 1" descr="Et bilde som inneholder sirkel&#10;&#10;KI-generert innhold kan være feil.">
            <a:extLst>
              <a:ext uri="{FF2B5EF4-FFF2-40B4-BE49-F238E27FC236}">
                <a16:creationId xmlns:a16="http://schemas.microsoft.com/office/drawing/2014/main" id="{82AC56D2-B9E3-33D5-04E1-F157B1EE8EB5}"/>
              </a:ext>
            </a:extLst>
          </p:cNvPr>
          <p:cNvPicPr>
            <a:picLocks noChangeAspect="1"/>
          </p:cNvPicPr>
          <p:nvPr userDrawn="1"/>
        </p:nvPicPr>
        <p:blipFill>
          <a:blip r:embed="rId2"/>
          <a:stretch>
            <a:fillRect/>
          </a:stretch>
        </p:blipFill>
        <p:spPr>
          <a:xfrm>
            <a:off x="11353800" y="136525"/>
            <a:ext cx="761633" cy="566155"/>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Quote Slide">
  <p:cSld name="Quote Slide">
    <p:spTree>
      <p:nvGrpSpPr>
        <p:cNvPr id="1" name="Shape 249"/>
        <p:cNvGrpSpPr/>
        <p:nvPr/>
      </p:nvGrpSpPr>
      <p:grpSpPr>
        <a:xfrm>
          <a:off x="0" y="0"/>
          <a:ext cx="0" cy="0"/>
          <a:chOff x="0" y="0"/>
          <a:chExt cx="0" cy="0"/>
        </a:xfrm>
      </p:grpSpPr>
      <p:sp>
        <p:nvSpPr>
          <p:cNvPr id="250" name="Google Shape;250;p138"/>
          <p:cNvSpPr>
            <a:spLocks noGrp="1"/>
          </p:cNvSpPr>
          <p:nvPr>
            <p:ph type="pic" idx="2"/>
          </p:nvPr>
        </p:nvSpPr>
        <p:spPr>
          <a:xfrm>
            <a:off x="120650" y="136525"/>
            <a:ext cx="11950700" cy="6584951"/>
          </a:xfrm>
          <a:prstGeom prst="rect">
            <a:avLst/>
          </a:prstGeom>
          <a:solidFill>
            <a:srgbClr val="F2F2F2"/>
          </a:solidFill>
          <a:ln>
            <a:noFill/>
          </a:ln>
        </p:spPr>
        <p:txBody>
          <a:bodyPr/>
          <a:lstStyle/>
          <a:p>
            <a:endParaRPr lang="en-NO"/>
          </a:p>
        </p:txBody>
      </p:sp>
      <p:sp>
        <p:nvSpPr>
          <p:cNvPr id="251" name="Google Shape;251;p138"/>
          <p:cNvSpPr txBox="1">
            <a:spLocks noGrp="1"/>
          </p:cNvSpPr>
          <p:nvPr>
            <p:ph type="body" idx="1"/>
          </p:nvPr>
        </p:nvSpPr>
        <p:spPr>
          <a:xfrm>
            <a:off x="1587500" y="4022725"/>
            <a:ext cx="10033000" cy="1236236"/>
          </a:xfrm>
          <a:prstGeom prst="rect">
            <a:avLst/>
          </a:prstGeom>
          <a:solidFill>
            <a:schemeClr val="dk1">
              <a:alpha val="67843"/>
            </a:schemeClr>
          </a:solidFill>
          <a:ln>
            <a:noFill/>
          </a:ln>
        </p:spPr>
        <p:txBody>
          <a:bodyPr spcFirstLastPara="1" wrap="square" lIns="274300" tIns="274300" rIns="274300" bIns="274300" anchor="ctr" anchorCtr="0">
            <a:spAutoFit/>
          </a:bodyPr>
          <a:lstStyle>
            <a:lvl1pPr marL="457200" lvl="0" indent="-228600" algn="l">
              <a:lnSpc>
                <a:spcPct val="100000"/>
              </a:lnSpc>
              <a:spcBef>
                <a:spcPts val="1000"/>
              </a:spcBef>
              <a:spcAft>
                <a:spcPts val="0"/>
              </a:spcAft>
              <a:buClr>
                <a:schemeClr val="lt1"/>
              </a:buClr>
              <a:buSzPts val="1800"/>
              <a:buNone/>
              <a:defRPr sz="1800" b="0">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2" name="Google Shape;252;p138"/>
          <p:cNvSpPr txBox="1">
            <a:spLocks noGrp="1"/>
          </p:cNvSpPr>
          <p:nvPr>
            <p:ph type="body" idx="3"/>
          </p:nvPr>
        </p:nvSpPr>
        <p:spPr>
          <a:xfrm>
            <a:off x="336550" y="3269342"/>
            <a:ext cx="1155366" cy="2576090"/>
          </a:xfrm>
          <a:prstGeom prst="rect">
            <a:avLst/>
          </a:prstGeom>
          <a:noFill/>
          <a:ln>
            <a:noFill/>
          </a:ln>
        </p:spPr>
        <p:txBody>
          <a:bodyPr spcFirstLastPara="1" wrap="square" lIns="182875" tIns="182875" rIns="182875" bIns="91425" anchor="t" anchorCtr="0">
            <a:spAutoFit/>
          </a:bodyPr>
          <a:lstStyle>
            <a:lvl1pPr marL="457200" lvl="0" indent="-228600" algn="l">
              <a:lnSpc>
                <a:spcPct val="90000"/>
              </a:lnSpc>
              <a:spcBef>
                <a:spcPts val="1000"/>
              </a:spcBef>
              <a:spcAft>
                <a:spcPts val="0"/>
              </a:spcAft>
              <a:buClr>
                <a:schemeClr val="lt1"/>
              </a:buClr>
              <a:buSzPts val="16600"/>
              <a:buNone/>
              <a:defRPr sz="16600" b="1">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3" name="Google Shape;253;p138"/>
          <p:cNvSpPr/>
          <p:nvPr/>
        </p:nvSpPr>
        <p:spPr>
          <a:xfrm>
            <a:off x="-2" y="0"/>
            <a:ext cx="12192001" cy="6858000"/>
          </a:xfrm>
          <a:prstGeom prst="frame">
            <a:avLst>
              <a:gd name="adj1" fmla="val 1736"/>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54" name="Google Shape;254;p138"/>
          <p:cNvSpPr/>
          <p:nvPr/>
        </p:nvSpPr>
        <p:spPr>
          <a:xfrm>
            <a:off x="11360016" y="6369050"/>
            <a:ext cx="335909" cy="48895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55" name="Google Shape;255;p138"/>
          <p:cNvSpPr txBox="1"/>
          <p:nvPr/>
        </p:nvSpPr>
        <p:spPr>
          <a:xfrm>
            <a:off x="11360016" y="6369050"/>
            <a:ext cx="335909" cy="365125"/>
          </a:xfrm>
          <a:prstGeom prst="rect">
            <a:avLst/>
          </a:prstGeom>
          <a:solidFill>
            <a:schemeClr val="accent2"/>
          </a:solidFill>
          <a:ln>
            <a:noFill/>
          </a:ln>
        </p:spPr>
        <p:txBody>
          <a:bodyPr spcFirstLastPara="1" wrap="square" lIns="0" tIns="45700" rIns="0" bIns="45700" anchor="ctr" anchorCtr="0">
            <a:normAutofit/>
          </a:bodyPr>
          <a:lstStyle/>
          <a:p>
            <a:pPr marL="0" marR="0" lvl="0" indent="0" algn="ctr" rtl="0">
              <a:lnSpc>
                <a:spcPct val="90000"/>
              </a:lnSpc>
              <a:spcBef>
                <a:spcPts val="0"/>
              </a:spcBef>
              <a:spcAft>
                <a:spcPts val="0"/>
              </a:spcAft>
              <a:buClr>
                <a:schemeClr val="lt1"/>
              </a:buClr>
              <a:buSzPts val="1000"/>
              <a:buFont typeface="Arial"/>
              <a:buNone/>
            </a:pPr>
            <a:fld id="{00000000-1234-1234-1234-123412341234}" type="slidenum">
              <a:rPr lang="en-US" sz="1000" b="1">
                <a:solidFill>
                  <a:schemeClr val="lt1"/>
                </a:solidFill>
                <a:latin typeface="Century Gothic"/>
                <a:ea typeface="Century Gothic"/>
                <a:cs typeface="Century Gothic"/>
                <a:sym typeface="Century Gothic"/>
              </a:rPr>
              <a:t>‹#›</a:t>
            </a:fld>
            <a:endParaRPr sz="1000" b="1">
              <a:solidFill>
                <a:schemeClr val="lt1"/>
              </a:solidFill>
              <a:latin typeface="Century Gothic"/>
              <a:ea typeface="Century Gothic"/>
              <a:cs typeface="Century Gothic"/>
              <a:sym typeface="Century Gothic"/>
            </a:endParaRPr>
          </a:p>
        </p:txBody>
      </p:sp>
      <p:sp>
        <p:nvSpPr>
          <p:cNvPr id="256" name="Google Shape;256;p138"/>
          <p:cNvSpPr txBox="1">
            <a:spLocks noGrp="1"/>
          </p:cNvSpPr>
          <p:nvPr>
            <p:ph type="title"/>
          </p:nvPr>
        </p:nvSpPr>
        <p:spPr>
          <a:xfrm>
            <a:off x="446314" y="500215"/>
            <a:ext cx="11174186" cy="590931"/>
          </a:xfrm>
          <a:prstGeom prst="rect">
            <a:avLst/>
          </a:prstGeom>
          <a:noFill/>
          <a:ln>
            <a:noFill/>
          </a:ln>
        </p:spPr>
        <p:txBody>
          <a:bodyPr spcFirstLastPara="1" wrap="square" lIns="91425" tIns="45700" rIns="91425" bIns="45700" anchor="ctr" anchorCtr="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7" name="Google Shape;257;p138"/>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entury Gothic"/>
                <a:ea typeface="Century Gothic"/>
                <a:cs typeface="Century Gothic"/>
                <a:sym typeface="Century Gothic"/>
              </a:rPr>
              <a:t>Restricted information, property and copyright of Barents Blue AS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hank You Slide">
  <p:cSld name="Thank You Slide">
    <p:spTree>
      <p:nvGrpSpPr>
        <p:cNvPr id="1" name="Shape 258"/>
        <p:cNvGrpSpPr/>
        <p:nvPr/>
      </p:nvGrpSpPr>
      <p:grpSpPr>
        <a:xfrm>
          <a:off x="0" y="0"/>
          <a:ext cx="0" cy="0"/>
          <a:chOff x="0" y="0"/>
          <a:chExt cx="0" cy="0"/>
        </a:xfrm>
      </p:grpSpPr>
      <p:sp>
        <p:nvSpPr>
          <p:cNvPr id="259" name="Google Shape;259;p139"/>
          <p:cNvSpPr>
            <a:spLocks noGrp="1"/>
          </p:cNvSpPr>
          <p:nvPr>
            <p:ph type="pic" idx="2"/>
          </p:nvPr>
        </p:nvSpPr>
        <p:spPr>
          <a:xfrm>
            <a:off x="0" y="0"/>
            <a:ext cx="12192000" cy="6858000"/>
          </a:xfrm>
          <a:prstGeom prst="rect">
            <a:avLst/>
          </a:prstGeom>
          <a:solidFill>
            <a:srgbClr val="F2F2F2"/>
          </a:solidFill>
          <a:ln>
            <a:noFill/>
          </a:ln>
        </p:spPr>
        <p:txBody>
          <a:bodyPr/>
          <a:lstStyle/>
          <a:p>
            <a:endParaRPr lang="en-NO"/>
          </a:p>
        </p:txBody>
      </p:sp>
      <p:sp>
        <p:nvSpPr>
          <p:cNvPr id="260" name="Google Shape;260;p139"/>
          <p:cNvSpPr txBox="1">
            <a:spLocks noGrp="1"/>
          </p:cNvSpPr>
          <p:nvPr>
            <p:ph type="ctrTitle"/>
          </p:nvPr>
        </p:nvSpPr>
        <p:spPr>
          <a:xfrm>
            <a:off x="694871" y="4901450"/>
            <a:ext cx="4907643" cy="701731"/>
          </a:xfrm>
          <a:prstGeom prst="rect">
            <a:avLst/>
          </a:prstGeom>
          <a:noFill/>
          <a:ln>
            <a:noFill/>
          </a:ln>
        </p:spPr>
        <p:txBody>
          <a:bodyPr spcFirstLastPara="1" wrap="square" lIns="91425" tIns="45700" rIns="91425" bIns="45700" anchor="b" anchorCtr="0">
            <a:spAutoFit/>
          </a:bodyPr>
          <a:lstStyle>
            <a:lvl1pPr lvl="0" algn="l">
              <a:lnSpc>
                <a:spcPct val="90000"/>
              </a:lnSpc>
              <a:spcBef>
                <a:spcPts val="0"/>
              </a:spcBef>
              <a:spcAft>
                <a:spcPts val="0"/>
              </a:spcAft>
              <a:buClr>
                <a:schemeClr val="lt1"/>
              </a:buClr>
              <a:buSzPts val="4400"/>
              <a:buFont typeface="Century Gothic"/>
              <a:buNone/>
              <a:defRPr sz="4400" b="1">
                <a:solidFill>
                  <a:schemeClr val="lt1"/>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1" name="Google Shape;261;p139"/>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entury Gothic"/>
                <a:ea typeface="Century Gothic"/>
                <a:cs typeface="Century Gothic"/>
                <a:sym typeface="Century Gothic"/>
              </a:rPr>
              <a:t>Restricted information, property and copyright of Barents Blue AS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262"/>
        <p:cNvGrpSpPr/>
        <p:nvPr/>
      </p:nvGrpSpPr>
      <p:grpSpPr>
        <a:xfrm>
          <a:off x="0" y="0"/>
          <a:ext cx="0" cy="0"/>
          <a:chOff x="0" y="0"/>
          <a:chExt cx="0" cy="0"/>
        </a:xfrm>
      </p:grpSpPr>
      <p:sp>
        <p:nvSpPr>
          <p:cNvPr id="263" name="Google Shape;263;p140"/>
          <p:cNvSpPr txBox="1">
            <a:spLocks noGrp="1"/>
          </p:cNvSpPr>
          <p:nvPr>
            <p:ph type="title"/>
          </p:nvPr>
        </p:nvSpPr>
        <p:spPr>
          <a:xfrm>
            <a:off x="446314" y="500215"/>
            <a:ext cx="11174186" cy="590931"/>
          </a:xfrm>
          <a:prstGeom prst="rect">
            <a:avLst/>
          </a:prstGeom>
          <a:noFill/>
          <a:ln>
            <a:noFill/>
          </a:ln>
        </p:spPr>
        <p:txBody>
          <a:bodyPr spcFirstLastPara="1" wrap="square" lIns="91425" tIns="45700" rIns="91425" bIns="45700" anchor="ctr" anchorCtr="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4" name="Google Shape;264;p140"/>
          <p:cNvSpPr txBox="1">
            <a:spLocks noGrp="1"/>
          </p:cNvSpPr>
          <p:nvPr>
            <p:ph type="body" idx="1"/>
          </p:nvPr>
        </p:nvSpPr>
        <p:spPr>
          <a:xfrm>
            <a:off x="446314" y="1253331"/>
            <a:ext cx="11174186" cy="477009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5" name="Google Shape;265;p140"/>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68" name="Google Shape;268;p140"/>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pic>
        <p:nvPicPr>
          <p:cNvPr id="2" name="Bilde 1" descr="Et bilde som inneholder sirkel&#10;&#10;KI-generert innhold kan være feil.">
            <a:extLst>
              <a:ext uri="{FF2B5EF4-FFF2-40B4-BE49-F238E27FC236}">
                <a16:creationId xmlns:a16="http://schemas.microsoft.com/office/drawing/2014/main" id="{395927F0-4754-48EB-2A98-313D28DD14B9}"/>
              </a:ext>
            </a:extLst>
          </p:cNvPr>
          <p:cNvPicPr>
            <a:picLocks noChangeAspect="1"/>
          </p:cNvPicPr>
          <p:nvPr userDrawn="1"/>
        </p:nvPicPr>
        <p:blipFill>
          <a:blip r:embed="rId2"/>
          <a:stretch>
            <a:fillRect/>
          </a:stretch>
        </p:blipFill>
        <p:spPr>
          <a:xfrm>
            <a:off x="11353800" y="136525"/>
            <a:ext cx="761633" cy="566155"/>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Deloverskrift" type="secHead">
  <p:cSld name="Deloverskrift">
    <p:spTree>
      <p:nvGrpSpPr>
        <p:cNvPr id="1" name="Shape 16"/>
        <p:cNvGrpSpPr/>
        <p:nvPr/>
      </p:nvGrpSpPr>
      <p:grpSpPr>
        <a:xfrm>
          <a:off x="0" y="0"/>
          <a:ext cx="0" cy="0"/>
          <a:chOff x="0" y="0"/>
          <a:chExt cx="0" cy="0"/>
        </a:xfrm>
      </p:grpSpPr>
      <p:sp>
        <p:nvSpPr>
          <p:cNvPr id="17" name="Google Shape;17;p3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3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9" name="Google Shape;19;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866258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White">
  <p:cSld name="1_Title and Content White">
    <p:spTree>
      <p:nvGrpSpPr>
        <p:cNvPr id="1" name="Shape 101"/>
        <p:cNvGrpSpPr/>
        <p:nvPr/>
      </p:nvGrpSpPr>
      <p:grpSpPr>
        <a:xfrm>
          <a:off x="0" y="0"/>
          <a:ext cx="0" cy="0"/>
          <a:chOff x="0" y="0"/>
          <a:chExt cx="0" cy="0"/>
        </a:xfrm>
      </p:grpSpPr>
      <p:sp>
        <p:nvSpPr>
          <p:cNvPr id="102" name="Google Shape;102;p34"/>
          <p:cNvSpPr txBox="1">
            <a:spLocks noGrp="1"/>
          </p:cNvSpPr>
          <p:nvPr>
            <p:ph type="title"/>
          </p:nvPr>
        </p:nvSpPr>
        <p:spPr>
          <a:xfrm>
            <a:off x="446315" y="1035667"/>
            <a:ext cx="11174186" cy="590931"/>
          </a:xfrm>
          <a:prstGeom prst="rect">
            <a:avLst/>
          </a:prstGeom>
          <a:noFill/>
          <a:ln>
            <a:noFill/>
          </a:ln>
        </p:spPr>
        <p:txBody>
          <a:bodyPr spcFirstLastPara="1" wrap="square" lIns="91425" tIns="45700" rIns="91425" bIns="45700" anchor="ctr" anchorCtr="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34"/>
          <p:cNvSpPr txBox="1">
            <a:spLocks noGrp="1"/>
          </p:cNvSpPr>
          <p:nvPr>
            <p:ph type="body" idx="1"/>
          </p:nvPr>
        </p:nvSpPr>
        <p:spPr>
          <a:xfrm>
            <a:off x="446315" y="1889759"/>
            <a:ext cx="8030935" cy="4343377"/>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600"/>
              </a:spcBef>
              <a:spcAft>
                <a:spcPts val="0"/>
              </a:spcAft>
              <a:buClr>
                <a:srgbClr val="3F3F3F"/>
              </a:buClr>
              <a:buSzPts val="1800"/>
              <a:buChar char="•"/>
              <a:defRPr sz="1800">
                <a:solidFill>
                  <a:srgbClr val="3F3F3F"/>
                </a:solidFill>
              </a:defRPr>
            </a:lvl1pPr>
            <a:lvl2pPr marL="914400" lvl="1" indent="-330200" algn="l">
              <a:lnSpc>
                <a:spcPct val="100000"/>
              </a:lnSpc>
              <a:spcBef>
                <a:spcPts val="1200"/>
              </a:spcBef>
              <a:spcAft>
                <a:spcPts val="0"/>
              </a:spcAft>
              <a:buClr>
                <a:srgbClr val="3F3F3F"/>
              </a:buClr>
              <a:buSzPts val="1600"/>
              <a:buChar char="•"/>
              <a:defRPr sz="1600">
                <a:solidFill>
                  <a:srgbClr val="3F3F3F"/>
                </a:solidFill>
              </a:defRPr>
            </a:lvl2pPr>
            <a:lvl3pPr marL="1371600" lvl="2" indent="-317500" algn="l">
              <a:lnSpc>
                <a:spcPct val="100000"/>
              </a:lnSpc>
              <a:spcBef>
                <a:spcPts val="1200"/>
              </a:spcBef>
              <a:spcAft>
                <a:spcPts val="0"/>
              </a:spcAft>
              <a:buClr>
                <a:srgbClr val="3F3F3F"/>
              </a:buClr>
              <a:buSzPts val="1400"/>
              <a:buChar char="•"/>
              <a:defRPr sz="1400">
                <a:solidFill>
                  <a:srgbClr val="3F3F3F"/>
                </a:solidFill>
              </a:defRPr>
            </a:lvl3pPr>
            <a:lvl4pPr marL="1828800" lvl="3" indent="-317500" algn="l">
              <a:lnSpc>
                <a:spcPct val="90000"/>
              </a:lnSpc>
              <a:spcBef>
                <a:spcPts val="12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4" name="Google Shape;104;p34"/>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pic>
        <p:nvPicPr>
          <p:cNvPr id="2" name="Bilde 1" descr="Et bilde som inneholder sirkel&#10;&#10;KI-generert innhold kan være feil.">
            <a:extLst>
              <a:ext uri="{FF2B5EF4-FFF2-40B4-BE49-F238E27FC236}">
                <a16:creationId xmlns:a16="http://schemas.microsoft.com/office/drawing/2014/main" id="{C6823FF3-7A2B-FF22-25AA-D2461B1FF1C1}"/>
              </a:ext>
            </a:extLst>
          </p:cNvPr>
          <p:cNvPicPr>
            <a:picLocks noChangeAspect="1"/>
          </p:cNvPicPr>
          <p:nvPr userDrawn="1"/>
        </p:nvPicPr>
        <p:blipFill>
          <a:blip r:embed="rId2"/>
          <a:stretch>
            <a:fillRect/>
          </a:stretch>
        </p:blipFill>
        <p:spPr>
          <a:xfrm>
            <a:off x="11353800" y="136525"/>
            <a:ext cx="761633" cy="566155"/>
          </a:xfrm>
          <a:prstGeom prst="rect">
            <a:avLst/>
          </a:prstGeom>
        </p:spPr>
      </p:pic>
    </p:spTree>
    <p:extLst>
      <p:ext uri="{BB962C8B-B14F-4D97-AF65-F5344CB8AC3E}">
        <p14:creationId xmlns:p14="http://schemas.microsoft.com/office/powerpoint/2010/main" val="14041262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Tomt" type="blank">
  <p:cSld name="1_Tomt">
    <p:bg>
      <p:bgPr>
        <a:solidFill>
          <a:srgbClr val="BFE4FF"/>
        </a:solidFill>
        <a:effectLst/>
      </p:bgPr>
    </p:bg>
    <p:spTree>
      <p:nvGrpSpPr>
        <p:cNvPr id="1" name="Shape 111"/>
        <p:cNvGrpSpPr/>
        <p:nvPr/>
      </p:nvGrpSpPr>
      <p:grpSpPr>
        <a:xfrm>
          <a:off x="0" y="0"/>
          <a:ext cx="0" cy="0"/>
          <a:chOff x="0" y="0"/>
          <a:chExt cx="0" cy="0"/>
        </a:xfrm>
      </p:grpSpPr>
      <p:sp>
        <p:nvSpPr>
          <p:cNvPr id="112" name="Google Shape;112;p55"/>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pic>
        <p:nvPicPr>
          <p:cNvPr id="2" name="Bilde 1" descr="Et bilde som inneholder sirkel&#10;&#10;KI-generert innhold kan være feil.">
            <a:extLst>
              <a:ext uri="{FF2B5EF4-FFF2-40B4-BE49-F238E27FC236}">
                <a16:creationId xmlns:a16="http://schemas.microsoft.com/office/drawing/2014/main" id="{A53E5552-740C-31A7-70A3-DDA12137849F}"/>
              </a:ext>
            </a:extLst>
          </p:cNvPr>
          <p:cNvPicPr>
            <a:picLocks noChangeAspect="1"/>
          </p:cNvPicPr>
          <p:nvPr userDrawn="1"/>
        </p:nvPicPr>
        <p:blipFill>
          <a:blip r:embed="rId2"/>
          <a:stretch>
            <a:fillRect/>
          </a:stretch>
        </p:blipFill>
        <p:spPr>
          <a:xfrm>
            <a:off x="11353800" y="136525"/>
            <a:ext cx="761633" cy="566155"/>
          </a:xfrm>
          <a:prstGeom prst="rect">
            <a:avLst/>
          </a:prstGeom>
        </p:spPr>
      </p:pic>
    </p:spTree>
    <p:extLst>
      <p:ext uri="{BB962C8B-B14F-4D97-AF65-F5344CB8AC3E}">
        <p14:creationId xmlns:p14="http://schemas.microsoft.com/office/powerpoint/2010/main" val="34179821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p:cSld name="1_Title and Content">
    <p:bg>
      <p:bgPr>
        <a:solidFill>
          <a:srgbClr val="F2F2F2"/>
        </a:solidFill>
        <a:effectLst/>
      </p:bgPr>
    </p:bg>
    <p:spTree>
      <p:nvGrpSpPr>
        <p:cNvPr id="1" name="Shape 144"/>
        <p:cNvGrpSpPr/>
        <p:nvPr/>
      </p:nvGrpSpPr>
      <p:grpSpPr>
        <a:xfrm>
          <a:off x="0" y="0"/>
          <a:ext cx="0" cy="0"/>
          <a:chOff x="0" y="0"/>
          <a:chExt cx="0" cy="0"/>
        </a:xfrm>
      </p:grpSpPr>
      <p:sp>
        <p:nvSpPr>
          <p:cNvPr id="145" name="Google Shape;145;p126"/>
          <p:cNvSpPr/>
          <p:nvPr/>
        </p:nvSpPr>
        <p:spPr>
          <a:xfrm>
            <a:off x="-2" y="0"/>
            <a:ext cx="12192001" cy="6858000"/>
          </a:xfrm>
          <a:prstGeom prst="frame">
            <a:avLst>
              <a:gd name="adj1" fmla="val 1736"/>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46" name="Google Shape;146;p126"/>
          <p:cNvSpPr/>
          <p:nvPr/>
        </p:nvSpPr>
        <p:spPr>
          <a:xfrm>
            <a:off x="11360016" y="6369050"/>
            <a:ext cx="335909" cy="48895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47" name="Google Shape;147;p126"/>
          <p:cNvSpPr txBox="1"/>
          <p:nvPr/>
        </p:nvSpPr>
        <p:spPr>
          <a:xfrm>
            <a:off x="11360016" y="6369050"/>
            <a:ext cx="335909" cy="365125"/>
          </a:xfrm>
          <a:prstGeom prst="rect">
            <a:avLst/>
          </a:prstGeom>
          <a:solidFill>
            <a:schemeClr val="accent2"/>
          </a:solidFill>
          <a:ln>
            <a:noFill/>
          </a:ln>
        </p:spPr>
        <p:txBody>
          <a:bodyPr spcFirstLastPara="1" wrap="square" lIns="0" tIns="45700" rIns="0" bIns="45700" anchor="ctr" anchorCtr="0">
            <a:normAutofit/>
          </a:bodyPr>
          <a:lstStyle/>
          <a:p>
            <a:pPr marL="0" marR="0" lvl="0" indent="0" algn="ctr" rtl="0">
              <a:lnSpc>
                <a:spcPct val="90000"/>
              </a:lnSpc>
              <a:spcBef>
                <a:spcPts val="0"/>
              </a:spcBef>
              <a:spcAft>
                <a:spcPts val="0"/>
              </a:spcAft>
              <a:buClr>
                <a:schemeClr val="lt1"/>
              </a:buClr>
              <a:buSzPts val="1000"/>
              <a:buFont typeface="Arial"/>
              <a:buNone/>
            </a:pPr>
            <a:fld id="{00000000-1234-1234-1234-123412341234}" type="slidenum">
              <a:rPr lang="en-US" sz="1000" b="1">
                <a:solidFill>
                  <a:schemeClr val="lt1"/>
                </a:solidFill>
                <a:latin typeface="Century Gothic"/>
                <a:ea typeface="Century Gothic"/>
                <a:cs typeface="Century Gothic"/>
                <a:sym typeface="Century Gothic"/>
              </a:rPr>
              <a:t>‹#›</a:t>
            </a:fld>
            <a:endParaRPr sz="1000" b="1">
              <a:solidFill>
                <a:schemeClr val="lt1"/>
              </a:solidFill>
              <a:latin typeface="Century Gothic"/>
              <a:ea typeface="Century Gothic"/>
              <a:cs typeface="Century Gothic"/>
              <a:sym typeface="Century Gothic"/>
            </a:endParaRPr>
          </a:p>
        </p:txBody>
      </p:sp>
      <p:sp>
        <p:nvSpPr>
          <p:cNvPr id="148" name="Google Shape;148;p126"/>
          <p:cNvSpPr txBox="1">
            <a:spLocks noGrp="1"/>
          </p:cNvSpPr>
          <p:nvPr>
            <p:ph type="title"/>
          </p:nvPr>
        </p:nvSpPr>
        <p:spPr>
          <a:xfrm>
            <a:off x="446315" y="1035667"/>
            <a:ext cx="11174186" cy="590931"/>
          </a:xfrm>
          <a:prstGeom prst="rect">
            <a:avLst/>
          </a:prstGeom>
          <a:noFill/>
          <a:ln>
            <a:noFill/>
          </a:ln>
        </p:spPr>
        <p:txBody>
          <a:bodyPr spcFirstLastPara="1" wrap="square" lIns="91425" tIns="45700" rIns="91425" bIns="45700" anchor="ctr" anchorCtr="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126"/>
          <p:cNvSpPr txBox="1">
            <a:spLocks noGrp="1"/>
          </p:cNvSpPr>
          <p:nvPr>
            <p:ph type="body" idx="1"/>
          </p:nvPr>
        </p:nvSpPr>
        <p:spPr>
          <a:xfrm>
            <a:off x="446315" y="1889759"/>
            <a:ext cx="8030935" cy="4343377"/>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600"/>
              </a:spcBef>
              <a:spcAft>
                <a:spcPts val="0"/>
              </a:spcAft>
              <a:buClr>
                <a:srgbClr val="3F3F3F"/>
              </a:buClr>
              <a:buSzPts val="1800"/>
              <a:buChar char="•"/>
              <a:defRPr sz="1800">
                <a:solidFill>
                  <a:srgbClr val="3F3F3F"/>
                </a:solidFill>
              </a:defRPr>
            </a:lvl1pPr>
            <a:lvl2pPr marL="914400" lvl="1" indent="-330200" algn="l">
              <a:lnSpc>
                <a:spcPct val="100000"/>
              </a:lnSpc>
              <a:spcBef>
                <a:spcPts val="1200"/>
              </a:spcBef>
              <a:spcAft>
                <a:spcPts val="0"/>
              </a:spcAft>
              <a:buClr>
                <a:srgbClr val="3F3F3F"/>
              </a:buClr>
              <a:buSzPts val="1600"/>
              <a:buChar char="•"/>
              <a:defRPr sz="1600">
                <a:solidFill>
                  <a:srgbClr val="3F3F3F"/>
                </a:solidFill>
              </a:defRPr>
            </a:lvl2pPr>
            <a:lvl3pPr marL="1371600" lvl="2" indent="-317500" algn="l">
              <a:lnSpc>
                <a:spcPct val="100000"/>
              </a:lnSpc>
              <a:spcBef>
                <a:spcPts val="1200"/>
              </a:spcBef>
              <a:spcAft>
                <a:spcPts val="0"/>
              </a:spcAft>
              <a:buClr>
                <a:srgbClr val="3F3F3F"/>
              </a:buClr>
              <a:buSzPts val="1400"/>
              <a:buChar char="•"/>
              <a:defRPr sz="1400">
                <a:solidFill>
                  <a:srgbClr val="3F3F3F"/>
                </a:solidFill>
              </a:defRPr>
            </a:lvl3pPr>
            <a:lvl4pPr marL="1828800" lvl="3" indent="-317500" algn="l">
              <a:lnSpc>
                <a:spcPct val="90000"/>
              </a:lnSpc>
              <a:spcBef>
                <a:spcPts val="12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126"/>
          <p:cNvSpPr txBox="1"/>
          <p:nvPr/>
        </p:nvSpPr>
        <p:spPr>
          <a:xfrm>
            <a:off x="73888" y="6507140"/>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pic>
        <p:nvPicPr>
          <p:cNvPr id="2" name="Bilde 1" descr="Et bilde som inneholder sirkel&#10;&#10;KI-generert innhold kan være feil.">
            <a:extLst>
              <a:ext uri="{FF2B5EF4-FFF2-40B4-BE49-F238E27FC236}">
                <a16:creationId xmlns:a16="http://schemas.microsoft.com/office/drawing/2014/main" id="{F86C5726-21C5-50E7-4BCB-39106192FE98}"/>
              </a:ext>
            </a:extLst>
          </p:cNvPr>
          <p:cNvPicPr>
            <a:picLocks noChangeAspect="1"/>
          </p:cNvPicPr>
          <p:nvPr userDrawn="1"/>
        </p:nvPicPr>
        <p:blipFill>
          <a:blip r:embed="rId2"/>
          <a:stretch>
            <a:fillRect/>
          </a:stretch>
        </p:blipFill>
        <p:spPr>
          <a:xfrm>
            <a:off x="11353800" y="136525"/>
            <a:ext cx="761633" cy="566155"/>
          </a:xfrm>
          <a:prstGeom prst="rect">
            <a:avLst/>
          </a:prstGeom>
        </p:spPr>
      </p:pic>
    </p:spTree>
    <p:extLst>
      <p:ext uri="{BB962C8B-B14F-4D97-AF65-F5344CB8AC3E}">
        <p14:creationId xmlns:p14="http://schemas.microsoft.com/office/powerpoint/2010/main" val="25945254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Sammenligning" type="twoTxTwoObj">
  <p:cSld name="Sammenligning">
    <p:bg>
      <p:bgPr>
        <a:solidFill>
          <a:srgbClr val="DDEAF6"/>
        </a:solidFill>
        <a:effectLst/>
      </p:bgPr>
    </p:bg>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 name="Bilde 1" descr="Et bilde som inneholder sirkel&#10;&#10;KI-generert innhold kan være feil.">
            <a:extLst>
              <a:ext uri="{FF2B5EF4-FFF2-40B4-BE49-F238E27FC236}">
                <a16:creationId xmlns:a16="http://schemas.microsoft.com/office/drawing/2014/main" id="{FD9C862B-96F2-3587-1595-4741D83D68BF}"/>
              </a:ext>
            </a:extLst>
          </p:cNvPr>
          <p:cNvPicPr>
            <a:picLocks noChangeAspect="1"/>
          </p:cNvPicPr>
          <p:nvPr userDrawn="1"/>
        </p:nvPicPr>
        <p:blipFill>
          <a:blip r:embed="rId2"/>
          <a:stretch>
            <a:fillRect/>
          </a:stretch>
        </p:blipFill>
        <p:spPr>
          <a:xfrm>
            <a:off x="11353800" y="136525"/>
            <a:ext cx="761633" cy="566155"/>
          </a:xfrm>
          <a:prstGeom prst="rect">
            <a:avLst/>
          </a:prstGeom>
        </p:spPr>
      </p:pic>
    </p:spTree>
    <p:extLst>
      <p:ext uri="{BB962C8B-B14F-4D97-AF65-F5344CB8AC3E}">
        <p14:creationId xmlns:p14="http://schemas.microsoft.com/office/powerpoint/2010/main" val="21364231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To innholdsdeler" type="twoObj">
  <p:cSld name="1_To innholdsdeler">
    <p:bg>
      <p:bgPr>
        <a:solidFill>
          <a:srgbClr val="DDEAF6"/>
        </a:solidFill>
        <a:effectLst/>
      </p:bgPr>
    </p:bg>
    <p:spTree>
      <p:nvGrpSpPr>
        <p:cNvPr id="1" name="Shape 50"/>
        <p:cNvGrpSpPr/>
        <p:nvPr/>
      </p:nvGrpSpPr>
      <p:grpSpPr>
        <a:xfrm>
          <a:off x="0" y="0"/>
          <a:ext cx="0" cy="0"/>
          <a:chOff x="0" y="0"/>
          <a:chExt cx="0" cy="0"/>
        </a:xfrm>
      </p:grpSpPr>
      <p:sp>
        <p:nvSpPr>
          <p:cNvPr id="51" name="Google Shape;51;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5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5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 name="Bilde 1" descr="Et bilde som inneholder sirkel&#10;&#10;KI-generert innhold kan være feil.">
            <a:extLst>
              <a:ext uri="{FF2B5EF4-FFF2-40B4-BE49-F238E27FC236}">
                <a16:creationId xmlns:a16="http://schemas.microsoft.com/office/drawing/2014/main" id="{31CD3E28-E9D7-7D20-ABB9-61E869B60528}"/>
              </a:ext>
            </a:extLst>
          </p:cNvPr>
          <p:cNvPicPr>
            <a:picLocks noChangeAspect="1"/>
          </p:cNvPicPr>
          <p:nvPr userDrawn="1"/>
        </p:nvPicPr>
        <p:blipFill>
          <a:blip r:embed="rId2"/>
          <a:stretch>
            <a:fillRect/>
          </a:stretch>
        </p:blipFill>
        <p:spPr>
          <a:xfrm>
            <a:off x="11353800" y="136525"/>
            <a:ext cx="761633" cy="566155"/>
          </a:xfrm>
          <a:prstGeom prst="rect">
            <a:avLst/>
          </a:prstGeom>
        </p:spPr>
      </p:pic>
    </p:spTree>
    <p:extLst>
      <p:ext uri="{BB962C8B-B14F-4D97-AF65-F5344CB8AC3E}">
        <p14:creationId xmlns:p14="http://schemas.microsoft.com/office/powerpoint/2010/main" val="2161713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Innhold med tekst" type="objTx">
  <p:cSld name="Innhold med tekst">
    <p:bg>
      <p:bgPr>
        <a:solidFill>
          <a:srgbClr val="DDEAF6"/>
        </a:solidFill>
        <a:effectLst/>
      </p:bgPr>
    </p:bg>
    <p:spTree>
      <p:nvGrpSpPr>
        <p:cNvPr id="1" name="Shape 362"/>
        <p:cNvGrpSpPr/>
        <p:nvPr/>
      </p:nvGrpSpPr>
      <p:grpSpPr>
        <a:xfrm>
          <a:off x="0" y="0"/>
          <a:ext cx="0" cy="0"/>
          <a:chOff x="0" y="0"/>
          <a:chExt cx="0" cy="0"/>
        </a:xfrm>
      </p:grpSpPr>
      <p:sp>
        <p:nvSpPr>
          <p:cNvPr id="363" name="Google Shape;363;p4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12F5A"/>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4" name="Google Shape;364;p4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65" name="Google Shape;365;p4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66" name="Google Shape;366;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7" name="Google Shape;367;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8" name="Google Shape;368;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 name="Bilde 1" descr="Et bilde som inneholder sirkel&#10;&#10;KI-generert innhold kan være feil.">
            <a:extLst>
              <a:ext uri="{FF2B5EF4-FFF2-40B4-BE49-F238E27FC236}">
                <a16:creationId xmlns:a16="http://schemas.microsoft.com/office/drawing/2014/main" id="{3B106356-53E1-B653-DEC3-C6DD23266355}"/>
              </a:ext>
            </a:extLst>
          </p:cNvPr>
          <p:cNvPicPr>
            <a:picLocks noChangeAspect="1"/>
          </p:cNvPicPr>
          <p:nvPr userDrawn="1"/>
        </p:nvPicPr>
        <p:blipFill>
          <a:blip r:embed="rId2"/>
          <a:stretch>
            <a:fillRect/>
          </a:stretch>
        </p:blipFill>
        <p:spPr>
          <a:xfrm>
            <a:off x="11353800" y="136525"/>
            <a:ext cx="761633" cy="566155"/>
          </a:xfrm>
          <a:prstGeom prst="rect">
            <a:avLst/>
          </a:prstGeom>
        </p:spPr>
      </p:pic>
    </p:spTree>
    <p:extLst>
      <p:ext uri="{BB962C8B-B14F-4D97-AF65-F5344CB8AC3E}">
        <p14:creationId xmlns:p14="http://schemas.microsoft.com/office/powerpoint/2010/main" val="39081858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Bilde med tekst" type="picTx">
  <p:cSld name="Bilde med tekst">
    <p:bg>
      <p:bgPr>
        <a:solidFill>
          <a:srgbClr val="DDEAF6"/>
        </a:solidFill>
        <a:effectLst/>
      </p:bgPr>
    </p:bg>
    <p:spTree>
      <p:nvGrpSpPr>
        <p:cNvPr id="1" name="Shape 417"/>
        <p:cNvGrpSpPr/>
        <p:nvPr/>
      </p:nvGrpSpPr>
      <p:grpSpPr>
        <a:xfrm>
          <a:off x="0" y="0"/>
          <a:ext cx="0" cy="0"/>
          <a:chOff x="0" y="0"/>
          <a:chExt cx="0" cy="0"/>
        </a:xfrm>
      </p:grpSpPr>
      <p:sp>
        <p:nvSpPr>
          <p:cNvPr id="418" name="Google Shape;418;p11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12F5A"/>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9" name="Google Shape;419;p116"/>
          <p:cNvSpPr>
            <a:spLocks noGrp="1"/>
          </p:cNvSpPr>
          <p:nvPr>
            <p:ph type="pic" idx="2"/>
          </p:nvPr>
        </p:nvSpPr>
        <p:spPr>
          <a:xfrm>
            <a:off x="5183188" y="987425"/>
            <a:ext cx="6172200" cy="4873625"/>
          </a:xfrm>
          <a:prstGeom prst="rect">
            <a:avLst/>
          </a:prstGeom>
          <a:noFill/>
          <a:ln>
            <a:noFill/>
          </a:ln>
        </p:spPr>
        <p:txBody>
          <a:bodyPr/>
          <a:lstStyle/>
          <a:p>
            <a:endParaRPr lang="en-NO"/>
          </a:p>
        </p:txBody>
      </p:sp>
      <p:sp>
        <p:nvSpPr>
          <p:cNvPr id="420" name="Google Shape;420;p11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21" name="Google Shape;421;p1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2" name="Google Shape;422;p1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3" name="Google Shape;423;p1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 name="Bilde 1" descr="Et bilde som inneholder sirkel&#10;&#10;KI-generert innhold kan være feil.">
            <a:extLst>
              <a:ext uri="{FF2B5EF4-FFF2-40B4-BE49-F238E27FC236}">
                <a16:creationId xmlns:a16="http://schemas.microsoft.com/office/drawing/2014/main" id="{1B2A3DD9-4065-44FC-0FC4-91D1D1CF1C86}"/>
              </a:ext>
            </a:extLst>
          </p:cNvPr>
          <p:cNvPicPr>
            <a:picLocks noChangeAspect="1"/>
          </p:cNvPicPr>
          <p:nvPr userDrawn="1"/>
        </p:nvPicPr>
        <p:blipFill>
          <a:blip r:embed="rId2"/>
          <a:stretch>
            <a:fillRect/>
          </a:stretch>
        </p:blipFill>
        <p:spPr>
          <a:xfrm>
            <a:off x="11353800" y="136525"/>
            <a:ext cx="761633" cy="566155"/>
          </a:xfrm>
          <a:prstGeom prst="rect">
            <a:avLst/>
          </a:prstGeom>
        </p:spPr>
      </p:pic>
    </p:spTree>
    <p:extLst>
      <p:ext uri="{BB962C8B-B14F-4D97-AF65-F5344CB8AC3E}">
        <p14:creationId xmlns:p14="http://schemas.microsoft.com/office/powerpoint/2010/main" val="1192435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Tittel og innhold" type="obj">
  <p:cSld name="OBJECT">
    <p:bg>
      <p:bgPr>
        <a:solidFill>
          <a:srgbClr val="DDEAF6"/>
        </a:solidFill>
        <a:effectLst/>
      </p:bgPr>
    </p:bg>
    <p:spTree>
      <p:nvGrpSpPr>
        <p:cNvPr id="1" name="Shape 370"/>
        <p:cNvGrpSpPr/>
        <p:nvPr/>
      </p:nvGrpSpPr>
      <p:grpSpPr>
        <a:xfrm>
          <a:off x="0" y="0"/>
          <a:ext cx="0" cy="0"/>
          <a:chOff x="0" y="0"/>
          <a:chExt cx="0" cy="0"/>
        </a:xfrm>
      </p:grpSpPr>
      <p:sp>
        <p:nvSpPr>
          <p:cNvPr id="371" name="Google Shape;371;p43"/>
          <p:cNvSpPr txBox="1">
            <a:spLocks noGrp="1"/>
          </p:cNvSpPr>
          <p:nvPr>
            <p:ph type="title"/>
          </p:nvPr>
        </p:nvSpPr>
        <p:spPr>
          <a:xfrm>
            <a:off x="600891" y="365125"/>
            <a:ext cx="10752909"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F5A"/>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2" name="Google Shape;372;p43"/>
          <p:cNvSpPr txBox="1">
            <a:spLocks noGrp="1"/>
          </p:cNvSpPr>
          <p:nvPr>
            <p:ph type="body" idx="1"/>
          </p:nvPr>
        </p:nvSpPr>
        <p:spPr>
          <a:xfrm>
            <a:off x="600891" y="1825625"/>
            <a:ext cx="10752909"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3" name="Google Shape;373;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4" name="Google Shape;374;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5" name="Google Shape;375;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 name="Bilde 1" descr="Et bilde som inneholder sirkel&#10;&#10;KI-generert innhold kan være feil.">
            <a:extLst>
              <a:ext uri="{FF2B5EF4-FFF2-40B4-BE49-F238E27FC236}">
                <a16:creationId xmlns:a16="http://schemas.microsoft.com/office/drawing/2014/main" id="{90E53AD9-C0CA-8ED2-3034-18E83E98A530}"/>
              </a:ext>
            </a:extLst>
          </p:cNvPr>
          <p:cNvPicPr>
            <a:picLocks noChangeAspect="1"/>
          </p:cNvPicPr>
          <p:nvPr userDrawn="1"/>
        </p:nvPicPr>
        <p:blipFill>
          <a:blip r:embed="rId2"/>
          <a:stretch>
            <a:fillRect/>
          </a:stretch>
        </p:blipFill>
        <p:spPr>
          <a:xfrm>
            <a:off x="11353800" y="136525"/>
            <a:ext cx="761633" cy="566155"/>
          </a:xfrm>
          <a:prstGeom prst="rect">
            <a:avLst/>
          </a:prstGeom>
        </p:spPr>
      </p:pic>
      <p:sp>
        <p:nvSpPr>
          <p:cNvPr id="4" name="Google Shape;112;p55">
            <a:extLst>
              <a:ext uri="{FF2B5EF4-FFF2-40B4-BE49-F238E27FC236}">
                <a16:creationId xmlns:a16="http://schemas.microsoft.com/office/drawing/2014/main" id="{FC46A708-EB37-00EF-C6EA-CA80E50E826C}"/>
              </a:ext>
            </a:extLst>
          </p:cNvPr>
          <p:cNvSpPr txBox="1"/>
          <p:nvPr userDrawn="1"/>
        </p:nvSpPr>
        <p:spPr>
          <a:xfrm>
            <a:off x="701040" y="6642556"/>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Tittellysbilde" type="title">
  <p:cSld name="TITLE">
    <p:bg>
      <p:bgPr>
        <a:solidFill>
          <a:srgbClr val="DDEAF6"/>
        </a:solidFill>
        <a:effectLst/>
      </p:bgPr>
    </p:bg>
    <p:spTree>
      <p:nvGrpSpPr>
        <p:cNvPr id="1" name="Shape 387"/>
        <p:cNvGrpSpPr/>
        <p:nvPr/>
      </p:nvGrpSpPr>
      <p:grpSpPr>
        <a:xfrm>
          <a:off x="0" y="0"/>
          <a:ext cx="0" cy="0"/>
          <a:chOff x="0" y="0"/>
          <a:chExt cx="0" cy="0"/>
        </a:xfrm>
      </p:grpSpPr>
      <p:sp>
        <p:nvSpPr>
          <p:cNvPr id="388" name="Google Shape;388;p11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12F5A"/>
              </a:buClr>
              <a:buSzPts val="6000"/>
              <a:buFont typeface="Century Gothic"/>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9" name="Google Shape;389;p11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90" name="Google Shape;390;p1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1" name="Google Shape;391;p1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2" name="Google Shape;392;p1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 name="Bilde 1" descr="Et bilde som inneholder sirkel&#10;&#10;KI-generert innhold kan være feil.">
            <a:extLst>
              <a:ext uri="{FF2B5EF4-FFF2-40B4-BE49-F238E27FC236}">
                <a16:creationId xmlns:a16="http://schemas.microsoft.com/office/drawing/2014/main" id="{8FBDE122-47E1-4713-DB24-77D3624003C6}"/>
              </a:ext>
            </a:extLst>
          </p:cNvPr>
          <p:cNvPicPr>
            <a:picLocks noChangeAspect="1"/>
          </p:cNvPicPr>
          <p:nvPr userDrawn="1"/>
        </p:nvPicPr>
        <p:blipFill>
          <a:blip r:embed="rId2"/>
          <a:stretch>
            <a:fillRect/>
          </a:stretch>
        </p:blipFill>
        <p:spPr>
          <a:xfrm>
            <a:off x="11353800" y="136525"/>
            <a:ext cx="761633" cy="566155"/>
          </a:xfrm>
          <a:prstGeom prst="rect">
            <a:avLst/>
          </a:pr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To innholdsdeler" type="twoObj">
  <p:cSld name="TWO_OBJECTS">
    <p:bg>
      <p:bgPr>
        <a:solidFill>
          <a:srgbClr val="DDEAF6"/>
        </a:solidFill>
        <a:effectLst/>
      </p:bgPr>
    </p:bg>
    <p:spTree>
      <p:nvGrpSpPr>
        <p:cNvPr id="1" name="Shape 394"/>
        <p:cNvGrpSpPr/>
        <p:nvPr/>
      </p:nvGrpSpPr>
      <p:grpSpPr>
        <a:xfrm>
          <a:off x="0" y="0"/>
          <a:ext cx="0" cy="0"/>
          <a:chOff x="0" y="0"/>
          <a:chExt cx="0" cy="0"/>
        </a:xfrm>
      </p:grpSpPr>
      <p:sp>
        <p:nvSpPr>
          <p:cNvPr id="395" name="Google Shape;395;p113"/>
          <p:cNvSpPr txBox="1">
            <a:spLocks noGrp="1"/>
          </p:cNvSpPr>
          <p:nvPr>
            <p:ph type="title"/>
          </p:nvPr>
        </p:nvSpPr>
        <p:spPr>
          <a:xfrm>
            <a:off x="600891" y="365125"/>
            <a:ext cx="10752909"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F5A"/>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6" name="Google Shape;396;p113"/>
          <p:cNvSpPr txBox="1">
            <a:spLocks noGrp="1"/>
          </p:cNvSpPr>
          <p:nvPr>
            <p:ph type="body" idx="1"/>
          </p:nvPr>
        </p:nvSpPr>
        <p:spPr>
          <a:xfrm>
            <a:off x="600891"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7" name="Google Shape;397;p11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8" name="Google Shape;398;p1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9" name="Google Shape;399;p1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00" name="Google Shape;400;p1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 name="Bilde 1" descr="Et bilde som inneholder sirkel&#10;&#10;KI-generert innhold kan være feil.">
            <a:extLst>
              <a:ext uri="{FF2B5EF4-FFF2-40B4-BE49-F238E27FC236}">
                <a16:creationId xmlns:a16="http://schemas.microsoft.com/office/drawing/2014/main" id="{5A075C2C-481D-7F2C-E17F-CB058DDE2818}"/>
              </a:ext>
            </a:extLst>
          </p:cNvPr>
          <p:cNvPicPr>
            <a:picLocks noChangeAspect="1"/>
          </p:cNvPicPr>
          <p:nvPr userDrawn="1"/>
        </p:nvPicPr>
        <p:blipFill>
          <a:blip r:embed="rId2"/>
          <a:stretch>
            <a:fillRect/>
          </a:stretch>
        </p:blipFill>
        <p:spPr>
          <a:xfrm>
            <a:off x="11353800" y="136525"/>
            <a:ext cx="761633" cy="566155"/>
          </a:xfrm>
          <a:prstGeom prst="rect">
            <a:avLst/>
          </a:prstGeom>
        </p:spPr>
      </p:pic>
      <p:sp>
        <p:nvSpPr>
          <p:cNvPr id="4" name="Google Shape;112;p55">
            <a:extLst>
              <a:ext uri="{FF2B5EF4-FFF2-40B4-BE49-F238E27FC236}">
                <a16:creationId xmlns:a16="http://schemas.microsoft.com/office/drawing/2014/main" id="{360341E6-D96E-E773-5879-3EA424EA4ECF}"/>
              </a:ext>
            </a:extLst>
          </p:cNvPr>
          <p:cNvSpPr txBox="1"/>
          <p:nvPr userDrawn="1"/>
        </p:nvSpPr>
        <p:spPr>
          <a:xfrm>
            <a:off x="0" y="6642556"/>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Bilde med tekst" type="picTx">
  <p:cSld name="PICTURE_WITH_CAPTION_TEXT">
    <p:bg>
      <p:bgPr>
        <a:solidFill>
          <a:srgbClr val="DDEAF6"/>
        </a:solidFill>
        <a:effectLst/>
      </p:bgPr>
    </p:bg>
    <p:spTree>
      <p:nvGrpSpPr>
        <p:cNvPr id="1" name="Shape 417"/>
        <p:cNvGrpSpPr/>
        <p:nvPr/>
      </p:nvGrpSpPr>
      <p:grpSpPr>
        <a:xfrm>
          <a:off x="0" y="0"/>
          <a:ext cx="0" cy="0"/>
          <a:chOff x="0" y="0"/>
          <a:chExt cx="0" cy="0"/>
        </a:xfrm>
      </p:grpSpPr>
      <p:sp>
        <p:nvSpPr>
          <p:cNvPr id="418" name="Google Shape;418;p11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12F5A"/>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9" name="Google Shape;419;p116"/>
          <p:cNvSpPr>
            <a:spLocks noGrp="1"/>
          </p:cNvSpPr>
          <p:nvPr>
            <p:ph type="pic" idx="2"/>
          </p:nvPr>
        </p:nvSpPr>
        <p:spPr>
          <a:xfrm>
            <a:off x="5183188" y="987425"/>
            <a:ext cx="6172200" cy="4873625"/>
          </a:xfrm>
          <a:prstGeom prst="rect">
            <a:avLst/>
          </a:prstGeom>
          <a:noFill/>
          <a:ln>
            <a:noFill/>
          </a:ln>
        </p:spPr>
        <p:txBody>
          <a:bodyPr/>
          <a:lstStyle/>
          <a:p>
            <a:endParaRPr lang="en-NO"/>
          </a:p>
        </p:txBody>
      </p:sp>
      <p:sp>
        <p:nvSpPr>
          <p:cNvPr id="420" name="Google Shape;420;p11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21" name="Google Shape;421;p1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2" name="Google Shape;422;p1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3" name="Google Shape;423;p1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 name="Bilde 1" descr="Et bilde som inneholder sirkel&#10;&#10;KI-generert innhold kan være feil.">
            <a:extLst>
              <a:ext uri="{FF2B5EF4-FFF2-40B4-BE49-F238E27FC236}">
                <a16:creationId xmlns:a16="http://schemas.microsoft.com/office/drawing/2014/main" id="{1B2A3DD9-4065-44FC-0FC4-91D1D1CF1C86}"/>
              </a:ext>
            </a:extLst>
          </p:cNvPr>
          <p:cNvPicPr>
            <a:picLocks noChangeAspect="1"/>
          </p:cNvPicPr>
          <p:nvPr userDrawn="1"/>
        </p:nvPicPr>
        <p:blipFill>
          <a:blip r:embed="rId2"/>
          <a:stretch>
            <a:fillRect/>
          </a:stretch>
        </p:blipFill>
        <p:spPr>
          <a:xfrm>
            <a:off x="11353800" y="136525"/>
            <a:ext cx="761633" cy="566155"/>
          </a:xfrm>
          <a:prstGeom prst="rect">
            <a:avLst/>
          </a:prstGeom>
        </p:spPr>
      </p:pic>
      <p:sp>
        <p:nvSpPr>
          <p:cNvPr id="6" name="Google Shape;112;p55">
            <a:extLst>
              <a:ext uri="{FF2B5EF4-FFF2-40B4-BE49-F238E27FC236}">
                <a16:creationId xmlns:a16="http://schemas.microsoft.com/office/drawing/2014/main" id="{76294CC6-9A1A-4773-21E3-6CE08F549103}"/>
              </a:ext>
            </a:extLst>
          </p:cNvPr>
          <p:cNvSpPr txBox="1"/>
          <p:nvPr userDrawn="1"/>
        </p:nvSpPr>
        <p:spPr>
          <a:xfrm>
            <a:off x="701040" y="6642556"/>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Loddrett tekst" type="vertTx">
  <p:cSld name="VERTICAL_TEXT">
    <p:bg>
      <p:bgPr>
        <a:solidFill>
          <a:srgbClr val="DDEAF6"/>
        </a:solidFill>
        <a:effectLst/>
      </p:bgPr>
    </p:bg>
    <p:spTree>
      <p:nvGrpSpPr>
        <p:cNvPr id="1" name="Shape 425"/>
        <p:cNvGrpSpPr/>
        <p:nvPr/>
      </p:nvGrpSpPr>
      <p:grpSpPr>
        <a:xfrm>
          <a:off x="0" y="0"/>
          <a:ext cx="0" cy="0"/>
          <a:chOff x="0" y="0"/>
          <a:chExt cx="0" cy="0"/>
        </a:xfrm>
      </p:grpSpPr>
      <p:sp>
        <p:nvSpPr>
          <p:cNvPr id="426" name="Google Shape;426;p117"/>
          <p:cNvSpPr txBox="1">
            <a:spLocks noGrp="1"/>
          </p:cNvSpPr>
          <p:nvPr>
            <p:ph type="title"/>
          </p:nvPr>
        </p:nvSpPr>
        <p:spPr>
          <a:xfrm>
            <a:off x="600891" y="365125"/>
            <a:ext cx="10752909"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F5A"/>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7" name="Google Shape;427;p117"/>
          <p:cNvSpPr txBox="1">
            <a:spLocks noGrp="1"/>
          </p:cNvSpPr>
          <p:nvPr>
            <p:ph type="body" idx="1"/>
          </p:nvPr>
        </p:nvSpPr>
        <p:spPr>
          <a:xfrm rot="5400000">
            <a:off x="3801677" y="-1375160"/>
            <a:ext cx="4351338" cy="1075290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8" name="Google Shape;428;p1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9" name="Google Shape;429;p1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0" name="Google Shape;430;p1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 name="Bilde 1" descr="Et bilde som inneholder sirkel&#10;&#10;KI-generert innhold kan være feil.">
            <a:extLst>
              <a:ext uri="{FF2B5EF4-FFF2-40B4-BE49-F238E27FC236}">
                <a16:creationId xmlns:a16="http://schemas.microsoft.com/office/drawing/2014/main" id="{9BB446B9-C939-1D19-C29D-BA95E2C55270}"/>
              </a:ext>
            </a:extLst>
          </p:cNvPr>
          <p:cNvPicPr>
            <a:picLocks noChangeAspect="1"/>
          </p:cNvPicPr>
          <p:nvPr userDrawn="1"/>
        </p:nvPicPr>
        <p:blipFill>
          <a:blip r:embed="rId2"/>
          <a:stretch>
            <a:fillRect/>
          </a:stretch>
        </p:blipFill>
        <p:spPr>
          <a:xfrm>
            <a:off x="11353800" y="136525"/>
            <a:ext cx="761633" cy="566155"/>
          </a:xfrm>
          <a:prstGeom prst="rect">
            <a:avLst/>
          </a:prstGeom>
        </p:spPr>
      </p:pic>
      <p:sp>
        <p:nvSpPr>
          <p:cNvPr id="4" name="Google Shape;112;p55">
            <a:extLst>
              <a:ext uri="{FF2B5EF4-FFF2-40B4-BE49-F238E27FC236}">
                <a16:creationId xmlns:a16="http://schemas.microsoft.com/office/drawing/2014/main" id="{00B67C69-CB58-1842-85EC-DBBC69F78C23}"/>
              </a:ext>
            </a:extLst>
          </p:cNvPr>
          <p:cNvSpPr txBox="1"/>
          <p:nvPr userDrawn="1"/>
        </p:nvSpPr>
        <p:spPr>
          <a:xfrm>
            <a:off x="701040" y="6642556"/>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Loddrett tittel og tekst" type="vertTitleAndTx">
  <p:cSld name="VERTICAL_TITLE_AND_VERTICAL_TEXT">
    <p:bg>
      <p:bgPr>
        <a:solidFill>
          <a:srgbClr val="DDEAF6"/>
        </a:solidFill>
        <a:effectLst/>
      </p:bgPr>
    </p:bg>
    <p:spTree>
      <p:nvGrpSpPr>
        <p:cNvPr id="1" name="Shape 432"/>
        <p:cNvGrpSpPr/>
        <p:nvPr/>
      </p:nvGrpSpPr>
      <p:grpSpPr>
        <a:xfrm>
          <a:off x="0" y="0"/>
          <a:ext cx="0" cy="0"/>
          <a:chOff x="0" y="0"/>
          <a:chExt cx="0" cy="0"/>
        </a:xfrm>
      </p:grpSpPr>
      <p:sp>
        <p:nvSpPr>
          <p:cNvPr id="433" name="Google Shape;433;p11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F5A"/>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4" name="Google Shape;434;p11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5" name="Google Shape;435;p1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6" name="Google Shape;436;p1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7" name="Google Shape;437;p1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 name="Bilde 1" descr="Et bilde som inneholder sirkel&#10;&#10;KI-generert innhold kan være feil.">
            <a:extLst>
              <a:ext uri="{FF2B5EF4-FFF2-40B4-BE49-F238E27FC236}">
                <a16:creationId xmlns:a16="http://schemas.microsoft.com/office/drawing/2014/main" id="{1FF072B6-D8AE-5CC6-AF77-09062300B225}"/>
              </a:ext>
            </a:extLst>
          </p:cNvPr>
          <p:cNvPicPr>
            <a:picLocks noChangeAspect="1"/>
          </p:cNvPicPr>
          <p:nvPr userDrawn="1"/>
        </p:nvPicPr>
        <p:blipFill>
          <a:blip r:embed="rId2"/>
          <a:stretch>
            <a:fillRect/>
          </a:stretch>
        </p:blipFill>
        <p:spPr>
          <a:xfrm>
            <a:off x="11353800" y="136525"/>
            <a:ext cx="761633" cy="566155"/>
          </a:xfrm>
          <a:prstGeom prst="rect">
            <a:avLst/>
          </a:prstGeom>
        </p:spPr>
      </p:pic>
      <p:sp>
        <p:nvSpPr>
          <p:cNvPr id="4" name="Google Shape;112;p55">
            <a:extLst>
              <a:ext uri="{FF2B5EF4-FFF2-40B4-BE49-F238E27FC236}">
                <a16:creationId xmlns:a16="http://schemas.microsoft.com/office/drawing/2014/main" id="{089173E3-C454-EB63-1EEE-70A8438B0398}"/>
              </a:ext>
            </a:extLst>
          </p:cNvPr>
          <p:cNvSpPr txBox="1"/>
          <p:nvPr userDrawn="1"/>
        </p:nvSpPr>
        <p:spPr>
          <a:xfrm>
            <a:off x="701040" y="6642556"/>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One column + Title">
  <p:cSld name="One column + Title">
    <p:bg>
      <p:bgPr>
        <a:solidFill>
          <a:srgbClr val="DDEAF6"/>
        </a:solidFill>
        <a:effectLst/>
      </p:bgPr>
    </p:bg>
    <p:spTree>
      <p:nvGrpSpPr>
        <p:cNvPr id="1" name="Shape 439"/>
        <p:cNvGrpSpPr/>
        <p:nvPr/>
      </p:nvGrpSpPr>
      <p:grpSpPr>
        <a:xfrm>
          <a:off x="0" y="0"/>
          <a:ext cx="0" cy="0"/>
          <a:chOff x="0" y="0"/>
          <a:chExt cx="0" cy="0"/>
        </a:xfrm>
      </p:grpSpPr>
      <p:sp>
        <p:nvSpPr>
          <p:cNvPr id="440" name="Google Shape;440;p1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41" name="Google Shape;441;p119"/>
          <p:cNvSpPr txBox="1">
            <a:spLocks noGrp="1"/>
          </p:cNvSpPr>
          <p:nvPr>
            <p:ph type="body" idx="1"/>
          </p:nvPr>
        </p:nvSpPr>
        <p:spPr>
          <a:xfrm>
            <a:off x="550862" y="2205038"/>
            <a:ext cx="11090275" cy="360045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2" name="Google Shape;442;p119"/>
          <p:cNvSpPr txBox="1">
            <a:spLocks noGrp="1"/>
          </p:cNvSpPr>
          <p:nvPr>
            <p:ph type="body" idx="2"/>
          </p:nvPr>
        </p:nvSpPr>
        <p:spPr>
          <a:xfrm>
            <a:off x="550862" y="1703910"/>
            <a:ext cx="11090274" cy="360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323F4F"/>
              </a:buClr>
              <a:buSzPts val="1600"/>
              <a:buNone/>
              <a:defRPr sz="1600" b="0" i="0">
                <a:solidFill>
                  <a:srgbClr val="323F4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3" name="Google Shape;443;p119"/>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4" name="Google Shape;444;p119"/>
          <p:cNvSpPr txBox="1">
            <a:spLocks noGrp="1"/>
          </p:cNvSpPr>
          <p:nvPr>
            <p:ph type="title"/>
          </p:nvPr>
        </p:nvSpPr>
        <p:spPr>
          <a:xfrm>
            <a:off x="600891" y="365125"/>
            <a:ext cx="10752909"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F5A"/>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 name="Bilde 1" descr="Et bilde som inneholder sirkel&#10;&#10;KI-generert innhold kan være feil.">
            <a:extLst>
              <a:ext uri="{FF2B5EF4-FFF2-40B4-BE49-F238E27FC236}">
                <a16:creationId xmlns:a16="http://schemas.microsoft.com/office/drawing/2014/main" id="{4389C842-7410-1F63-A514-A33908778151}"/>
              </a:ext>
            </a:extLst>
          </p:cNvPr>
          <p:cNvPicPr>
            <a:picLocks noChangeAspect="1"/>
          </p:cNvPicPr>
          <p:nvPr userDrawn="1"/>
        </p:nvPicPr>
        <p:blipFill>
          <a:blip r:embed="rId2"/>
          <a:stretch>
            <a:fillRect/>
          </a:stretch>
        </p:blipFill>
        <p:spPr>
          <a:xfrm>
            <a:off x="11353800" y="136525"/>
            <a:ext cx="761633" cy="566155"/>
          </a:xfrm>
          <a:prstGeom prst="rect">
            <a:avLst/>
          </a:prstGeom>
        </p:spPr>
      </p:pic>
      <p:sp>
        <p:nvSpPr>
          <p:cNvPr id="6" name="Google Shape;112;p55">
            <a:extLst>
              <a:ext uri="{FF2B5EF4-FFF2-40B4-BE49-F238E27FC236}">
                <a16:creationId xmlns:a16="http://schemas.microsoft.com/office/drawing/2014/main" id="{DBE4A269-BB61-C447-F7C9-29081224D45C}"/>
              </a:ext>
            </a:extLst>
          </p:cNvPr>
          <p:cNvSpPr txBox="1"/>
          <p:nvPr userDrawn="1"/>
        </p:nvSpPr>
        <p:spPr>
          <a:xfrm>
            <a:off x="701040" y="6642556"/>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spTree>
  </p:cSld>
  <p:clrMapOvr>
    <a:masterClrMapping/>
  </p:clrMapOvr>
  <p:extLst>
    <p:ext uri="{DCECCB84-F9BA-43D5-87BE-67443E8EF086}">
      <p15:sldGuideLst xmlns:p15="http://schemas.microsoft.com/office/powerpoint/2012/main">
        <p15:guide id="1" orient="horz" pos="1389">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Innhold med tekst" type="objTx">
  <p:cSld name="1_Innhold med tekst">
    <p:bg>
      <p:bgPr>
        <a:solidFill>
          <a:srgbClr val="DDEAF6"/>
        </a:solidFill>
        <a:effectLst/>
      </p:bgPr>
    </p:bg>
    <p:spTree>
      <p:nvGrpSpPr>
        <p:cNvPr id="1" name="Shape 362"/>
        <p:cNvGrpSpPr/>
        <p:nvPr/>
      </p:nvGrpSpPr>
      <p:grpSpPr>
        <a:xfrm>
          <a:off x="0" y="0"/>
          <a:ext cx="0" cy="0"/>
          <a:chOff x="0" y="0"/>
          <a:chExt cx="0" cy="0"/>
        </a:xfrm>
      </p:grpSpPr>
      <p:sp>
        <p:nvSpPr>
          <p:cNvPr id="363" name="Google Shape;363;p4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12F5A"/>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4" name="Google Shape;364;p4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65" name="Google Shape;365;p4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66" name="Google Shape;366;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7" name="Google Shape;367;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8" name="Google Shape;368;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 name="Bilde 1" descr="Et bilde som inneholder sirkel&#10;&#10;KI-generert innhold kan være feil.">
            <a:extLst>
              <a:ext uri="{FF2B5EF4-FFF2-40B4-BE49-F238E27FC236}">
                <a16:creationId xmlns:a16="http://schemas.microsoft.com/office/drawing/2014/main" id="{3B106356-53E1-B653-DEC3-C6DD23266355}"/>
              </a:ext>
            </a:extLst>
          </p:cNvPr>
          <p:cNvPicPr>
            <a:picLocks noChangeAspect="1"/>
          </p:cNvPicPr>
          <p:nvPr userDrawn="1"/>
        </p:nvPicPr>
        <p:blipFill>
          <a:blip r:embed="rId2"/>
          <a:stretch>
            <a:fillRect/>
          </a:stretch>
        </p:blipFill>
        <p:spPr>
          <a:xfrm>
            <a:off x="11353800" y="136525"/>
            <a:ext cx="761633" cy="566155"/>
          </a:xfrm>
          <a:prstGeom prst="rect">
            <a:avLst/>
          </a:prstGeom>
        </p:spPr>
      </p:pic>
      <p:sp>
        <p:nvSpPr>
          <p:cNvPr id="4" name="Google Shape;112;p55">
            <a:extLst>
              <a:ext uri="{FF2B5EF4-FFF2-40B4-BE49-F238E27FC236}">
                <a16:creationId xmlns:a16="http://schemas.microsoft.com/office/drawing/2014/main" id="{CC5F3323-34B9-A0D4-C8FE-1EB6C5F6FE1D}"/>
              </a:ext>
            </a:extLst>
          </p:cNvPr>
          <p:cNvSpPr txBox="1"/>
          <p:nvPr userDrawn="1"/>
        </p:nvSpPr>
        <p:spPr>
          <a:xfrm>
            <a:off x="701040" y="6642556"/>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spTree>
    <p:extLst>
      <p:ext uri="{BB962C8B-B14F-4D97-AF65-F5344CB8AC3E}">
        <p14:creationId xmlns:p14="http://schemas.microsoft.com/office/powerpoint/2010/main" val="40234268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Tittel og innhold" type="obj">
  <p:cSld name="1_Tittel og innhold">
    <p:bg>
      <p:bgPr>
        <a:solidFill>
          <a:srgbClr val="DDEAF6"/>
        </a:solidFill>
        <a:effectLst/>
      </p:bgPr>
    </p:bg>
    <p:spTree>
      <p:nvGrpSpPr>
        <p:cNvPr id="1" name="Shape 370"/>
        <p:cNvGrpSpPr/>
        <p:nvPr/>
      </p:nvGrpSpPr>
      <p:grpSpPr>
        <a:xfrm>
          <a:off x="0" y="0"/>
          <a:ext cx="0" cy="0"/>
          <a:chOff x="0" y="0"/>
          <a:chExt cx="0" cy="0"/>
        </a:xfrm>
      </p:grpSpPr>
      <p:sp>
        <p:nvSpPr>
          <p:cNvPr id="371" name="Google Shape;371;p43"/>
          <p:cNvSpPr txBox="1">
            <a:spLocks noGrp="1"/>
          </p:cNvSpPr>
          <p:nvPr>
            <p:ph type="title"/>
          </p:nvPr>
        </p:nvSpPr>
        <p:spPr>
          <a:xfrm>
            <a:off x="600891" y="365125"/>
            <a:ext cx="10752909"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F5A"/>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2" name="Google Shape;372;p43"/>
          <p:cNvSpPr txBox="1">
            <a:spLocks noGrp="1"/>
          </p:cNvSpPr>
          <p:nvPr>
            <p:ph type="body" idx="1"/>
          </p:nvPr>
        </p:nvSpPr>
        <p:spPr>
          <a:xfrm>
            <a:off x="600891" y="1825625"/>
            <a:ext cx="10752909"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3" name="Google Shape;373;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4" name="Google Shape;374;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5" name="Google Shape;375;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 name="Bilde 1" descr="Et bilde som inneholder sirkel&#10;&#10;KI-generert innhold kan være feil.">
            <a:extLst>
              <a:ext uri="{FF2B5EF4-FFF2-40B4-BE49-F238E27FC236}">
                <a16:creationId xmlns:a16="http://schemas.microsoft.com/office/drawing/2014/main" id="{90E53AD9-C0CA-8ED2-3034-18E83E98A530}"/>
              </a:ext>
            </a:extLst>
          </p:cNvPr>
          <p:cNvPicPr>
            <a:picLocks noChangeAspect="1"/>
          </p:cNvPicPr>
          <p:nvPr userDrawn="1"/>
        </p:nvPicPr>
        <p:blipFill>
          <a:blip r:embed="rId2"/>
          <a:stretch>
            <a:fillRect/>
          </a:stretch>
        </p:blipFill>
        <p:spPr>
          <a:xfrm>
            <a:off x="11353800" y="136525"/>
            <a:ext cx="761633" cy="566155"/>
          </a:xfrm>
          <a:prstGeom prst="rect">
            <a:avLst/>
          </a:prstGeom>
        </p:spPr>
      </p:pic>
      <p:sp>
        <p:nvSpPr>
          <p:cNvPr id="4" name="Google Shape;112;p55">
            <a:extLst>
              <a:ext uri="{FF2B5EF4-FFF2-40B4-BE49-F238E27FC236}">
                <a16:creationId xmlns:a16="http://schemas.microsoft.com/office/drawing/2014/main" id="{FC46A708-EB37-00EF-C6EA-CA80E50E826C}"/>
              </a:ext>
            </a:extLst>
          </p:cNvPr>
          <p:cNvSpPr txBox="1"/>
          <p:nvPr userDrawn="1"/>
        </p:nvSpPr>
        <p:spPr>
          <a:xfrm>
            <a:off x="701040" y="6642556"/>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Information property and copyright of Barents Blue AS </a:t>
            </a:r>
            <a:endParaRPr/>
          </a:p>
        </p:txBody>
      </p:sp>
    </p:spTree>
    <p:extLst>
      <p:ext uri="{BB962C8B-B14F-4D97-AF65-F5344CB8AC3E}">
        <p14:creationId xmlns:p14="http://schemas.microsoft.com/office/powerpoint/2010/main" val="15021037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Bare tittel" type="titleOnly">
  <p:cSld name="1_Bare tittel">
    <p:bg>
      <p:bgPr>
        <a:solidFill>
          <a:srgbClr val="DDEAF6"/>
        </a:solidFill>
        <a:effectLst/>
      </p:bgPr>
    </p:bg>
    <p:spTree>
      <p:nvGrpSpPr>
        <p:cNvPr id="1" name="Shape 381"/>
        <p:cNvGrpSpPr/>
        <p:nvPr/>
      </p:nvGrpSpPr>
      <p:grpSpPr>
        <a:xfrm>
          <a:off x="0" y="0"/>
          <a:ext cx="0" cy="0"/>
          <a:chOff x="0" y="0"/>
          <a:chExt cx="0" cy="0"/>
        </a:xfrm>
      </p:grpSpPr>
      <p:sp>
        <p:nvSpPr>
          <p:cNvPr id="382" name="Google Shape;382;p46"/>
          <p:cNvSpPr txBox="1">
            <a:spLocks noGrp="1"/>
          </p:cNvSpPr>
          <p:nvPr>
            <p:ph type="title"/>
          </p:nvPr>
        </p:nvSpPr>
        <p:spPr>
          <a:xfrm>
            <a:off x="600891" y="365125"/>
            <a:ext cx="10752909"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F5A"/>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3" name="Google Shape;383;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4" name="Google Shape;384;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5" name="Google Shape;385;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3" name="Bilde 2" descr="Et bilde som inneholder sirkel&#10;&#10;KI-generert innhold kan være feil.">
            <a:extLst>
              <a:ext uri="{FF2B5EF4-FFF2-40B4-BE49-F238E27FC236}">
                <a16:creationId xmlns:a16="http://schemas.microsoft.com/office/drawing/2014/main" id="{40BE1E0F-DAEA-3915-BBF3-2A7924B9787A}"/>
              </a:ext>
            </a:extLst>
          </p:cNvPr>
          <p:cNvPicPr>
            <a:picLocks noChangeAspect="1"/>
          </p:cNvPicPr>
          <p:nvPr userDrawn="1"/>
        </p:nvPicPr>
        <p:blipFill>
          <a:blip r:embed="rId2"/>
          <a:stretch>
            <a:fillRect/>
          </a:stretch>
        </p:blipFill>
        <p:spPr>
          <a:xfrm>
            <a:off x="11353800" y="136525"/>
            <a:ext cx="761633" cy="566155"/>
          </a:xfrm>
          <a:prstGeom prst="rect">
            <a:avLst/>
          </a:prstGeom>
        </p:spPr>
      </p:pic>
      <p:sp>
        <p:nvSpPr>
          <p:cNvPr id="5" name="Google Shape;112;p55">
            <a:extLst>
              <a:ext uri="{FF2B5EF4-FFF2-40B4-BE49-F238E27FC236}">
                <a16:creationId xmlns:a16="http://schemas.microsoft.com/office/drawing/2014/main" id="{CA26E85F-3304-D9B3-99EE-04AE6BF899A9}"/>
              </a:ext>
            </a:extLst>
          </p:cNvPr>
          <p:cNvSpPr txBox="1"/>
          <p:nvPr userDrawn="1"/>
        </p:nvSpPr>
        <p:spPr>
          <a:xfrm>
            <a:off x="701040" y="6642556"/>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Information property and copyright of Barents Blue AS </a:t>
            </a:r>
            <a:endParaRPr/>
          </a:p>
        </p:txBody>
      </p:sp>
    </p:spTree>
    <p:extLst>
      <p:ext uri="{BB962C8B-B14F-4D97-AF65-F5344CB8AC3E}">
        <p14:creationId xmlns:p14="http://schemas.microsoft.com/office/powerpoint/2010/main" val="4692295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Tittellysbilde" type="title">
  <p:cSld name="1_Tittellysbilde">
    <p:bg>
      <p:bgPr>
        <a:solidFill>
          <a:srgbClr val="DDEAF6"/>
        </a:solidFill>
        <a:effectLst/>
      </p:bgPr>
    </p:bg>
    <p:spTree>
      <p:nvGrpSpPr>
        <p:cNvPr id="1" name="Shape 387"/>
        <p:cNvGrpSpPr/>
        <p:nvPr/>
      </p:nvGrpSpPr>
      <p:grpSpPr>
        <a:xfrm>
          <a:off x="0" y="0"/>
          <a:ext cx="0" cy="0"/>
          <a:chOff x="0" y="0"/>
          <a:chExt cx="0" cy="0"/>
        </a:xfrm>
      </p:grpSpPr>
      <p:sp>
        <p:nvSpPr>
          <p:cNvPr id="388" name="Google Shape;388;p11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12F5A"/>
              </a:buClr>
              <a:buSzPts val="6000"/>
              <a:buFont typeface="Century Gothic"/>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9" name="Google Shape;389;p11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90" name="Google Shape;390;p1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1" name="Google Shape;391;p1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2" name="Google Shape;392;p1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 name="Bilde 1" descr="Et bilde som inneholder sirkel&#10;&#10;KI-generert innhold kan være feil.">
            <a:extLst>
              <a:ext uri="{FF2B5EF4-FFF2-40B4-BE49-F238E27FC236}">
                <a16:creationId xmlns:a16="http://schemas.microsoft.com/office/drawing/2014/main" id="{8FBDE122-47E1-4713-DB24-77D3624003C6}"/>
              </a:ext>
            </a:extLst>
          </p:cNvPr>
          <p:cNvPicPr>
            <a:picLocks noChangeAspect="1"/>
          </p:cNvPicPr>
          <p:nvPr userDrawn="1"/>
        </p:nvPicPr>
        <p:blipFill>
          <a:blip r:embed="rId2"/>
          <a:stretch>
            <a:fillRect/>
          </a:stretch>
        </p:blipFill>
        <p:spPr>
          <a:xfrm>
            <a:off x="11353800" y="136525"/>
            <a:ext cx="761633" cy="566155"/>
          </a:xfrm>
          <a:prstGeom prst="rect">
            <a:avLst/>
          </a:prstGeom>
        </p:spPr>
      </p:pic>
      <p:sp>
        <p:nvSpPr>
          <p:cNvPr id="4" name="Google Shape;112;p55">
            <a:extLst>
              <a:ext uri="{FF2B5EF4-FFF2-40B4-BE49-F238E27FC236}">
                <a16:creationId xmlns:a16="http://schemas.microsoft.com/office/drawing/2014/main" id="{BDE7B0CB-C792-9215-1335-5A2A3362669A}"/>
              </a:ext>
            </a:extLst>
          </p:cNvPr>
          <p:cNvSpPr txBox="1"/>
          <p:nvPr userDrawn="1"/>
        </p:nvSpPr>
        <p:spPr>
          <a:xfrm>
            <a:off x="701040" y="6642556"/>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Information property and copyright of Barents Blue AS </a:t>
            </a:r>
            <a:endParaRPr/>
          </a:p>
        </p:txBody>
      </p:sp>
    </p:spTree>
    <p:extLst>
      <p:ext uri="{BB962C8B-B14F-4D97-AF65-F5344CB8AC3E}">
        <p14:creationId xmlns:p14="http://schemas.microsoft.com/office/powerpoint/2010/main" val="41473954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To innholdsdeler" type="twoObj">
  <p:cSld name="1_To innholdsdeler">
    <p:bg>
      <p:bgPr>
        <a:solidFill>
          <a:srgbClr val="DDEAF6"/>
        </a:solidFill>
        <a:effectLst/>
      </p:bgPr>
    </p:bg>
    <p:spTree>
      <p:nvGrpSpPr>
        <p:cNvPr id="1" name="Shape 394"/>
        <p:cNvGrpSpPr/>
        <p:nvPr/>
      </p:nvGrpSpPr>
      <p:grpSpPr>
        <a:xfrm>
          <a:off x="0" y="0"/>
          <a:ext cx="0" cy="0"/>
          <a:chOff x="0" y="0"/>
          <a:chExt cx="0" cy="0"/>
        </a:xfrm>
      </p:grpSpPr>
      <p:sp>
        <p:nvSpPr>
          <p:cNvPr id="395" name="Google Shape;395;p113"/>
          <p:cNvSpPr txBox="1">
            <a:spLocks noGrp="1"/>
          </p:cNvSpPr>
          <p:nvPr>
            <p:ph type="title"/>
          </p:nvPr>
        </p:nvSpPr>
        <p:spPr>
          <a:xfrm>
            <a:off x="600891" y="365125"/>
            <a:ext cx="10752909"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F5A"/>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6" name="Google Shape;396;p113"/>
          <p:cNvSpPr txBox="1">
            <a:spLocks noGrp="1"/>
          </p:cNvSpPr>
          <p:nvPr>
            <p:ph type="body" idx="1"/>
          </p:nvPr>
        </p:nvSpPr>
        <p:spPr>
          <a:xfrm>
            <a:off x="600891" y="1816392"/>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7" name="Google Shape;397;p11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8" name="Google Shape;398;p1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9" name="Google Shape;399;p1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00" name="Google Shape;400;p1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 name="Bilde 1" descr="Et bilde som inneholder sirkel&#10;&#10;KI-generert innhold kan være feil.">
            <a:extLst>
              <a:ext uri="{FF2B5EF4-FFF2-40B4-BE49-F238E27FC236}">
                <a16:creationId xmlns:a16="http://schemas.microsoft.com/office/drawing/2014/main" id="{5A075C2C-481D-7F2C-E17F-CB058DDE2818}"/>
              </a:ext>
            </a:extLst>
          </p:cNvPr>
          <p:cNvPicPr>
            <a:picLocks noChangeAspect="1"/>
          </p:cNvPicPr>
          <p:nvPr userDrawn="1"/>
        </p:nvPicPr>
        <p:blipFill>
          <a:blip r:embed="rId2"/>
          <a:stretch>
            <a:fillRect/>
          </a:stretch>
        </p:blipFill>
        <p:spPr>
          <a:xfrm>
            <a:off x="11353800" y="136525"/>
            <a:ext cx="761633" cy="566155"/>
          </a:xfrm>
          <a:prstGeom prst="rect">
            <a:avLst/>
          </a:prstGeom>
        </p:spPr>
      </p:pic>
      <p:sp>
        <p:nvSpPr>
          <p:cNvPr id="5" name="Google Shape;112;p55">
            <a:extLst>
              <a:ext uri="{FF2B5EF4-FFF2-40B4-BE49-F238E27FC236}">
                <a16:creationId xmlns:a16="http://schemas.microsoft.com/office/drawing/2014/main" id="{2074F878-6867-8D76-4FB3-41A68C505435}"/>
              </a:ext>
            </a:extLst>
          </p:cNvPr>
          <p:cNvSpPr txBox="1"/>
          <p:nvPr userDrawn="1"/>
        </p:nvSpPr>
        <p:spPr>
          <a:xfrm>
            <a:off x="701040" y="6642556"/>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Information property and copyright of Barents Blue AS </a:t>
            </a:r>
            <a:endParaRPr/>
          </a:p>
        </p:txBody>
      </p:sp>
    </p:spTree>
    <p:extLst>
      <p:ext uri="{BB962C8B-B14F-4D97-AF65-F5344CB8AC3E}">
        <p14:creationId xmlns:p14="http://schemas.microsoft.com/office/powerpoint/2010/main" val="39325301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Bilde med tekst" type="picTx">
  <p:cSld name="1_Bilde med tekst">
    <p:bg>
      <p:bgPr>
        <a:solidFill>
          <a:srgbClr val="DDEAF6"/>
        </a:solidFill>
        <a:effectLst/>
      </p:bgPr>
    </p:bg>
    <p:spTree>
      <p:nvGrpSpPr>
        <p:cNvPr id="1" name="Shape 417"/>
        <p:cNvGrpSpPr/>
        <p:nvPr/>
      </p:nvGrpSpPr>
      <p:grpSpPr>
        <a:xfrm>
          <a:off x="0" y="0"/>
          <a:ext cx="0" cy="0"/>
          <a:chOff x="0" y="0"/>
          <a:chExt cx="0" cy="0"/>
        </a:xfrm>
      </p:grpSpPr>
      <p:sp>
        <p:nvSpPr>
          <p:cNvPr id="418" name="Google Shape;418;p11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12F5A"/>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9" name="Google Shape;419;p116"/>
          <p:cNvSpPr>
            <a:spLocks noGrp="1"/>
          </p:cNvSpPr>
          <p:nvPr>
            <p:ph type="pic" idx="2"/>
          </p:nvPr>
        </p:nvSpPr>
        <p:spPr>
          <a:xfrm>
            <a:off x="5183188" y="987425"/>
            <a:ext cx="6172200" cy="4873625"/>
          </a:xfrm>
          <a:prstGeom prst="rect">
            <a:avLst/>
          </a:prstGeom>
          <a:noFill/>
          <a:ln>
            <a:noFill/>
          </a:ln>
        </p:spPr>
        <p:txBody>
          <a:bodyPr/>
          <a:lstStyle/>
          <a:p>
            <a:endParaRPr lang="en-NO"/>
          </a:p>
        </p:txBody>
      </p:sp>
      <p:sp>
        <p:nvSpPr>
          <p:cNvPr id="420" name="Google Shape;420;p11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21" name="Google Shape;421;p1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2" name="Google Shape;422;p1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3" name="Google Shape;423;p1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 name="Bilde 1" descr="Et bilde som inneholder sirkel&#10;&#10;KI-generert innhold kan være feil.">
            <a:extLst>
              <a:ext uri="{FF2B5EF4-FFF2-40B4-BE49-F238E27FC236}">
                <a16:creationId xmlns:a16="http://schemas.microsoft.com/office/drawing/2014/main" id="{1B2A3DD9-4065-44FC-0FC4-91D1D1CF1C86}"/>
              </a:ext>
            </a:extLst>
          </p:cNvPr>
          <p:cNvPicPr>
            <a:picLocks noChangeAspect="1"/>
          </p:cNvPicPr>
          <p:nvPr userDrawn="1"/>
        </p:nvPicPr>
        <p:blipFill>
          <a:blip r:embed="rId2"/>
          <a:stretch>
            <a:fillRect/>
          </a:stretch>
        </p:blipFill>
        <p:spPr>
          <a:xfrm>
            <a:off x="11353800" y="136525"/>
            <a:ext cx="761633" cy="566155"/>
          </a:xfrm>
          <a:prstGeom prst="rect">
            <a:avLst/>
          </a:prstGeom>
        </p:spPr>
      </p:pic>
      <p:sp>
        <p:nvSpPr>
          <p:cNvPr id="4" name="Google Shape;112;p55">
            <a:extLst>
              <a:ext uri="{FF2B5EF4-FFF2-40B4-BE49-F238E27FC236}">
                <a16:creationId xmlns:a16="http://schemas.microsoft.com/office/drawing/2014/main" id="{2710ADAF-22EB-3CBA-443F-0FA38E2FB7E9}"/>
              </a:ext>
            </a:extLst>
          </p:cNvPr>
          <p:cNvSpPr txBox="1"/>
          <p:nvPr userDrawn="1"/>
        </p:nvSpPr>
        <p:spPr>
          <a:xfrm>
            <a:off x="701040" y="6642556"/>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Information property and copyright of Barents Blue AS </a:t>
            </a:r>
            <a:endParaRPr/>
          </a:p>
        </p:txBody>
      </p:sp>
    </p:spTree>
    <p:extLst>
      <p:ext uri="{BB962C8B-B14F-4D97-AF65-F5344CB8AC3E}">
        <p14:creationId xmlns:p14="http://schemas.microsoft.com/office/powerpoint/2010/main" val="20429659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matchingName="Loddrett tekst" type="vertTx">
  <p:cSld name="1_Loddrett tekst">
    <p:bg>
      <p:bgPr>
        <a:solidFill>
          <a:srgbClr val="DDEAF6"/>
        </a:solidFill>
        <a:effectLst/>
      </p:bgPr>
    </p:bg>
    <p:spTree>
      <p:nvGrpSpPr>
        <p:cNvPr id="1" name="Shape 425"/>
        <p:cNvGrpSpPr/>
        <p:nvPr/>
      </p:nvGrpSpPr>
      <p:grpSpPr>
        <a:xfrm>
          <a:off x="0" y="0"/>
          <a:ext cx="0" cy="0"/>
          <a:chOff x="0" y="0"/>
          <a:chExt cx="0" cy="0"/>
        </a:xfrm>
      </p:grpSpPr>
      <p:sp>
        <p:nvSpPr>
          <p:cNvPr id="426" name="Google Shape;426;p117"/>
          <p:cNvSpPr txBox="1">
            <a:spLocks noGrp="1"/>
          </p:cNvSpPr>
          <p:nvPr>
            <p:ph type="title"/>
          </p:nvPr>
        </p:nvSpPr>
        <p:spPr>
          <a:xfrm>
            <a:off x="600891" y="365125"/>
            <a:ext cx="10752909"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F5A"/>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7" name="Google Shape;427;p117"/>
          <p:cNvSpPr txBox="1">
            <a:spLocks noGrp="1"/>
          </p:cNvSpPr>
          <p:nvPr>
            <p:ph type="body" idx="1"/>
          </p:nvPr>
        </p:nvSpPr>
        <p:spPr>
          <a:xfrm rot="5400000">
            <a:off x="3801677" y="-1375160"/>
            <a:ext cx="4351338" cy="1075290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8" name="Google Shape;428;p1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9" name="Google Shape;429;p1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0" name="Google Shape;430;p1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 name="Bilde 1" descr="Et bilde som inneholder sirkel&#10;&#10;KI-generert innhold kan være feil.">
            <a:extLst>
              <a:ext uri="{FF2B5EF4-FFF2-40B4-BE49-F238E27FC236}">
                <a16:creationId xmlns:a16="http://schemas.microsoft.com/office/drawing/2014/main" id="{9BB446B9-C939-1D19-C29D-BA95E2C55270}"/>
              </a:ext>
            </a:extLst>
          </p:cNvPr>
          <p:cNvPicPr>
            <a:picLocks noChangeAspect="1"/>
          </p:cNvPicPr>
          <p:nvPr userDrawn="1"/>
        </p:nvPicPr>
        <p:blipFill>
          <a:blip r:embed="rId2"/>
          <a:stretch>
            <a:fillRect/>
          </a:stretch>
        </p:blipFill>
        <p:spPr>
          <a:xfrm>
            <a:off x="11353800" y="136525"/>
            <a:ext cx="761633" cy="566155"/>
          </a:xfrm>
          <a:prstGeom prst="rect">
            <a:avLst/>
          </a:prstGeom>
        </p:spPr>
      </p:pic>
      <p:sp>
        <p:nvSpPr>
          <p:cNvPr id="5" name="Google Shape;112;p55">
            <a:extLst>
              <a:ext uri="{FF2B5EF4-FFF2-40B4-BE49-F238E27FC236}">
                <a16:creationId xmlns:a16="http://schemas.microsoft.com/office/drawing/2014/main" id="{4C856C7A-5746-549F-1B25-003B0513FEF8}"/>
              </a:ext>
            </a:extLst>
          </p:cNvPr>
          <p:cNvSpPr txBox="1"/>
          <p:nvPr userDrawn="1"/>
        </p:nvSpPr>
        <p:spPr>
          <a:xfrm>
            <a:off x="701040" y="6642556"/>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Information property and copyright of Barents Blue AS </a:t>
            </a:r>
            <a:endParaRPr/>
          </a:p>
        </p:txBody>
      </p:sp>
    </p:spTree>
    <p:extLst>
      <p:ext uri="{BB962C8B-B14F-4D97-AF65-F5344CB8AC3E}">
        <p14:creationId xmlns:p14="http://schemas.microsoft.com/office/powerpoint/2010/main" val="21702517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Loddrett tittel og tekst" type="vertTitleAndTx">
  <p:cSld name="1_Loddrett tittel og tekst">
    <p:bg>
      <p:bgPr>
        <a:solidFill>
          <a:srgbClr val="DDEAF6"/>
        </a:solidFill>
        <a:effectLst/>
      </p:bgPr>
    </p:bg>
    <p:spTree>
      <p:nvGrpSpPr>
        <p:cNvPr id="1" name="Shape 432"/>
        <p:cNvGrpSpPr/>
        <p:nvPr/>
      </p:nvGrpSpPr>
      <p:grpSpPr>
        <a:xfrm>
          <a:off x="0" y="0"/>
          <a:ext cx="0" cy="0"/>
          <a:chOff x="0" y="0"/>
          <a:chExt cx="0" cy="0"/>
        </a:xfrm>
      </p:grpSpPr>
      <p:sp>
        <p:nvSpPr>
          <p:cNvPr id="433" name="Google Shape;433;p11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F5A"/>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4" name="Google Shape;434;p11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5" name="Google Shape;435;p1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6" name="Google Shape;436;p1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7" name="Google Shape;437;p1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 name="Bilde 1" descr="Et bilde som inneholder sirkel&#10;&#10;KI-generert innhold kan være feil.">
            <a:extLst>
              <a:ext uri="{FF2B5EF4-FFF2-40B4-BE49-F238E27FC236}">
                <a16:creationId xmlns:a16="http://schemas.microsoft.com/office/drawing/2014/main" id="{1FF072B6-D8AE-5CC6-AF77-09062300B225}"/>
              </a:ext>
            </a:extLst>
          </p:cNvPr>
          <p:cNvPicPr>
            <a:picLocks noChangeAspect="1"/>
          </p:cNvPicPr>
          <p:nvPr userDrawn="1"/>
        </p:nvPicPr>
        <p:blipFill>
          <a:blip r:embed="rId2"/>
          <a:stretch>
            <a:fillRect/>
          </a:stretch>
        </p:blipFill>
        <p:spPr>
          <a:xfrm>
            <a:off x="11353800" y="136525"/>
            <a:ext cx="761633" cy="566155"/>
          </a:xfrm>
          <a:prstGeom prst="rect">
            <a:avLst/>
          </a:prstGeom>
        </p:spPr>
      </p:pic>
      <p:sp>
        <p:nvSpPr>
          <p:cNvPr id="5" name="Google Shape;112;p55">
            <a:extLst>
              <a:ext uri="{FF2B5EF4-FFF2-40B4-BE49-F238E27FC236}">
                <a16:creationId xmlns:a16="http://schemas.microsoft.com/office/drawing/2014/main" id="{582CC9FE-DA08-0CDD-FB45-F093BF639907}"/>
              </a:ext>
            </a:extLst>
          </p:cNvPr>
          <p:cNvSpPr txBox="1"/>
          <p:nvPr userDrawn="1"/>
        </p:nvSpPr>
        <p:spPr>
          <a:xfrm>
            <a:off x="701040" y="6642556"/>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Information property and copyright of Barents Blue AS </a:t>
            </a:r>
            <a:endParaRPr/>
          </a:p>
        </p:txBody>
      </p:sp>
    </p:spTree>
    <p:extLst>
      <p:ext uri="{BB962C8B-B14F-4D97-AF65-F5344CB8AC3E}">
        <p14:creationId xmlns:p14="http://schemas.microsoft.com/office/powerpoint/2010/main" val="18637265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One column + Title">
  <p:cSld name="1_One column + Title">
    <p:bg>
      <p:bgPr>
        <a:solidFill>
          <a:srgbClr val="DDEAF6"/>
        </a:solidFill>
        <a:effectLst/>
      </p:bgPr>
    </p:bg>
    <p:spTree>
      <p:nvGrpSpPr>
        <p:cNvPr id="1" name="Shape 439"/>
        <p:cNvGrpSpPr/>
        <p:nvPr/>
      </p:nvGrpSpPr>
      <p:grpSpPr>
        <a:xfrm>
          <a:off x="0" y="0"/>
          <a:ext cx="0" cy="0"/>
          <a:chOff x="0" y="0"/>
          <a:chExt cx="0" cy="0"/>
        </a:xfrm>
      </p:grpSpPr>
      <p:sp>
        <p:nvSpPr>
          <p:cNvPr id="440" name="Google Shape;440;p1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41" name="Google Shape;441;p119"/>
          <p:cNvSpPr txBox="1">
            <a:spLocks noGrp="1"/>
          </p:cNvSpPr>
          <p:nvPr>
            <p:ph type="body" idx="1"/>
          </p:nvPr>
        </p:nvSpPr>
        <p:spPr>
          <a:xfrm>
            <a:off x="550862" y="2205038"/>
            <a:ext cx="11090275" cy="360045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2" name="Google Shape;442;p119"/>
          <p:cNvSpPr txBox="1">
            <a:spLocks noGrp="1"/>
          </p:cNvSpPr>
          <p:nvPr>
            <p:ph type="body" idx="2"/>
          </p:nvPr>
        </p:nvSpPr>
        <p:spPr>
          <a:xfrm>
            <a:off x="550862" y="1703910"/>
            <a:ext cx="11090274" cy="360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323F4F"/>
              </a:buClr>
              <a:buSzPts val="1600"/>
              <a:buNone/>
              <a:defRPr sz="1600" b="0" i="0">
                <a:solidFill>
                  <a:srgbClr val="323F4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3" name="Google Shape;443;p119"/>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4" name="Google Shape;444;p119"/>
          <p:cNvSpPr txBox="1">
            <a:spLocks noGrp="1"/>
          </p:cNvSpPr>
          <p:nvPr>
            <p:ph type="title"/>
          </p:nvPr>
        </p:nvSpPr>
        <p:spPr>
          <a:xfrm>
            <a:off x="600891" y="365125"/>
            <a:ext cx="10752909"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F5A"/>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 name="Bilde 1" descr="Et bilde som inneholder sirkel&#10;&#10;KI-generert innhold kan være feil.">
            <a:extLst>
              <a:ext uri="{FF2B5EF4-FFF2-40B4-BE49-F238E27FC236}">
                <a16:creationId xmlns:a16="http://schemas.microsoft.com/office/drawing/2014/main" id="{4389C842-7410-1F63-A514-A33908778151}"/>
              </a:ext>
            </a:extLst>
          </p:cNvPr>
          <p:cNvPicPr>
            <a:picLocks noChangeAspect="1"/>
          </p:cNvPicPr>
          <p:nvPr userDrawn="1"/>
        </p:nvPicPr>
        <p:blipFill>
          <a:blip r:embed="rId2"/>
          <a:stretch>
            <a:fillRect/>
          </a:stretch>
        </p:blipFill>
        <p:spPr>
          <a:xfrm>
            <a:off x="11353800" y="136525"/>
            <a:ext cx="761633" cy="566155"/>
          </a:xfrm>
          <a:prstGeom prst="rect">
            <a:avLst/>
          </a:prstGeom>
        </p:spPr>
      </p:pic>
      <p:sp>
        <p:nvSpPr>
          <p:cNvPr id="4" name="Google Shape;112;p55">
            <a:extLst>
              <a:ext uri="{FF2B5EF4-FFF2-40B4-BE49-F238E27FC236}">
                <a16:creationId xmlns:a16="http://schemas.microsoft.com/office/drawing/2014/main" id="{74A5C580-2F0E-2989-ABF1-20D9D598E638}"/>
              </a:ext>
            </a:extLst>
          </p:cNvPr>
          <p:cNvSpPr txBox="1"/>
          <p:nvPr userDrawn="1"/>
        </p:nvSpPr>
        <p:spPr>
          <a:xfrm>
            <a:off x="701040" y="6642556"/>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Information property and copyright of Barents Blue AS </a:t>
            </a:r>
            <a:endParaRPr/>
          </a:p>
        </p:txBody>
      </p:sp>
    </p:spTree>
    <p:extLst>
      <p:ext uri="{BB962C8B-B14F-4D97-AF65-F5344CB8AC3E}">
        <p14:creationId xmlns:p14="http://schemas.microsoft.com/office/powerpoint/2010/main" val="2151326964"/>
      </p:ext>
    </p:extLst>
  </p:cSld>
  <p:clrMapOvr>
    <a:masterClrMapping/>
  </p:clrMapOvr>
  <p:extLst>
    <p:ext uri="{DCECCB84-F9BA-43D5-87BE-67443E8EF086}">
      <p15:sldGuideLst xmlns:p15="http://schemas.microsoft.com/office/powerpoint/2012/main">
        <p15:guide id="1" orient="horz" pos="1389">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Title Only">
  <p:cSld name="1_Title Only">
    <p:bg>
      <p:bgPr>
        <a:solidFill>
          <a:srgbClr val="DDEAF6"/>
        </a:solidFill>
        <a:effectLst/>
      </p:bgPr>
    </p:bg>
    <p:spTree>
      <p:nvGrpSpPr>
        <p:cNvPr id="1" name="Shape 448"/>
        <p:cNvGrpSpPr/>
        <p:nvPr/>
      </p:nvGrpSpPr>
      <p:grpSpPr>
        <a:xfrm>
          <a:off x="0" y="0"/>
          <a:ext cx="0" cy="0"/>
          <a:chOff x="0" y="0"/>
          <a:chExt cx="0" cy="0"/>
        </a:xfrm>
      </p:grpSpPr>
      <p:sp>
        <p:nvSpPr>
          <p:cNvPr id="449" name="Google Shape;449;p121"/>
          <p:cNvSpPr txBox="1">
            <a:spLocks noGrp="1"/>
          </p:cNvSpPr>
          <p:nvPr>
            <p:ph type="title"/>
          </p:nvPr>
        </p:nvSpPr>
        <p:spPr>
          <a:xfrm>
            <a:off x="446315" y="168362"/>
            <a:ext cx="11174186" cy="59093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F5A"/>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 name="Bilde 1" descr="Et bilde som inneholder sirkel&#10;&#10;KI-generert innhold kan være feil.">
            <a:extLst>
              <a:ext uri="{FF2B5EF4-FFF2-40B4-BE49-F238E27FC236}">
                <a16:creationId xmlns:a16="http://schemas.microsoft.com/office/drawing/2014/main" id="{E05C0BC8-2C96-53AE-B2B8-4DCDAF05FF0B}"/>
              </a:ext>
            </a:extLst>
          </p:cNvPr>
          <p:cNvPicPr>
            <a:picLocks noChangeAspect="1"/>
          </p:cNvPicPr>
          <p:nvPr userDrawn="1"/>
        </p:nvPicPr>
        <p:blipFill>
          <a:blip r:embed="rId2"/>
          <a:stretch>
            <a:fillRect/>
          </a:stretch>
        </p:blipFill>
        <p:spPr>
          <a:xfrm>
            <a:off x="11353800" y="136525"/>
            <a:ext cx="761633" cy="566155"/>
          </a:xfrm>
          <a:prstGeom prst="rect">
            <a:avLst/>
          </a:prstGeom>
        </p:spPr>
      </p:pic>
      <p:sp>
        <p:nvSpPr>
          <p:cNvPr id="5" name="Google Shape;112;p55">
            <a:extLst>
              <a:ext uri="{FF2B5EF4-FFF2-40B4-BE49-F238E27FC236}">
                <a16:creationId xmlns:a16="http://schemas.microsoft.com/office/drawing/2014/main" id="{4A63CC1A-EF46-3F29-541C-E5B999DF5EAF}"/>
              </a:ext>
            </a:extLst>
          </p:cNvPr>
          <p:cNvSpPr txBox="1"/>
          <p:nvPr userDrawn="1"/>
        </p:nvSpPr>
        <p:spPr>
          <a:xfrm>
            <a:off x="701040" y="6642556"/>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Information property and copyright of Barents Blue AS </a:t>
            </a:r>
            <a:endParaRPr/>
          </a:p>
        </p:txBody>
      </p:sp>
    </p:spTree>
    <p:extLst>
      <p:ext uri="{BB962C8B-B14F-4D97-AF65-F5344CB8AC3E}">
        <p14:creationId xmlns:p14="http://schemas.microsoft.com/office/powerpoint/2010/main" val="10857016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matchingName="Bare tittel" type="titleOnly">
  <p:cSld name="Bare tittel">
    <p:bg>
      <p:bgPr>
        <a:solidFill>
          <a:srgbClr val="DDEAF6"/>
        </a:solidFill>
        <a:effectLst/>
      </p:bgPr>
    </p:bg>
    <p:spTree>
      <p:nvGrpSpPr>
        <p:cNvPr id="1" name="Shape 381"/>
        <p:cNvGrpSpPr/>
        <p:nvPr/>
      </p:nvGrpSpPr>
      <p:grpSpPr>
        <a:xfrm>
          <a:off x="0" y="0"/>
          <a:ext cx="0" cy="0"/>
          <a:chOff x="0" y="0"/>
          <a:chExt cx="0" cy="0"/>
        </a:xfrm>
      </p:grpSpPr>
      <p:sp>
        <p:nvSpPr>
          <p:cNvPr id="382" name="Google Shape;382;p46"/>
          <p:cNvSpPr txBox="1">
            <a:spLocks noGrp="1"/>
          </p:cNvSpPr>
          <p:nvPr>
            <p:ph type="title"/>
          </p:nvPr>
        </p:nvSpPr>
        <p:spPr>
          <a:xfrm>
            <a:off x="600891" y="365125"/>
            <a:ext cx="10752909"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F5A"/>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3" name="Google Shape;383;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4" name="Google Shape;384;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5" name="Google Shape;385;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3" name="Bilde 2" descr="Et bilde som inneholder sirkel&#10;&#10;KI-generert innhold kan være feil.">
            <a:extLst>
              <a:ext uri="{FF2B5EF4-FFF2-40B4-BE49-F238E27FC236}">
                <a16:creationId xmlns:a16="http://schemas.microsoft.com/office/drawing/2014/main" id="{40BE1E0F-DAEA-3915-BBF3-2A7924B9787A}"/>
              </a:ext>
            </a:extLst>
          </p:cNvPr>
          <p:cNvPicPr>
            <a:picLocks noChangeAspect="1"/>
          </p:cNvPicPr>
          <p:nvPr userDrawn="1"/>
        </p:nvPicPr>
        <p:blipFill>
          <a:blip r:embed="rId2"/>
          <a:stretch>
            <a:fillRect/>
          </a:stretch>
        </p:blipFill>
        <p:spPr>
          <a:xfrm>
            <a:off x="11353800" y="136525"/>
            <a:ext cx="761633" cy="566155"/>
          </a:xfrm>
          <a:prstGeom prst="rect">
            <a:avLst/>
          </a:prstGeom>
        </p:spPr>
      </p:pic>
      <p:sp>
        <p:nvSpPr>
          <p:cNvPr id="4" name="Google Shape;112;p55">
            <a:extLst>
              <a:ext uri="{FF2B5EF4-FFF2-40B4-BE49-F238E27FC236}">
                <a16:creationId xmlns:a16="http://schemas.microsoft.com/office/drawing/2014/main" id="{B427A619-7005-8FF9-19C7-34B7D0724CAE}"/>
              </a:ext>
            </a:extLst>
          </p:cNvPr>
          <p:cNvSpPr txBox="1"/>
          <p:nvPr userDrawn="1"/>
        </p:nvSpPr>
        <p:spPr>
          <a:xfrm>
            <a:off x="701040" y="6642556"/>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Information property and copyright of Barents Blue AS </a:t>
            </a:r>
            <a:endParaRPr/>
          </a:p>
        </p:txBody>
      </p:sp>
    </p:spTree>
    <p:extLst>
      <p:ext uri="{BB962C8B-B14F-4D97-AF65-F5344CB8AC3E}">
        <p14:creationId xmlns:p14="http://schemas.microsoft.com/office/powerpoint/2010/main" val="3522728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theme" Target="../theme/theme2.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image" Target="../media/image1.png"/><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sp>
        <p:nvSpPr>
          <p:cNvPr id="96" name="Google Shape;96;p33"/>
          <p:cNvSpPr txBox="1">
            <a:spLocks noGrp="1"/>
          </p:cNvSpPr>
          <p:nvPr>
            <p:ph type="title"/>
          </p:nvPr>
        </p:nvSpPr>
        <p:spPr>
          <a:xfrm>
            <a:off x="446314" y="500215"/>
            <a:ext cx="11174186" cy="590931"/>
          </a:xfrm>
          <a:prstGeom prst="rect">
            <a:avLst/>
          </a:prstGeom>
          <a:noFill/>
          <a:ln>
            <a:noFill/>
          </a:ln>
        </p:spPr>
        <p:txBody>
          <a:bodyPr spcFirstLastPara="1" wrap="square" lIns="91425" tIns="45700" rIns="91425" bIns="45700" anchor="ctr" anchorCtr="0">
            <a:spAutoFit/>
          </a:bodyPr>
          <a:lstStyle>
            <a:lvl1pPr marR="0" lvl="0" algn="l" rtl="0">
              <a:lnSpc>
                <a:spcPct val="90000"/>
              </a:lnSpc>
              <a:spcBef>
                <a:spcPts val="0"/>
              </a:spcBef>
              <a:spcAft>
                <a:spcPts val="0"/>
              </a:spcAft>
              <a:buClr>
                <a:schemeClr val="dk1"/>
              </a:buClr>
              <a:buSzPts val="3600"/>
              <a:buFont typeface="Century Gothic"/>
              <a:buNone/>
              <a:defRPr sz="3600" b="1"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7" name="Google Shape;97;p33"/>
          <p:cNvSpPr txBox="1">
            <a:spLocks noGrp="1"/>
          </p:cNvSpPr>
          <p:nvPr>
            <p:ph type="body" idx="1"/>
          </p:nvPr>
        </p:nvSpPr>
        <p:spPr>
          <a:xfrm>
            <a:off x="446314" y="1253331"/>
            <a:ext cx="11174186" cy="477009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98" name="Google Shape;98;p33"/>
          <p:cNvSpPr txBox="1">
            <a:spLocks noGrp="1"/>
          </p:cNvSpPr>
          <p:nvPr>
            <p:ph type="ftr" idx="11"/>
          </p:nvPr>
        </p:nvSpPr>
        <p:spPr>
          <a:xfrm>
            <a:off x="446314" y="6356350"/>
            <a:ext cx="41148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99" name="Google Shape;99;p33"/>
          <p:cNvSpPr/>
          <p:nvPr/>
        </p:nvSpPr>
        <p:spPr>
          <a:xfrm>
            <a:off x="11360016" y="6369050"/>
            <a:ext cx="335909" cy="48895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00" name="Google Shape;100;p33"/>
          <p:cNvSpPr txBox="1"/>
          <p:nvPr/>
        </p:nvSpPr>
        <p:spPr>
          <a:xfrm>
            <a:off x="11360016" y="6369050"/>
            <a:ext cx="335909" cy="365125"/>
          </a:xfrm>
          <a:prstGeom prst="rect">
            <a:avLst/>
          </a:prstGeom>
          <a:solidFill>
            <a:schemeClr val="accent2"/>
          </a:solidFill>
          <a:ln>
            <a:noFill/>
          </a:ln>
        </p:spPr>
        <p:txBody>
          <a:bodyPr spcFirstLastPara="1" wrap="square" lIns="0" tIns="45700" rIns="0" bIns="45700" anchor="ctr" anchorCtr="0">
            <a:normAutofit/>
          </a:bodyPr>
          <a:lstStyle/>
          <a:p>
            <a:pPr marL="0" marR="0" lvl="0" indent="0" algn="ctr" rtl="0">
              <a:lnSpc>
                <a:spcPct val="90000"/>
              </a:lnSpc>
              <a:spcBef>
                <a:spcPts val="0"/>
              </a:spcBef>
              <a:spcAft>
                <a:spcPts val="0"/>
              </a:spcAft>
              <a:buClr>
                <a:schemeClr val="lt1"/>
              </a:buClr>
              <a:buSzPts val="1000"/>
              <a:buFont typeface="Arial"/>
              <a:buNone/>
            </a:pPr>
            <a:fld id="{00000000-1234-1234-1234-123412341234}" type="slidenum">
              <a:rPr lang="en-US" sz="1000" b="1">
                <a:solidFill>
                  <a:schemeClr val="lt1"/>
                </a:solidFill>
                <a:latin typeface="Century Gothic"/>
                <a:ea typeface="Century Gothic"/>
                <a:cs typeface="Century Gothic"/>
                <a:sym typeface="Century Gothic"/>
              </a:rPr>
              <a:t>‹#›</a:t>
            </a:fld>
            <a:endParaRPr sz="1000" b="1">
              <a:solidFill>
                <a:schemeClr val="lt1"/>
              </a:solidFill>
              <a:latin typeface="Century Gothic"/>
              <a:ea typeface="Century Gothic"/>
              <a:cs typeface="Century Gothic"/>
              <a:sym typeface="Century Gothic"/>
            </a:endParaRPr>
          </a:p>
        </p:txBody>
      </p:sp>
    </p:spTree>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 id="2147483683" r:id="rId19"/>
    <p:sldLayoutId id="2147483814" r:id="rId20"/>
    <p:sldLayoutId id="2147484048" r:id="rId21"/>
    <p:sldLayoutId id="2147484049" r:id="rId22"/>
    <p:sldLayoutId id="2147484054" r:id="rId23"/>
    <p:sldLayoutId id="2147484070" r:id="rId24"/>
    <p:sldLayoutId id="2147484071" r:id="rId25"/>
    <p:sldLayoutId id="2147484072" r:id="rId26"/>
    <p:sldLayoutId id="2147484073" r:id="rId2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0">
          <p15:clr>
            <a:srgbClr val="F26B43"/>
          </p15:clr>
        </p15:guide>
        <p15:guide id="4" pos="7320">
          <p15:clr>
            <a:srgbClr val="F26B43"/>
          </p15:clr>
        </p15:guide>
        <p15:guide id="5" orient="horz" pos="360">
          <p15:clr>
            <a:srgbClr val="F26B43"/>
          </p15:clr>
        </p15:guide>
        <p15:guide id="6" orient="horz" pos="39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DEAF6"/>
        </a:solidFill>
        <a:effectLst/>
      </p:bgPr>
    </p:bg>
    <p:spTree>
      <p:nvGrpSpPr>
        <p:cNvPr id="1" name="Shape 350"/>
        <p:cNvGrpSpPr/>
        <p:nvPr/>
      </p:nvGrpSpPr>
      <p:grpSpPr>
        <a:xfrm>
          <a:off x="0" y="0"/>
          <a:ext cx="0" cy="0"/>
          <a:chOff x="0" y="0"/>
          <a:chExt cx="0" cy="0"/>
        </a:xfrm>
      </p:grpSpPr>
      <p:sp>
        <p:nvSpPr>
          <p:cNvPr id="351" name="Google Shape;351;p38"/>
          <p:cNvSpPr txBox="1">
            <a:spLocks noGrp="1"/>
          </p:cNvSpPr>
          <p:nvPr>
            <p:ph type="title"/>
          </p:nvPr>
        </p:nvSpPr>
        <p:spPr>
          <a:xfrm>
            <a:off x="600891" y="365125"/>
            <a:ext cx="10752909"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12F5A"/>
              </a:buClr>
              <a:buSzPts val="3200"/>
              <a:buFont typeface="Century Gothic"/>
              <a:buNone/>
              <a:defRPr sz="3200" b="0" i="0" u="none" strike="noStrike" cap="none">
                <a:solidFill>
                  <a:srgbClr val="012F5A"/>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52" name="Google Shape;352;p38"/>
          <p:cNvSpPr txBox="1">
            <a:spLocks noGrp="1"/>
          </p:cNvSpPr>
          <p:nvPr>
            <p:ph type="body" idx="1"/>
          </p:nvPr>
        </p:nvSpPr>
        <p:spPr>
          <a:xfrm>
            <a:off x="600891" y="1825625"/>
            <a:ext cx="10752909"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3" name="Google Shape;353;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a:solidFill>
                  <a:srgbClr val="888888"/>
                </a:solidFill>
                <a:latin typeface="Century Gothic"/>
                <a:ea typeface="Century Gothic"/>
                <a:cs typeface="Century Gothic"/>
                <a:sym typeface="Century Gothic"/>
              </a:defRPr>
            </a:lvl1pPr>
            <a:lvl2pPr marL="0" marR="0" lvl="1" indent="0" algn="r" rtl="0">
              <a:spcBef>
                <a:spcPts val="0"/>
              </a:spcBef>
              <a:buNone/>
              <a:defRPr sz="1000">
                <a:solidFill>
                  <a:srgbClr val="888888"/>
                </a:solidFill>
                <a:latin typeface="Century Gothic"/>
                <a:ea typeface="Century Gothic"/>
                <a:cs typeface="Century Gothic"/>
                <a:sym typeface="Century Gothic"/>
              </a:defRPr>
            </a:lvl2pPr>
            <a:lvl3pPr marL="0" marR="0" lvl="2" indent="0" algn="r" rtl="0">
              <a:spcBef>
                <a:spcPts val="0"/>
              </a:spcBef>
              <a:buNone/>
              <a:defRPr sz="1000">
                <a:solidFill>
                  <a:srgbClr val="888888"/>
                </a:solidFill>
                <a:latin typeface="Century Gothic"/>
                <a:ea typeface="Century Gothic"/>
                <a:cs typeface="Century Gothic"/>
                <a:sym typeface="Century Gothic"/>
              </a:defRPr>
            </a:lvl3pPr>
            <a:lvl4pPr marL="0" marR="0" lvl="3" indent="0" algn="r" rtl="0">
              <a:spcBef>
                <a:spcPts val="0"/>
              </a:spcBef>
              <a:buNone/>
              <a:defRPr sz="1000">
                <a:solidFill>
                  <a:srgbClr val="888888"/>
                </a:solidFill>
                <a:latin typeface="Century Gothic"/>
                <a:ea typeface="Century Gothic"/>
                <a:cs typeface="Century Gothic"/>
                <a:sym typeface="Century Gothic"/>
              </a:defRPr>
            </a:lvl4pPr>
            <a:lvl5pPr marL="0" marR="0" lvl="4" indent="0" algn="r" rtl="0">
              <a:spcBef>
                <a:spcPts val="0"/>
              </a:spcBef>
              <a:buNone/>
              <a:defRPr sz="1000">
                <a:solidFill>
                  <a:srgbClr val="888888"/>
                </a:solidFill>
                <a:latin typeface="Century Gothic"/>
                <a:ea typeface="Century Gothic"/>
                <a:cs typeface="Century Gothic"/>
                <a:sym typeface="Century Gothic"/>
              </a:defRPr>
            </a:lvl5pPr>
            <a:lvl6pPr marL="0" marR="0" lvl="5" indent="0" algn="r" rtl="0">
              <a:spcBef>
                <a:spcPts val="0"/>
              </a:spcBef>
              <a:buNone/>
              <a:defRPr sz="1000">
                <a:solidFill>
                  <a:srgbClr val="888888"/>
                </a:solidFill>
                <a:latin typeface="Century Gothic"/>
                <a:ea typeface="Century Gothic"/>
                <a:cs typeface="Century Gothic"/>
                <a:sym typeface="Century Gothic"/>
              </a:defRPr>
            </a:lvl6pPr>
            <a:lvl7pPr marL="0" marR="0" lvl="6" indent="0" algn="r" rtl="0">
              <a:spcBef>
                <a:spcPts val="0"/>
              </a:spcBef>
              <a:buNone/>
              <a:defRPr sz="1000">
                <a:solidFill>
                  <a:srgbClr val="888888"/>
                </a:solidFill>
                <a:latin typeface="Century Gothic"/>
                <a:ea typeface="Century Gothic"/>
                <a:cs typeface="Century Gothic"/>
                <a:sym typeface="Century Gothic"/>
              </a:defRPr>
            </a:lvl7pPr>
            <a:lvl8pPr marL="0" marR="0" lvl="7" indent="0" algn="r" rtl="0">
              <a:spcBef>
                <a:spcPts val="0"/>
              </a:spcBef>
              <a:buNone/>
              <a:defRPr sz="1000">
                <a:solidFill>
                  <a:srgbClr val="888888"/>
                </a:solidFill>
                <a:latin typeface="Century Gothic"/>
                <a:ea typeface="Century Gothic"/>
                <a:cs typeface="Century Gothic"/>
                <a:sym typeface="Century Gothic"/>
              </a:defRPr>
            </a:lvl8pPr>
            <a:lvl9pPr marL="0" marR="0" lvl="8" indent="0" algn="r" rtl="0">
              <a:spcBef>
                <a:spcPts val="0"/>
              </a:spcBef>
              <a:buNone/>
              <a:defRPr sz="1000">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pic>
        <p:nvPicPr>
          <p:cNvPr id="2" name="Bilde 1" descr="Et bilde som inneholder sirkel&#10;&#10;KI-generert innhold kan være feil.">
            <a:extLst>
              <a:ext uri="{FF2B5EF4-FFF2-40B4-BE49-F238E27FC236}">
                <a16:creationId xmlns:a16="http://schemas.microsoft.com/office/drawing/2014/main" id="{B0C11178-3AE2-3E25-4BC9-D694B0DE85FC}"/>
              </a:ext>
            </a:extLst>
          </p:cNvPr>
          <p:cNvPicPr>
            <a:picLocks noChangeAspect="1"/>
          </p:cNvPicPr>
          <p:nvPr userDrawn="1"/>
        </p:nvPicPr>
        <p:blipFill>
          <a:blip r:embed="rId19"/>
          <a:stretch>
            <a:fillRect/>
          </a:stretch>
        </p:blipFill>
        <p:spPr>
          <a:xfrm>
            <a:off x="11353800" y="136525"/>
            <a:ext cx="761633" cy="566155"/>
          </a:xfrm>
          <a:prstGeom prst="rect">
            <a:avLst/>
          </a:prstGeom>
        </p:spPr>
      </p:pic>
      <p:sp>
        <p:nvSpPr>
          <p:cNvPr id="4" name="Google Shape;112;p55">
            <a:extLst>
              <a:ext uri="{FF2B5EF4-FFF2-40B4-BE49-F238E27FC236}">
                <a16:creationId xmlns:a16="http://schemas.microsoft.com/office/drawing/2014/main" id="{A187B3A1-9E39-6AD8-0A15-8401854408EF}"/>
              </a:ext>
            </a:extLst>
          </p:cNvPr>
          <p:cNvSpPr txBox="1"/>
          <p:nvPr userDrawn="1"/>
        </p:nvSpPr>
        <p:spPr>
          <a:xfrm>
            <a:off x="701040" y="6642556"/>
            <a:ext cx="35654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dk1"/>
                </a:solidFill>
                <a:latin typeface="Century Gothic"/>
                <a:ea typeface="Century Gothic"/>
                <a:cs typeface="Century Gothic"/>
                <a:sym typeface="Century Gothic"/>
              </a:rPr>
              <a:t>Restricted information, property and copyright of Barents Blue AS </a:t>
            </a:r>
            <a:endParaRPr/>
          </a:p>
        </p:txBody>
      </p:sp>
    </p:spTree>
  </p:cSld>
  <p:clrMap bg1="lt1" tx1="dk1" bg2="dk2" tx2="lt2" accent1="accent1" accent2="accent2" accent3="accent3" accent4="accent4" accent5="accent5" accent6="accent6" hlink="hlink" folHlink="folHlink"/>
  <p:sldLayoutIdLst>
    <p:sldLayoutId id="2147483700" r:id="rId1"/>
    <p:sldLayoutId id="2147483703" r:id="rId2"/>
    <p:sldLayoutId id="2147483704" r:id="rId3"/>
    <p:sldLayoutId id="2147483707" r:id="rId4"/>
    <p:sldLayoutId id="2147483708" r:id="rId5"/>
    <p:sldLayoutId id="2147483709" r:id="rId6"/>
    <p:sldLayoutId id="2147483710" r:id="rId7"/>
    <p:sldLayoutId id="2147484114" r:id="rId8"/>
    <p:sldLayoutId id="2147484115" r:id="rId9"/>
    <p:sldLayoutId id="2147484116" r:id="rId10"/>
    <p:sldLayoutId id="2147484117" r:id="rId11"/>
    <p:sldLayoutId id="2147484118" r:id="rId12"/>
    <p:sldLayoutId id="2147484119" r:id="rId13"/>
    <p:sldLayoutId id="2147484120" r:id="rId14"/>
    <p:sldLayoutId id="2147484121" r:id="rId15"/>
    <p:sldLayoutId id="2147484122" r:id="rId16"/>
    <p:sldLayoutId id="214748412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DDEAF6"/>
        </a:solidFill>
        <a:effectLst/>
      </p:bgPr>
    </p:bg>
    <p:spTree>
      <p:nvGrpSpPr>
        <p:cNvPr id="1" name="Shape 350"/>
        <p:cNvGrpSpPr/>
        <p:nvPr/>
      </p:nvGrpSpPr>
      <p:grpSpPr>
        <a:xfrm>
          <a:off x="0" y="0"/>
          <a:ext cx="0" cy="0"/>
          <a:chOff x="0" y="0"/>
          <a:chExt cx="0" cy="0"/>
        </a:xfrm>
      </p:grpSpPr>
      <p:sp>
        <p:nvSpPr>
          <p:cNvPr id="351" name="Google Shape;351;p38"/>
          <p:cNvSpPr txBox="1">
            <a:spLocks noGrp="1"/>
          </p:cNvSpPr>
          <p:nvPr>
            <p:ph type="title"/>
          </p:nvPr>
        </p:nvSpPr>
        <p:spPr>
          <a:xfrm>
            <a:off x="600891" y="365125"/>
            <a:ext cx="10752909"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12F5A"/>
              </a:buClr>
              <a:buSzPts val="3200"/>
              <a:buFont typeface="Century Gothic"/>
              <a:buNone/>
              <a:defRPr sz="3200" b="0" i="0" u="none" strike="noStrike" cap="none">
                <a:solidFill>
                  <a:srgbClr val="012F5A"/>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52" name="Google Shape;352;p38"/>
          <p:cNvSpPr txBox="1">
            <a:spLocks noGrp="1"/>
          </p:cNvSpPr>
          <p:nvPr>
            <p:ph type="body" idx="1"/>
          </p:nvPr>
        </p:nvSpPr>
        <p:spPr>
          <a:xfrm>
            <a:off x="600891" y="1825625"/>
            <a:ext cx="10752909"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3" name="Google Shape;353;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a:solidFill>
                  <a:srgbClr val="888888"/>
                </a:solidFill>
                <a:latin typeface="Century Gothic"/>
                <a:ea typeface="Century Gothic"/>
                <a:cs typeface="Century Gothic"/>
                <a:sym typeface="Century Gothic"/>
              </a:defRPr>
            </a:lvl1pPr>
            <a:lvl2pPr marL="0" marR="0" lvl="1" indent="0" algn="r" rtl="0">
              <a:spcBef>
                <a:spcPts val="0"/>
              </a:spcBef>
              <a:buNone/>
              <a:defRPr sz="1000">
                <a:solidFill>
                  <a:srgbClr val="888888"/>
                </a:solidFill>
                <a:latin typeface="Century Gothic"/>
                <a:ea typeface="Century Gothic"/>
                <a:cs typeface="Century Gothic"/>
                <a:sym typeface="Century Gothic"/>
              </a:defRPr>
            </a:lvl2pPr>
            <a:lvl3pPr marL="0" marR="0" lvl="2" indent="0" algn="r" rtl="0">
              <a:spcBef>
                <a:spcPts val="0"/>
              </a:spcBef>
              <a:buNone/>
              <a:defRPr sz="1000">
                <a:solidFill>
                  <a:srgbClr val="888888"/>
                </a:solidFill>
                <a:latin typeface="Century Gothic"/>
                <a:ea typeface="Century Gothic"/>
                <a:cs typeface="Century Gothic"/>
                <a:sym typeface="Century Gothic"/>
              </a:defRPr>
            </a:lvl3pPr>
            <a:lvl4pPr marL="0" marR="0" lvl="3" indent="0" algn="r" rtl="0">
              <a:spcBef>
                <a:spcPts val="0"/>
              </a:spcBef>
              <a:buNone/>
              <a:defRPr sz="1000">
                <a:solidFill>
                  <a:srgbClr val="888888"/>
                </a:solidFill>
                <a:latin typeface="Century Gothic"/>
                <a:ea typeface="Century Gothic"/>
                <a:cs typeface="Century Gothic"/>
                <a:sym typeface="Century Gothic"/>
              </a:defRPr>
            </a:lvl4pPr>
            <a:lvl5pPr marL="0" marR="0" lvl="4" indent="0" algn="r" rtl="0">
              <a:spcBef>
                <a:spcPts val="0"/>
              </a:spcBef>
              <a:buNone/>
              <a:defRPr sz="1000">
                <a:solidFill>
                  <a:srgbClr val="888888"/>
                </a:solidFill>
                <a:latin typeface="Century Gothic"/>
                <a:ea typeface="Century Gothic"/>
                <a:cs typeface="Century Gothic"/>
                <a:sym typeface="Century Gothic"/>
              </a:defRPr>
            </a:lvl5pPr>
            <a:lvl6pPr marL="0" marR="0" lvl="5" indent="0" algn="r" rtl="0">
              <a:spcBef>
                <a:spcPts val="0"/>
              </a:spcBef>
              <a:buNone/>
              <a:defRPr sz="1000">
                <a:solidFill>
                  <a:srgbClr val="888888"/>
                </a:solidFill>
                <a:latin typeface="Century Gothic"/>
                <a:ea typeface="Century Gothic"/>
                <a:cs typeface="Century Gothic"/>
                <a:sym typeface="Century Gothic"/>
              </a:defRPr>
            </a:lvl6pPr>
            <a:lvl7pPr marL="0" marR="0" lvl="6" indent="0" algn="r" rtl="0">
              <a:spcBef>
                <a:spcPts val="0"/>
              </a:spcBef>
              <a:buNone/>
              <a:defRPr sz="1000">
                <a:solidFill>
                  <a:srgbClr val="888888"/>
                </a:solidFill>
                <a:latin typeface="Century Gothic"/>
                <a:ea typeface="Century Gothic"/>
                <a:cs typeface="Century Gothic"/>
                <a:sym typeface="Century Gothic"/>
              </a:defRPr>
            </a:lvl7pPr>
            <a:lvl8pPr marL="0" marR="0" lvl="7" indent="0" algn="r" rtl="0">
              <a:spcBef>
                <a:spcPts val="0"/>
              </a:spcBef>
              <a:buNone/>
              <a:defRPr sz="1000">
                <a:solidFill>
                  <a:srgbClr val="888888"/>
                </a:solidFill>
                <a:latin typeface="Century Gothic"/>
                <a:ea typeface="Century Gothic"/>
                <a:cs typeface="Century Gothic"/>
                <a:sym typeface="Century Gothic"/>
              </a:defRPr>
            </a:lvl8pPr>
            <a:lvl9pPr marL="0" marR="0" lvl="8" indent="0" algn="r" rtl="0">
              <a:spcBef>
                <a:spcPts val="0"/>
              </a:spcBef>
              <a:buNone/>
              <a:defRPr sz="1000">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pic>
        <p:nvPicPr>
          <p:cNvPr id="2" name="Bilde 1" descr="Et bilde som inneholder sirkel&#10;&#10;KI-generert innhold kan være feil.">
            <a:extLst>
              <a:ext uri="{FF2B5EF4-FFF2-40B4-BE49-F238E27FC236}">
                <a16:creationId xmlns:a16="http://schemas.microsoft.com/office/drawing/2014/main" id="{B0C11178-3AE2-3E25-4BC9-D694B0DE85FC}"/>
              </a:ext>
            </a:extLst>
          </p:cNvPr>
          <p:cNvPicPr>
            <a:picLocks noChangeAspect="1"/>
          </p:cNvPicPr>
          <p:nvPr userDrawn="1"/>
        </p:nvPicPr>
        <p:blipFill>
          <a:blip r:embed="rId3"/>
          <a:stretch>
            <a:fillRect/>
          </a:stretch>
        </p:blipFill>
        <p:spPr>
          <a:xfrm>
            <a:off x="11353800" y="136525"/>
            <a:ext cx="761633" cy="566155"/>
          </a:xfrm>
          <a:prstGeom prst="rect">
            <a:avLst/>
          </a:prstGeom>
        </p:spPr>
      </p:pic>
    </p:spTree>
    <p:extLst>
      <p:ext uri="{BB962C8B-B14F-4D97-AF65-F5344CB8AC3E}">
        <p14:creationId xmlns:p14="http://schemas.microsoft.com/office/powerpoint/2010/main" val="2236774117"/>
      </p:ext>
    </p:extLst>
  </p:cSld>
  <p:clrMap bg1="lt1" tx1="dk1" bg2="dk2" tx2="lt2" accent1="accent1" accent2="accent2" accent3="accent3" accent4="accent4" accent5="accent5" accent6="accent6" hlink="hlink" folHlink="folHlink"/>
  <p:sldLayoutIdLst>
    <p:sldLayoutId id="2147484126"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28.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svg"/><Relationship Id="rId2" Type="http://schemas.openxmlformats.org/officeDocument/2006/relationships/notesSlide" Target="../notesSlides/notesSlide4.xml"/><Relationship Id="rId1" Type="http://schemas.openxmlformats.org/officeDocument/2006/relationships/slideLayout" Target="../slideLayouts/slideLayout31.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png"/><Relationship Id="rId7" Type="http://schemas.openxmlformats.org/officeDocument/2006/relationships/image" Target="../media/image16.svg"/><Relationship Id="rId2" Type="http://schemas.openxmlformats.org/officeDocument/2006/relationships/notesSlide" Target="../notesSlides/notesSlide5.xml"/><Relationship Id="rId1" Type="http://schemas.openxmlformats.org/officeDocument/2006/relationships/slideLayout" Target="../slideLayouts/slideLayout3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1.xml"/><Relationship Id="rId5" Type="http://schemas.openxmlformats.org/officeDocument/2006/relationships/image" Target="../media/image5.sv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8.png"/><Relationship Id="rId7"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31.xml"/><Relationship Id="rId6" Type="http://schemas.openxmlformats.org/officeDocument/2006/relationships/image" Target="../media/image20.svg"/><Relationship Id="rId5" Type="http://schemas.microsoft.com/office/2007/relationships/hdphoto" Target="../media/hdphoto1.wdp"/><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1.png"/><Relationship Id="rId7" Type="http://schemas.openxmlformats.org/officeDocument/2006/relationships/image" Target="../media/image24.svg"/><Relationship Id="rId2" Type="http://schemas.openxmlformats.org/officeDocument/2006/relationships/notesSlide" Target="../notesSlides/notesSlide9.xml"/><Relationship Id="rId1" Type="http://schemas.openxmlformats.org/officeDocument/2006/relationships/slideLayout" Target="../slideLayouts/slideLayout31.xml"/><Relationship Id="rId6" Type="http://schemas.openxmlformats.org/officeDocument/2006/relationships/image" Target="../media/image11.svg"/><Relationship Id="rId5" Type="http://schemas.openxmlformats.org/officeDocument/2006/relationships/image" Target="../media/image23.svg"/><Relationship Id="rId4" Type="http://schemas.openxmlformats.org/officeDocument/2006/relationships/image" Target="../media/image22.svg"/></Relationships>
</file>

<file path=ppt/slides/_rels/slide10.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10.xml"/><Relationship Id="rId1" Type="http://schemas.openxmlformats.org/officeDocument/2006/relationships/slideLayout" Target="../slideLayouts/slideLayout31.xml"/><Relationship Id="rId6" Type="http://schemas.openxmlformats.org/officeDocument/2006/relationships/image" Target="../media/image6.svg"/><Relationship Id="rId5" Type="http://schemas.openxmlformats.org/officeDocument/2006/relationships/image" Target="../media/image28.svg"/><Relationship Id="rId4" Type="http://schemas.openxmlformats.org/officeDocument/2006/relationships/image" Target="../media/image27.sv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31.xml"/><Relationship Id="rId5" Type="http://schemas.openxmlformats.org/officeDocument/2006/relationships/image" Target="../media/image7.sv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9.png"/><Relationship Id="rId7" Type="http://schemas.openxmlformats.org/officeDocument/2006/relationships/image" Target="../media/image30.svg"/><Relationship Id="rId2" Type="http://schemas.openxmlformats.org/officeDocument/2006/relationships/notesSlide" Target="../notesSlides/notesSlide12.xml"/><Relationship Id="rId1" Type="http://schemas.openxmlformats.org/officeDocument/2006/relationships/slideLayout" Target="../slideLayouts/slideLayout31.xml"/><Relationship Id="rId6" Type="http://schemas.openxmlformats.org/officeDocument/2006/relationships/image" Target="../media/image7.svg"/><Relationship Id="rId5" Type="http://schemas.openxmlformats.org/officeDocument/2006/relationships/image" Target="../media/image29.svg"/><Relationship Id="rId10" Type="http://schemas.openxmlformats.org/officeDocument/2006/relationships/image" Target="../media/image32.svg"/><Relationship Id="rId4" Type="http://schemas.openxmlformats.org/officeDocument/2006/relationships/image" Target="../media/image1.png"/><Relationship Id="rId9" Type="http://schemas.openxmlformats.org/officeDocument/2006/relationships/image" Target="../media/image22.sv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1.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31.xml"/><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notesSlide" Target="../notesSlides/notesSlide17.xml"/><Relationship Id="rId1" Type="http://schemas.openxmlformats.org/officeDocument/2006/relationships/slideLayout" Target="../slideLayouts/slideLayout28.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31.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31.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20.xml"/><Relationship Id="rId1" Type="http://schemas.openxmlformats.org/officeDocument/2006/relationships/slideLayout" Target="../slideLayouts/slideLayout31.xml"/><Relationship Id="rId4" Type="http://schemas.openxmlformats.org/officeDocument/2006/relationships/image" Target="../media/image37.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79">
          <a:extLst>
            <a:ext uri="{FF2B5EF4-FFF2-40B4-BE49-F238E27FC236}">
              <a16:creationId xmlns:a16="http://schemas.microsoft.com/office/drawing/2014/main" id="{37D8BA9B-31CE-6295-6670-10A21824C49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01E53C4-59DD-3324-62FA-7927B7BDBE98}"/>
              </a:ext>
            </a:extLst>
          </p:cNvPr>
          <p:cNvPicPr>
            <a:picLocks noChangeAspect="1"/>
          </p:cNvPicPr>
          <p:nvPr/>
        </p:nvPicPr>
        <p:blipFill>
          <a:blip r:embed="rId3"/>
          <a:stretch>
            <a:fillRect/>
          </a:stretch>
        </p:blipFill>
        <p:spPr>
          <a:xfrm>
            <a:off x="2403" y="10160"/>
            <a:ext cx="12187194" cy="6847840"/>
          </a:xfrm>
          <a:prstGeom prst="rect">
            <a:avLst/>
          </a:prstGeom>
        </p:spPr>
      </p:pic>
      <p:sp>
        <p:nvSpPr>
          <p:cNvPr id="1182" name="Google Shape;1182;p1">
            <a:extLst>
              <a:ext uri="{FF2B5EF4-FFF2-40B4-BE49-F238E27FC236}">
                <a16:creationId xmlns:a16="http://schemas.microsoft.com/office/drawing/2014/main" id="{A95F8F24-F384-A144-2363-CD37D4BB000D}"/>
              </a:ext>
            </a:extLst>
          </p:cNvPr>
          <p:cNvSpPr/>
          <p:nvPr/>
        </p:nvSpPr>
        <p:spPr>
          <a:xfrm>
            <a:off x="0" y="2207602"/>
            <a:ext cx="12191999" cy="3162146"/>
          </a:xfrm>
          <a:prstGeom prst="rect">
            <a:avLst/>
          </a:prstGeom>
          <a:gradFill>
            <a:gsLst>
              <a:gs pos="0">
                <a:srgbClr val="000000">
                  <a:alpha val="0"/>
                </a:srgbClr>
              </a:gs>
              <a:gs pos="25000">
                <a:srgbClr val="000000">
                  <a:alpha val="14901"/>
                </a:srgbClr>
              </a:gs>
              <a:gs pos="50000">
                <a:srgbClr val="000000">
                  <a:alpha val="29803"/>
                </a:srgbClr>
              </a:gs>
              <a:gs pos="75000">
                <a:srgbClr val="000000">
                  <a:alpha val="14901"/>
                </a:srgbClr>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lang="en-US" sz="1800" b="0" i="0" u="none" strike="noStrike" cap="none" noProof="0">
              <a:solidFill>
                <a:srgbClr val="FFFFFF"/>
              </a:solidFill>
              <a:latin typeface="Calibri"/>
              <a:ea typeface="Calibri"/>
              <a:cs typeface="Calibri"/>
              <a:sym typeface="Calibri"/>
            </a:endParaRPr>
          </a:p>
        </p:txBody>
      </p:sp>
      <p:sp>
        <p:nvSpPr>
          <p:cNvPr id="1184" name="Google Shape;1184;p1">
            <a:extLst>
              <a:ext uri="{FF2B5EF4-FFF2-40B4-BE49-F238E27FC236}">
                <a16:creationId xmlns:a16="http://schemas.microsoft.com/office/drawing/2014/main" id="{404EF626-CA92-0DAE-0565-5BDAC55EA25C}"/>
              </a:ext>
            </a:extLst>
          </p:cNvPr>
          <p:cNvSpPr txBox="1"/>
          <p:nvPr/>
        </p:nvSpPr>
        <p:spPr>
          <a:xfrm>
            <a:off x="659217" y="4682566"/>
            <a:ext cx="11370655" cy="1969730"/>
          </a:xfrm>
          <a:prstGeom prst="rect">
            <a:avLst/>
          </a:prstGeom>
          <a:noFill/>
          <a:ln>
            <a:noFill/>
          </a:ln>
        </p:spPr>
        <p:txBody>
          <a:bodyPr spcFirstLastPara="1" wrap="square" lIns="91425" tIns="45700" rIns="91425" bIns="45700" anchor="t" anchorCtr="0">
            <a:spAutoFit/>
          </a:bodyPr>
          <a:lstStyle/>
          <a:p>
            <a:r>
              <a:rPr lang="en-US" sz="4000" b="1" i="0" u="none" strike="noStrike" cap="none" noProof="0" dirty="0">
                <a:solidFill>
                  <a:srgbClr val="FFFFFF"/>
                </a:solidFill>
                <a:latin typeface="Century Gothic"/>
                <a:ea typeface="Century Gothic"/>
                <a:cs typeface="Century Gothic"/>
                <a:sym typeface="Century Gothic"/>
              </a:rPr>
              <a:t>Barents </a:t>
            </a:r>
            <a:r>
              <a:rPr lang="en-US" sz="4000" b="1" noProof="0" dirty="0">
                <a:solidFill>
                  <a:srgbClr val="FFFFFF"/>
                </a:solidFill>
                <a:latin typeface="Century Gothic"/>
                <a:ea typeface="Century Gothic"/>
                <a:cs typeface="Century Gothic"/>
                <a:sym typeface="Century Gothic"/>
              </a:rPr>
              <a:t>Blue | Investor presentation</a:t>
            </a:r>
            <a:endParaRPr lang="en-US" sz="4000" b="1" noProof="0" dirty="0">
              <a:solidFill>
                <a:srgbClr val="FFFFFF"/>
              </a:solidFill>
              <a:latin typeface="Century Gothic"/>
              <a:ea typeface="Century Gothic"/>
              <a:cs typeface="Century Gothic"/>
            </a:endParaRPr>
          </a:p>
          <a:p>
            <a:pPr>
              <a:spcBef>
                <a:spcPts val="1200"/>
              </a:spcBef>
            </a:pPr>
            <a:r>
              <a:rPr lang="en-US" sz="1600" i="1" noProof="0" dirty="0">
                <a:solidFill>
                  <a:srgbClr val="FFFFFF"/>
                </a:solidFill>
                <a:latin typeface="Century Gothic"/>
                <a:ea typeface="Century Gothic"/>
                <a:cs typeface="Century Gothic"/>
                <a:sym typeface="Century Gothic"/>
              </a:rPr>
              <a:t>FEED ready world-class clean ammonia asset at key value inflection point</a:t>
            </a:r>
            <a:endParaRPr lang="en-US" sz="1600" i="1" noProof="0" dirty="0">
              <a:solidFill>
                <a:srgbClr val="FFFFFF"/>
              </a:solidFill>
              <a:latin typeface="Century Gothic"/>
              <a:ea typeface="Century Gothic"/>
              <a:cs typeface="Century Gothic"/>
            </a:endParaRPr>
          </a:p>
          <a:p>
            <a:pPr>
              <a:spcBef>
                <a:spcPts val="1200"/>
              </a:spcBef>
            </a:pPr>
            <a:r>
              <a:rPr lang="en-US" sz="1800" dirty="0">
                <a:solidFill>
                  <a:srgbClr val="FFFFFF"/>
                </a:solidFill>
                <a:latin typeface="Century Gothic"/>
                <a:ea typeface="Century Gothic"/>
                <a:cs typeface="Century Gothic"/>
              </a:rPr>
              <a:t>NOK</a:t>
            </a:r>
            <a:r>
              <a:rPr lang="en-US" sz="1800" b="0" i="0" u="none" strike="noStrike" cap="none" noProof="0" dirty="0">
                <a:solidFill>
                  <a:srgbClr val="FFFFFF"/>
                </a:solidFill>
                <a:latin typeface="Century Gothic"/>
                <a:ea typeface="Century Gothic"/>
                <a:cs typeface="Century Gothic"/>
              </a:rPr>
              <a:t> 38.5 million SLIP with planned IPO in 2027</a:t>
            </a:r>
          </a:p>
          <a:p>
            <a:pPr>
              <a:spcBef>
                <a:spcPts val="1200"/>
              </a:spcBef>
            </a:pPr>
            <a:r>
              <a:rPr lang="en-US" dirty="0">
                <a:solidFill>
                  <a:srgbClr val="FFFFFF"/>
                </a:solidFill>
                <a:latin typeface="Century Gothic"/>
                <a:ea typeface="Century Gothic"/>
                <a:cs typeface="Century Gothic"/>
              </a:rPr>
              <a:t>October 2026</a:t>
            </a:r>
          </a:p>
        </p:txBody>
      </p:sp>
      <p:sp>
        <p:nvSpPr>
          <p:cNvPr id="1185" name="Google Shape;1185;p1">
            <a:extLst>
              <a:ext uri="{FF2B5EF4-FFF2-40B4-BE49-F238E27FC236}">
                <a16:creationId xmlns:a16="http://schemas.microsoft.com/office/drawing/2014/main" id="{D334AFA2-3066-3428-8063-FB7D38460EB9}"/>
              </a:ext>
            </a:extLst>
          </p:cNvPr>
          <p:cNvSpPr txBox="1"/>
          <p:nvPr/>
        </p:nvSpPr>
        <p:spPr>
          <a:xfrm>
            <a:off x="2960315" y="1680724"/>
            <a:ext cx="9144000" cy="1655762"/>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888888"/>
              </a:buClr>
              <a:buSzPts val="2400"/>
              <a:buFont typeface="Arial"/>
              <a:buNone/>
            </a:pPr>
            <a:endParaRPr lang="en-US" sz="2400" b="0" i="0" u="none" strike="noStrike" cap="none" noProof="0">
              <a:solidFill>
                <a:srgbClr val="FFFFFF"/>
              </a:solidFill>
              <a:latin typeface="Calibri"/>
              <a:ea typeface="Calibri"/>
              <a:cs typeface="Calibri"/>
              <a:sym typeface="Calibri"/>
            </a:endParaRPr>
          </a:p>
        </p:txBody>
      </p:sp>
      <p:pic>
        <p:nvPicPr>
          <p:cNvPr id="2" name="Bilde 1" descr="Et bilde som inneholder sirkel&#10;&#10;KI-generert innhold kan være feil.">
            <a:extLst>
              <a:ext uri="{FF2B5EF4-FFF2-40B4-BE49-F238E27FC236}">
                <a16:creationId xmlns:a16="http://schemas.microsoft.com/office/drawing/2014/main" id="{086D5848-F83F-43AA-FD80-C1F6AC26FE2C}"/>
              </a:ext>
            </a:extLst>
          </p:cNvPr>
          <p:cNvPicPr>
            <a:picLocks noChangeAspect="1"/>
          </p:cNvPicPr>
          <p:nvPr/>
        </p:nvPicPr>
        <p:blipFill>
          <a:blip r:embed="rId4"/>
          <a:stretch>
            <a:fillRect/>
          </a:stretch>
        </p:blipFill>
        <p:spPr>
          <a:xfrm>
            <a:off x="10943841" y="206089"/>
            <a:ext cx="1086031" cy="807295"/>
          </a:xfrm>
          <a:prstGeom prst="rect">
            <a:avLst/>
          </a:prstGeom>
        </p:spPr>
      </p:pic>
    </p:spTree>
    <p:extLst>
      <p:ext uri="{BB962C8B-B14F-4D97-AF65-F5344CB8AC3E}">
        <p14:creationId xmlns:p14="http://schemas.microsoft.com/office/powerpoint/2010/main" val="3037264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696F4-7EEF-334A-52CD-F07507018B32}"/>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18D57B52-8FE4-1CF5-C564-A3FB3F96DE92}"/>
              </a:ext>
            </a:extLst>
          </p:cNvPr>
          <p:cNvSpPr>
            <a:spLocks noGrp="1"/>
          </p:cNvSpPr>
          <p:nvPr>
            <p:ph type="title"/>
          </p:nvPr>
        </p:nvSpPr>
        <p:spPr/>
        <p:txBody>
          <a:bodyPr/>
          <a:lstStyle/>
          <a:p>
            <a:r>
              <a:rPr lang="en-US" sz="2800" b="1"/>
              <a:t>SLIP investment highlights</a:t>
            </a:r>
          </a:p>
        </p:txBody>
      </p:sp>
      <p:sp>
        <p:nvSpPr>
          <p:cNvPr id="3" name="Plassholder for tekst 2">
            <a:extLst>
              <a:ext uri="{FF2B5EF4-FFF2-40B4-BE49-F238E27FC236}">
                <a16:creationId xmlns:a16="http://schemas.microsoft.com/office/drawing/2014/main" id="{94CEDCE4-5D26-64A4-B8D1-F98A4BD9ADD2}"/>
              </a:ext>
            </a:extLst>
          </p:cNvPr>
          <p:cNvSpPr>
            <a:spLocks noGrp="1"/>
          </p:cNvSpPr>
          <p:nvPr>
            <p:ph type="body" idx="1"/>
          </p:nvPr>
        </p:nvSpPr>
        <p:spPr>
          <a:xfrm>
            <a:off x="4027169" y="1506059"/>
            <a:ext cx="7960658" cy="777726"/>
          </a:xfrm>
          <a:solidFill>
            <a:schemeClr val="bg2">
              <a:lumMod val="40000"/>
              <a:lumOff val="60000"/>
            </a:schemeClr>
          </a:solidFill>
        </p:spPr>
        <p:txBody>
          <a:bodyPr>
            <a:normAutofit/>
          </a:bodyPr>
          <a:lstStyle/>
          <a:p>
            <a:pPr>
              <a:lnSpc>
                <a:spcPts val="1680"/>
              </a:lnSpc>
              <a:spcBef>
                <a:spcPts val="0"/>
              </a:spcBef>
            </a:pPr>
            <a:r>
              <a:rPr lang="en-US" sz="1300" noProof="0"/>
              <a:t>Most of the derisking already performed, project ready to proceed towards financial close.</a:t>
            </a:r>
          </a:p>
          <a:p>
            <a:pPr>
              <a:lnSpc>
                <a:spcPts val="1680"/>
              </a:lnSpc>
              <a:spcBef>
                <a:spcPts val="0"/>
              </a:spcBef>
            </a:pPr>
            <a:r>
              <a:rPr lang="en-US" sz="1300" noProof="0"/>
              <a:t>The only world-scale low carbon ammonia asset in Europe</a:t>
            </a:r>
            <a:r>
              <a:rPr lang="en-US" sz="1300"/>
              <a:t>, EBITDA above EUR 300 million</a:t>
            </a:r>
            <a:r>
              <a:rPr lang="en-US" sz="1300" noProof="0"/>
              <a:t>. </a:t>
            </a:r>
          </a:p>
          <a:p>
            <a:pPr>
              <a:lnSpc>
                <a:spcPts val="1680"/>
              </a:lnSpc>
              <a:spcBef>
                <a:spcPts val="0"/>
              </a:spcBef>
            </a:pPr>
            <a:r>
              <a:rPr lang="en-US" sz="1300" noProof="0"/>
              <a:t>Financial close planned in Q4 27</a:t>
            </a:r>
            <a:r>
              <a:rPr lang="en-US" sz="1300" baseline="30000" noProof="0"/>
              <a:t>1</a:t>
            </a:r>
            <a:r>
              <a:rPr lang="en-US" sz="1300" noProof="0"/>
              <a:t>/Q1 28, key milestone and strong value driver.</a:t>
            </a:r>
            <a:endParaRPr lang="en-US" sz="1300" strike="dblStrike" noProof="0"/>
          </a:p>
        </p:txBody>
      </p:sp>
      <p:sp>
        <p:nvSpPr>
          <p:cNvPr id="4" name="Rektangel 3">
            <a:extLst>
              <a:ext uri="{FF2B5EF4-FFF2-40B4-BE49-F238E27FC236}">
                <a16:creationId xmlns:a16="http://schemas.microsoft.com/office/drawing/2014/main" id="{68F72407-46F7-C4A3-838A-9C366A52D7D6}"/>
              </a:ext>
            </a:extLst>
          </p:cNvPr>
          <p:cNvSpPr/>
          <p:nvPr/>
        </p:nvSpPr>
        <p:spPr>
          <a:xfrm>
            <a:off x="1124569" y="1506059"/>
            <a:ext cx="2743200" cy="777726"/>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ktangel 7">
            <a:extLst>
              <a:ext uri="{FF2B5EF4-FFF2-40B4-BE49-F238E27FC236}">
                <a16:creationId xmlns:a16="http://schemas.microsoft.com/office/drawing/2014/main" id="{B9ED0C86-D762-2047-694D-D3D9CC0BE999}"/>
              </a:ext>
            </a:extLst>
          </p:cNvPr>
          <p:cNvSpPr/>
          <p:nvPr/>
        </p:nvSpPr>
        <p:spPr>
          <a:xfrm>
            <a:off x="1124569" y="2507225"/>
            <a:ext cx="2743200" cy="777726"/>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 name="Rektangel 9">
            <a:extLst>
              <a:ext uri="{FF2B5EF4-FFF2-40B4-BE49-F238E27FC236}">
                <a16:creationId xmlns:a16="http://schemas.microsoft.com/office/drawing/2014/main" id="{98746AF2-E5D3-7B39-86BA-AE227BBA561E}"/>
              </a:ext>
            </a:extLst>
          </p:cNvPr>
          <p:cNvSpPr/>
          <p:nvPr/>
        </p:nvSpPr>
        <p:spPr>
          <a:xfrm>
            <a:off x="1124568" y="3480470"/>
            <a:ext cx="2743200" cy="777726"/>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2" name="Rektangel 11">
            <a:extLst>
              <a:ext uri="{FF2B5EF4-FFF2-40B4-BE49-F238E27FC236}">
                <a16:creationId xmlns:a16="http://schemas.microsoft.com/office/drawing/2014/main" id="{A6C30A1C-151E-124F-CFA0-99FFEB5E553E}"/>
              </a:ext>
            </a:extLst>
          </p:cNvPr>
          <p:cNvSpPr/>
          <p:nvPr/>
        </p:nvSpPr>
        <p:spPr>
          <a:xfrm>
            <a:off x="1124568" y="4453715"/>
            <a:ext cx="2743200" cy="777726"/>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5" name="TekstSylinder 14">
            <a:extLst>
              <a:ext uri="{FF2B5EF4-FFF2-40B4-BE49-F238E27FC236}">
                <a16:creationId xmlns:a16="http://schemas.microsoft.com/office/drawing/2014/main" id="{0E39152F-8ECC-C012-E98B-7D0AAD15F856}"/>
              </a:ext>
            </a:extLst>
          </p:cNvPr>
          <p:cNvSpPr txBox="1"/>
          <p:nvPr/>
        </p:nvSpPr>
        <p:spPr>
          <a:xfrm>
            <a:off x="1242903" y="1602534"/>
            <a:ext cx="2684034" cy="553998"/>
          </a:xfrm>
          <a:prstGeom prst="rect">
            <a:avLst/>
          </a:prstGeom>
          <a:noFill/>
        </p:spPr>
        <p:txBody>
          <a:bodyPr wrap="square" rtlCol="0">
            <a:spAutoFit/>
          </a:bodyPr>
          <a:lstStyle/>
          <a:p>
            <a:pPr lvl="0">
              <a:defRPr/>
            </a:pPr>
            <a:r>
              <a:rPr lang="en-US" sz="1500" b="1">
                <a:solidFill>
                  <a:srgbClr val="FFFFFF"/>
                </a:solidFill>
                <a:latin typeface="Century Gothic" panose="020B0502020202020204" pitchFamily="34" charset="0"/>
              </a:rPr>
              <a:t>90% derisking &amp; FEED ready project</a:t>
            </a:r>
            <a:endParaRPr kumimoji="0" lang="en-US" sz="1500" b="1"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sp>
        <p:nvSpPr>
          <p:cNvPr id="17" name="TekstSylinder 16">
            <a:extLst>
              <a:ext uri="{FF2B5EF4-FFF2-40B4-BE49-F238E27FC236}">
                <a16:creationId xmlns:a16="http://schemas.microsoft.com/office/drawing/2014/main" id="{C631F864-3666-C900-D043-4829D1DE35D8}"/>
              </a:ext>
            </a:extLst>
          </p:cNvPr>
          <p:cNvSpPr txBox="1"/>
          <p:nvPr/>
        </p:nvSpPr>
        <p:spPr>
          <a:xfrm>
            <a:off x="1183736" y="2619089"/>
            <a:ext cx="2624866"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FFFFFF"/>
                </a:solidFill>
                <a:effectLst/>
                <a:uLnTx/>
                <a:uFillTx/>
                <a:latin typeface="Century Gothic" panose="020B0502020202020204" pitchFamily="34" charset="0"/>
                <a:cs typeface="Arial"/>
                <a:sym typeface="Arial"/>
              </a:rPr>
              <a:t>Commercially advanced and well-positioned</a:t>
            </a:r>
          </a:p>
        </p:txBody>
      </p:sp>
      <p:sp>
        <p:nvSpPr>
          <p:cNvPr id="19" name="TekstSylinder 18">
            <a:extLst>
              <a:ext uri="{FF2B5EF4-FFF2-40B4-BE49-F238E27FC236}">
                <a16:creationId xmlns:a16="http://schemas.microsoft.com/office/drawing/2014/main" id="{8C044A1C-62CD-A2FD-1603-C19D1F36C71E}"/>
              </a:ext>
            </a:extLst>
          </p:cNvPr>
          <p:cNvSpPr txBox="1"/>
          <p:nvPr/>
        </p:nvSpPr>
        <p:spPr>
          <a:xfrm>
            <a:off x="1183735" y="3592334"/>
            <a:ext cx="2684033"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FFFFFF"/>
                </a:solidFill>
                <a:effectLst/>
                <a:uLnTx/>
                <a:uFillTx/>
                <a:latin typeface="Century Gothic" panose="020B0502020202020204" pitchFamily="34" charset="0"/>
                <a:cs typeface="Arial"/>
                <a:sym typeface="Arial"/>
              </a:rPr>
              <a:t>Fully established eco-system with tier-1 partners</a:t>
            </a:r>
          </a:p>
        </p:txBody>
      </p:sp>
      <p:sp>
        <p:nvSpPr>
          <p:cNvPr id="20" name="Plassholder for tekst 2">
            <a:extLst>
              <a:ext uri="{FF2B5EF4-FFF2-40B4-BE49-F238E27FC236}">
                <a16:creationId xmlns:a16="http://schemas.microsoft.com/office/drawing/2014/main" id="{477B31B1-8594-F704-FA14-DA97A12C5622}"/>
              </a:ext>
            </a:extLst>
          </p:cNvPr>
          <p:cNvSpPr txBox="1">
            <a:spLocks/>
          </p:cNvSpPr>
          <p:nvPr/>
        </p:nvSpPr>
        <p:spPr>
          <a:xfrm>
            <a:off x="4027168" y="2507225"/>
            <a:ext cx="7960659" cy="777726"/>
          </a:xfrm>
          <a:prstGeom prst="rect">
            <a:avLst/>
          </a:prstGeom>
          <a:solidFill>
            <a:schemeClr val="bg2">
              <a:lumMod val="40000"/>
              <a:lumOff val="60000"/>
            </a:schemeClr>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457200" marR="0" lvl="0" indent="-342900" algn="l" defTabSz="914400" rtl="0" eaLnBrk="1" fontAlgn="auto" latinLnBrk="0" hangingPunct="1">
              <a:lnSpc>
                <a:spcPts val="1680"/>
              </a:lnSpc>
              <a:spcBef>
                <a:spcPts val="0"/>
              </a:spcBef>
              <a:spcAft>
                <a:spcPts val="0"/>
              </a:spcAft>
              <a:buClr>
                <a:srgbClr val="000000"/>
              </a:buClr>
              <a:buSzPts val="1800"/>
              <a:buFont typeface="Arial"/>
              <a:buChar char="•"/>
              <a:tabLst/>
              <a:defRPr/>
            </a:pPr>
            <a:r>
              <a:rPr kumimoji="0" lang="en-US" sz="1300" b="0" i="0" u="none" strike="noStrike" kern="0" cap="none" spc="0" normalizeH="0" baseline="0" noProof="0" dirty="0">
                <a:ln>
                  <a:noFill/>
                </a:ln>
                <a:solidFill>
                  <a:srgbClr val="000000"/>
                </a:solidFill>
                <a:effectLst/>
                <a:uLnTx/>
                <a:uFillTx/>
                <a:latin typeface="Century Gothic"/>
                <a:sym typeface="Century Gothic"/>
              </a:rPr>
              <a:t>Commercial agreements signed</a:t>
            </a:r>
            <a:r>
              <a:rPr kumimoji="0" lang="en-US" sz="1300" b="0" i="0" u="none" strike="noStrike" kern="0" cap="none" spc="0" normalizeH="0" baseline="30000" noProof="0" dirty="0">
                <a:ln>
                  <a:noFill/>
                </a:ln>
                <a:solidFill>
                  <a:srgbClr val="000000"/>
                </a:solidFill>
                <a:effectLst/>
                <a:uLnTx/>
                <a:uFillTx/>
                <a:latin typeface="Century Gothic"/>
                <a:sym typeface="Century Gothic"/>
              </a:rPr>
              <a:t>2</a:t>
            </a:r>
            <a:r>
              <a:rPr kumimoji="0" lang="en-US" sz="1300" b="0" i="0" u="none" strike="noStrike" kern="0" cap="none" spc="0" normalizeH="0" baseline="0" noProof="0" dirty="0">
                <a:ln>
                  <a:noFill/>
                </a:ln>
                <a:solidFill>
                  <a:srgbClr val="000000"/>
                </a:solidFill>
                <a:effectLst/>
                <a:uLnTx/>
                <a:uFillTx/>
                <a:latin typeface="Century Gothic"/>
                <a:sym typeface="Century Gothic"/>
              </a:rPr>
              <a:t> at priced term-sheet level, offering a well documented and attractive business case, with access to favorable</a:t>
            </a:r>
            <a:r>
              <a:rPr kumimoji="0" lang="en-US" sz="1300" b="0" i="0" u="none" strike="noStrike" kern="0" cap="none" spc="0" normalizeH="0" baseline="0" noProof="0" dirty="0">
                <a:ln>
                  <a:noFill/>
                </a:ln>
                <a:solidFill>
                  <a:srgbClr val="FF0000"/>
                </a:solidFill>
                <a:effectLst/>
                <a:uLnTx/>
                <a:uFillTx/>
                <a:latin typeface="Century Gothic"/>
                <a:sym typeface="Century Gothic"/>
              </a:rPr>
              <a:t> </a:t>
            </a:r>
            <a:r>
              <a:rPr kumimoji="0" lang="en-US" sz="1300" b="0" i="0" u="none" strike="noStrike" kern="0" cap="none" spc="0" normalizeH="0" baseline="0" noProof="0" dirty="0">
                <a:ln>
                  <a:noFill/>
                </a:ln>
                <a:solidFill>
                  <a:srgbClr val="000000"/>
                </a:solidFill>
                <a:effectLst/>
                <a:uLnTx/>
                <a:uFillTx/>
                <a:latin typeface="Century Gothic"/>
                <a:sym typeface="Century Gothic"/>
              </a:rPr>
              <a:t>natural gas pricing.</a:t>
            </a:r>
          </a:p>
          <a:p>
            <a:pPr marL="457200" marR="0" lvl="0" indent="-342900" algn="l" defTabSz="914400" rtl="0" eaLnBrk="1" fontAlgn="auto" latinLnBrk="0" hangingPunct="1">
              <a:lnSpc>
                <a:spcPts val="1680"/>
              </a:lnSpc>
              <a:spcBef>
                <a:spcPts val="0"/>
              </a:spcBef>
              <a:spcAft>
                <a:spcPts val="0"/>
              </a:spcAft>
              <a:buClr>
                <a:srgbClr val="000000"/>
              </a:buClr>
              <a:buSzPts val="1800"/>
              <a:buFont typeface="Arial"/>
              <a:buChar char="•"/>
              <a:tabLst/>
              <a:defRPr/>
            </a:pPr>
            <a:r>
              <a:rPr kumimoji="0" lang="en-US" sz="1300" b="0" i="0" u="none" strike="noStrike" kern="0" cap="none" spc="0" normalizeH="0" baseline="0" noProof="0" dirty="0">
                <a:ln>
                  <a:noFill/>
                </a:ln>
                <a:solidFill>
                  <a:srgbClr val="000000"/>
                </a:solidFill>
                <a:effectLst/>
                <a:uLnTx/>
                <a:uFillTx/>
                <a:latin typeface="Century Gothic"/>
                <a:sym typeface="Century Gothic"/>
              </a:rPr>
              <a:t>Asset closeness to premium EU market providing an excellent commercial position.</a:t>
            </a:r>
          </a:p>
        </p:txBody>
      </p:sp>
      <p:sp>
        <p:nvSpPr>
          <p:cNvPr id="22" name="Plassholder for tekst 2">
            <a:extLst>
              <a:ext uri="{FF2B5EF4-FFF2-40B4-BE49-F238E27FC236}">
                <a16:creationId xmlns:a16="http://schemas.microsoft.com/office/drawing/2014/main" id="{12BB301D-9C8A-9556-A9C8-5493DE0C80A6}"/>
              </a:ext>
            </a:extLst>
          </p:cNvPr>
          <p:cNvSpPr txBox="1">
            <a:spLocks/>
          </p:cNvSpPr>
          <p:nvPr/>
        </p:nvSpPr>
        <p:spPr>
          <a:xfrm>
            <a:off x="4027168" y="3480470"/>
            <a:ext cx="7960658" cy="777726"/>
          </a:xfrm>
          <a:prstGeom prst="rect">
            <a:avLst/>
          </a:prstGeom>
          <a:solidFill>
            <a:schemeClr val="bg2">
              <a:lumMod val="40000"/>
              <a:lumOff val="60000"/>
            </a:schemeClr>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a:defPPr>
            <a:lvl1pPr marL="457200" indent="-342900" defTabSz="914400" eaLnBrk="1" fontAlgn="auto" latinLnBrk="0" hangingPunct="1">
              <a:lnSpc>
                <a:spcPts val="1680"/>
              </a:lnSpc>
              <a:buSzPts val="1800"/>
              <a:buChar char="•"/>
              <a:tabLst/>
              <a:defRPr kumimoji="0" sz="1300" kern="0" spc="0" normalizeH="0" baseline="0">
                <a:ln>
                  <a:noFill/>
                </a:ln>
                <a:effectLst/>
                <a:uLnTx/>
                <a:uFillTx/>
                <a:latin typeface="Century Gothic"/>
                <a:ea typeface="Century Gothic"/>
                <a:cs typeface="Century Gothic"/>
              </a:defRPr>
            </a:lvl1pPr>
            <a:lvl2pPr marL="914400" indent="-342900">
              <a:lnSpc>
                <a:spcPct val="90000"/>
              </a:lnSpc>
              <a:spcBef>
                <a:spcPts val="500"/>
              </a:spcBef>
              <a:buClr>
                <a:schemeClr val="dk1"/>
              </a:buClr>
              <a:buSzPts val="1800"/>
              <a:buChar char="•"/>
              <a:defRPr sz="2400">
                <a:solidFill>
                  <a:schemeClr val="dk1"/>
                </a:solidFill>
                <a:latin typeface="Century Gothic"/>
                <a:ea typeface="Century Gothic"/>
                <a:cs typeface="Century Gothic"/>
              </a:defRPr>
            </a:lvl2pPr>
            <a:lvl3pPr marL="1371600" indent="-342900">
              <a:lnSpc>
                <a:spcPct val="90000"/>
              </a:lnSpc>
              <a:spcBef>
                <a:spcPts val="500"/>
              </a:spcBef>
              <a:buClr>
                <a:schemeClr val="dk1"/>
              </a:buClr>
              <a:buSzPts val="1800"/>
              <a:buChar char="•"/>
              <a:defRPr sz="2000">
                <a:solidFill>
                  <a:schemeClr val="dk1"/>
                </a:solidFill>
                <a:latin typeface="Century Gothic"/>
                <a:ea typeface="Century Gothic"/>
                <a:cs typeface="Century Gothic"/>
              </a:defRPr>
            </a:lvl3pPr>
            <a:lvl4pPr marL="1828800" indent="-342900">
              <a:lnSpc>
                <a:spcPct val="90000"/>
              </a:lnSpc>
              <a:spcBef>
                <a:spcPts val="500"/>
              </a:spcBef>
              <a:buClr>
                <a:schemeClr val="dk1"/>
              </a:buClr>
              <a:buSzPts val="1800"/>
              <a:buChar char="•"/>
              <a:defRPr sz="1800">
                <a:solidFill>
                  <a:schemeClr val="dk1"/>
                </a:solidFill>
                <a:latin typeface="Century Gothic"/>
                <a:ea typeface="Century Gothic"/>
                <a:cs typeface="Century Gothic"/>
              </a:defRPr>
            </a:lvl4pPr>
            <a:lvl5pPr marL="2286000" indent="-342900">
              <a:lnSpc>
                <a:spcPct val="90000"/>
              </a:lnSpc>
              <a:spcBef>
                <a:spcPts val="500"/>
              </a:spcBef>
              <a:buClr>
                <a:schemeClr val="dk1"/>
              </a:buClr>
              <a:buSzPts val="1800"/>
              <a:buChar char="•"/>
              <a:defRPr sz="1800">
                <a:solidFill>
                  <a:schemeClr val="dk1"/>
                </a:solidFill>
                <a:latin typeface="Century Gothic"/>
                <a:ea typeface="Century Gothic"/>
                <a:cs typeface="Century Gothic"/>
              </a:defRPr>
            </a:lvl5pPr>
            <a:lvl6pPr marL="2743200" indent="-342900">
              <a:lnSpc>
                <a:spcPct val="90000"/>
              </a:lnSpc>
              <a:spcBef>
                <a:spcPts val="500"/>
              </a:spcBef>
              <a:buClr>
                <a:schemeClr val="dk1"/>
              </a:buClr>
              <a:buSzPts val="1800"/>
              <a:buChar char="•"/>
              <a:defRPr sz="1800">
                <a:solidFill>
                  <a:schemeClr val="dk1"/>
                </a:solidFill>
                <a:latin typeface="Calibri"/>
                <a:ea typeface="Calibri"/>
                <a:cs typeface="Calibri"/>
              </a:defRPr>
            </a:lvl6pPr>
            <a:lvl7pPr marL="3200400" indent="-342900">
              <a:lnSpc>
                <a:spcPct val="90000"/>
              </a:lnSpc>
              <a:spcBef>
                <a:spcPts val="500"/>
              </a:spcBef>
              <a:buClr>
                <a:schemeClr val="dk1"/>
              </a:buClr>
              <a:buSzPts val="1800"/>
              <a:buChar char="•"/>
              <a:defRPr sz="1800">
                <a:solidFill>
                  <a:schemeClr val="dk1"/>
                </a:solidFill>
                <a:latin typeface="Calibri"/>
                <a:ea typeface="Calibri"/>
                <a:cs typeface="Calibri"/>
              </a:defRPr>
            </a:lvl7pPr>
            <a:lvl8pPr marL="3657600" indent="-342900">
              <a:lnSpc>
                <a:spcPct val="90000"/>
              </a:lnSpc>
              <a:spcBef>
                <a:spcPts val="500"/>
              </a:spcBef>
              <a:buClr>
                <a:schemeClr val="dk1"/>
              </a:buClr>
              <a:buSzPts val="1800"/>
              <a:buChar char="•"/>
              <a:defRPr sz="1800">
                <a:solidFill>
                  <a:schemeClr val="dk1"/>
                </a:solidFill>
                <a:latin typeface="Calibri"/>
                <a:ea typeface="Calibri"/>
                <a:cs typeface="Calibri"/>
              </a:defRPr>
            </a:lvl8pPr>
            <a:lvl9pPr marL="4114800" indent="-342900">
              <a:lnSpc>
                <a:spcPct val="90000"/>
              </a:lnSpc>
              <a:spcBef>
                <a:spcPts val="500"/>
              </a:spcBef>
              <a:buClr>
                <a:schemeClr val="dk1"/>
              </a:buClr>
              <a:buSzPts val="1800"/>
              <a:buChar char="•"/>
              <a:defRPr sz="1800">
                <a:solidFill>
                  <a:schemeClr val="dk1"/>
                </a:solidFill>
                <a:latin typeface="Calibri"/>
                <a:ea typeface="Calibri"/>
                <a:cs typeface="Calibri"/>
              </a:defRPr>
            </a:lvl9pPr>
          </a:lstStyle>
          <a:p>
            <a:r>
              <a:rPr lang="en-US">
                <a:sym typeface="Century Gothic"/>
              </a:rPr>
              <a:t>Globally recognized tier-1 partners in all parts of the business ecosystem, derisking the project and providing a high-quality opportunity all over.</a:t>
            </a:r>
          </a:p>
          <a:p>
            <a:r>
              <a:rPr lang="en-US">
                <a:sym typeface="Century Gothic"/>
              </a:rPr>
              <a:t>Ecosystem matured since 2020 offering a mature and a high-quality value chain.</a:t>
            </a:r>
          </a:p>
        </p:txBody>
      </p:sp>
      <p:sp>
        <p:nvSpPr>
          <p:cNvPr id="24" name="Plassholder for tekst 2">
            <a:extLst>
              <a:ext uri="{FF2B5EF4-FFF2-40B4-BE49-F238E27FC236}">
                <a16:creationId xmlns:a16="http://schemas.microsoft.com/office/drawing/2014/main" id="{68ABFD51-2ECA-B067-14CE-7A75DE32F38A}"/>
              </a:ext>
            </a:extLst>
          </p:cNvPr>
          <p:cNvSpPr txBox="1">
            <a:spLocks/>
          </p:cNvSpPr>
          <p:nvPr/>
        </p:nvSpPr>
        <p:spPr>
          <a:xfrm>
            <a:off x="4027168" y="4453715"/>
            <a:ext cx="7960658" cy="777726"/>
          </a:xfrm>
          <a:prstGeom prst="rect">
            <a:avLst/>
          </a:prstGeom>
          <a:solidFill>
            <a:schemeClr val="bg2">
              <a:lumMod val="40000"/>
              <a:lumOff val="60000"/>
            </a:schemeClr>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457200" marR="0" lvl="0" indent="-342900" algn="l" defTabSz="914400" rtl="0" eaLnBrk="1" fontAlgn="auto" latinLnBrk="0" hangingPunct="1">
              <a:lnSpc>
                <a:spcPts val="1680"/>
              </a:lnSpc>
              <a:spcBef>
                <a:spcPts val="0"/>
              </a:spcBef>
              <a:spcAft>
                <a:spcPts val="0"/>
              </a:spcAft>
              <a:buClr>
                <a:srgbClr val="000000"/>
              </a:buClr>
              <a:buSzPts val="1800"/>
              <a:buFont typeface="Arial"/>
              <a:buChar char="•"/>
              <a:tabLst/>
              <a:defRPr/>
            </a:pPr>
            <a:r>
              <a:rPr kumimoji="0" lang="en-US" sz="1300" b="0" i="0" u="none" strike="noStrike" kern="0" cap="none" spc="0" normalizeH="0" baseline="0" noProof="0">
                <a:ln>
                  <a:noFill/>
                </a:ln>
                <a:solidFill>
                  <a:srgbClr val="000000"/>
                </a:solidFill>
                <a:effectLst/>
                <a:uLnTx/>
                <a:uFillTx/>
                <a:latin typeface="Century Gothic"/>
                <a:sym typeface="Century Gothic"/>
              </a:rPr>
              <a:t>Start of FEED, IPO and Financial close, 3 key </a:t>
            </a:r>
            <a:r>
              <a:rPr lang="en-US" sz="1300">
                <a:solidFill>
                  <a:srgbClr val="000000"/>
                </a:solidFill>
              </a:rPr>
              <a:t>value inflections, all within 14-18 months</a:t>
            </a:r>
            <a:endParaRPr kumimoji="0" lang="en-US" sz="1300" b="0" i="0" u="none" strike="noStrike" kern="0" cap="none" spc="0" normalizeH="0" baseline="0" noProof="0">
              <a:ln>
                <a:noFill/>
              </a:ln>
              <a:solidFill>
                <a:srgbClr val="000000"/>
              </a:solidFill>
              <a:effectLst/>
              <a:uLnTx/>
              <a:uFillTx/>
              <a:latin typeface="Century Gothic"/>
              <a:sym typeface="Century Gothic"/>
            </a:endParaRPr>
          </a:p>
          <a:p>
            <a:pPr marL="457200" marR="0" lvl="0" indent="-342900" algn="l" defTabSz="914400" rtl="0" eaLnBrk="1" fontAlgn="auto" latinLnBrk="0" hangingPunct="1">
              <a:lnSpc>
                <a:spcPts val="1680"/>
              </a:lnSpc>
              <a:spcBef>
                <a:spcPts val="0"/>
              </a:spcBef>
              <a:spcAft>
                <a:spcPts val="0"/>
              </a:spcAft>
              <a:buClr>
                <a:srgbClr val="000000"/>
              </a:buClr>
              <a:buSzPts val="1800"/>
              <a:buFont typeface="Arial"/>
              <a:buChar char="•"/>
              <a:tabLst/>
              <a:defRPr/>
            </a:pPr>
            <a:r>
              <a:rPr kumimoji="0" lang="en-US" sz="1300" b="0" i="0" u="none" strike="noStrike" kern="0" cap="none" spc="0" normalizeH="0" baseline="0" noProof="0">
                <a:ln>
                  <a:noFill/>
                </a:ln>
                <a:solidFill>
                  <a:srgbClr val="000000"/>
                </a:solidFill>
                <a:effectLst/>
                <a:uLnTx/>
                <a:uFillTx/>
                <a:latin typeface="Century Gothic"/>
                <a:sym typeface="Century Gothic"/>
              </a:rPr>
              <a:t>Barents Clean Ammonia offers attractive returns with IRR above 10% on the 100% project.</a:t>
            </a:r>
          </a:p>
          <a:p>
            <a:pPr marL="457200" marR="0" lvl="0" indent="-342900" algn="l" defTabSz="914400" rtl="0" eaLnBrk="1" fontAlgn="auto" latinLnBrk="0" hangingPunct="1">
              <a:lnSpc>
                <a:spcPts val="1680"/>
              </a:lnSpc>
              <a:spcBef>
                <a:spcPts val="0"/>
              </a:spcBef>
              <a:spcAft>
                <a:spcPts val="0"/>
              </a:spcAft>
              <a:buClr>
                <a:srgbClr val="000000"/>
              </a:buClr>
              <a:buSzPts val="1800"/>
              <a:buFont typeface="Arial"/>
              <a:buChar char="•"/>
              <a:tabLst/>
              <a:defRPr/>
            </a:pPr>
            <a:r>
              <a:rPr kumimoji="0" lang="en-US" sz="1300" b="0" i="0" u="none" strike="noStrike" kern="0" cap="none" spc="0" normalizeH="0" baseline="0" noProof="0">
                <a:ln>
                  <a:noFill/>
                </a:ln>
                <a:solidFill>
                  <a:srgbClr val="000000"/>
                </a:solidFill>
                <a:effectLst/>
                <a:uLnTx/>
                <a:uFillTx/>
                <a:latin typeface="Century Gothic"/>
                <a:sym typeface="Century Gothic"/>
              </a:rPr>
              <a:t>EUR 44 million in grant already awarded, EUR 9 million to be used in before financial close.</a:t>
            </a:r>
          </a:p>
        </p:txBody>
      </p:sp>
      <p:sp>
        <p:nvSpPr>
          <p:cNvPr id="26" name="TekstSylinder 25">
            <a:extLst>
              <a:ext uri="{FF2B5EF4-FFF2-40B4-BE49-F238E27FC236}">
                <a16:creationId xmlns:a16="http://schemas.microsoft.com/office/drawing/2014/main" id="{FCC7450C-1772-B264-0383-C532895C13F8}"/>
              </a:ext>
            </a:extLst>
          </p:cNvPr>
          <p:cNvSpPr txBox="1"/>
          <p:nvPr/>
        </p:nvSpPr>
        <p:spPr>
          <a:xfrm>
            <a:off x="1183735" y="4565579"/>
            <a:ext cx="3092822"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FFFFFF"/>
                </a:solidFill>
                <a:effectLst/>
                <a:uLnTx/>
                <a:uFillTx/>
                <a:latin typeface="Century Gothic" panose="020B0502020202020204" pitchFamily="34" charset="0"/>
                <a:cs typeface="Arial"/>
                <a:sym typeface="Arial"/>
              </a:rPr>
              <a:t>Key inflection milestones expected within 14-18 </a:t>
            </a:r>
            <a:r>
              <a:rPr kumimoji="0" lang="en-US" sz="1500" b="1" i="0" u="none" strike="noStrike" kern="0" cap="none" spc="0" normalizeH="0" baseline="0" noProof="0" err="1">
                <a:ln>
                  <a:noFill/>
                </a:ln>
                <a:solidFill>
                  <a:srgbClr val="FFFFFF"/>
                </a:solidFill>
                <a:effectLst/>
                <a:uLnTx/>
                <a:uFillTx/>
                <a:latin typeface="Century Gothic" panose="020B0502020202020204" pitchFamily="34" charset="0"/>
                <a:cs typeface="Arial"/>
                <a:sym typeface="Arial"/>
              </a:rPr>
              <a:t>mnts</a:t>
            </a:r>
            <a:endParaRPr kumimoji="0" lang="en-US" sz="1500" b="1"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sp>
        <p:nvSpPr>
          <p:cNvPr id="5" name="Google Shape;1768;p26">
            <a:extLst>
              <a:ext uri="{FF2B5EF4-FFF2-40B4-BE49-F238E27FC236}">
                <a16:creationId xmlns:a16="http://schemas.microsoft.com/office/drawing/2014/main" id="{0B90DC95-88C6-27C8-1EF4-13A1C1AEB1C9}"/>
              </a:ext>
            </a:extLst>
          </p:cNvPr>
          <p:cNvSpPr txBox="1">
            <a:spLocks noGrp="1"/>
          </p:cNvSpPr>
          <p:nvPr>
            <p:ph type="sldNum" idx="12"/>
          </p:nvPr>
        </p:nvSpPr>
        <p:spPr>
          <a:xfrm>
            <a:off x="8882975" y="6364846"/>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t>2</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6" name="TextBox 5">
            <a:extLst>
              <a:ext uri="{FF2B5EF4-FFF2-40B4-BE49-F238E27FC236}">
                <a16:creationId xmlns:a16="http://schemas.microsoft.com/office/drawing/2014/main" id="{4DEBD827-53A7-814F-037B-0205679F936D}"/>
              </a:ext>
            </a:extLst>
          </p:cNvPr>
          <p:cNvSpPr txBox="1"/>
          <p:nvPr/>
        </p:nvSpPr>
        <p:spPr>
          <a:xfrm>
            <a:off x="8873634" y="6318732"/>
            <a:ext cx="2480166" cy="507831"/>
          </a:xfrm>
          <a:prstGeom prst="rect">
            <a:avLst/>
          </a:prstGeom>
          <a:noFill/>
        </p:spPr>
        <p:txBody>
          <a:bodyPr wrap="none" lIns="91440" tIns="45720" rIns="91440" bIns="45720" rtlCol="0" anchor="t">
            <a:spAutoFit/>
          </a:bodyPr>
          <a:lstStyle>
            <a:defPPr marR="0" lvl="0" algn="l" rtl="0">
              <a:lnSpc>
                <a:spcPct val="100000"/>
              </a:lnSpc>
              <a:spcBef>
                <a:spcPts val="0"/>
              </a:spcBef>
              <a:spcAft>
                <a:spcPts val="0"/>
              </a:spcAft>
              <a:defRPr/>
            </a:defPPr>
            <a:lvl1pPr>
              <a:defRPr sz="1000" i="1">
                <a:solidFill>
                  <a:schemeClr val="tx1"/>
                </a:solidFill>
                <a:latin typeface="Century Gothic"/>
              </a:defRPr>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1" u="none" strike="noStrike" kern="0" cap="none" spc="0" normalizeH="0" baseline="0" noProof="0" dirty="0">
                <a:ln>
                  <a:noFill/>
                </a:ln>
                <a:solidFill>
                  <a:srgbClr val="000000"/>
                </a:solidFill>
                <a:effectLst/>
                <a:uLnTx/>
                <a:uFillTx/>
                <a:latin typeface="Century Gothic"/>
                <a:cs typeface="Arial"/>
                <a:sym typeface="Calibri"/>
              </a:rPr>
              <a:t>1: Potential for advancing FID to Q4/2027</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900" dirty="0">
                <a:solidFill>
                  <a:srgbClr val="000000"/>
                </a:solidFill>
                <a:sym typeface="Calibri"/>
              </a:rPr>
              <a:t>2: Non-binding</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1" u="none" strike="noStrike" kern="0" cap="none" spc="0" normalizeH="0" baseline="0" noProof="0" dirty="0">
                <a:ln>
                  <a:noFill/>
                </a:ln>
                <a:solidFill>
                  <a:srgbClr val="000000"/>
                </a:solidFill>
                <a:effectLst/>
                <a:uLnTx/>
                <a:uFillTx/>
                <a:latin typeface="Century Gothic"/>
                <a:cs typeface="Arial"/>
                <a:sym typeface="Calibri"/>
              </a:rPr>
              <a:t>3: Special Purpose A</a:t>
            </a:r>
            <a:r>
              <a:rPr lang="en-US" sz="900" dirty="0" err="1">
                <a:solidFill>
                  <a:srgbClr val="000000"/>
                </a:solidFill>
                <a:sym typeface="Calibri"/>
              </a:rPr>
              <a:t>cquisition</a:t>
            </a:r>
            <a:r>
              <a:rPr lang="en-US" sz="900" dirty="0">
                <a:solidFill>
                  <a:srgbClr val="000000"/>
                </a:solidFill>
                <a:sym typeface="Calibri"/>
              </a:rPr>
              <a:t> Company</a:t>
            </a:r>
            <a:endParaRPr kumimoji="0" lang="en-US" sz="900" b="0" i="1" u="none" strike="noStrike" kern="0" cap="none" spc="0" normalizeH="0" baseline="0" noProof="0" dirty="0">
              <a:ln>
                <a:noFill/>
              </a:ln>
              <a:solidFill>
                <a:srgbClr val="000000"/>
              </a:solidFill>
              <a:effectLst/>
              <a:uLnTx/>
              <a:uFillTx/>
              <a:latin typeface="Century Gothic"/>
              <a:cs typeface="Arial"/>
              <a:sym typeface="Arial"/>
            </a:endParaRPr>
          </a:p>
        </p:txBody>
      </p:sp>
      <p:pic>
        <p:nvPicPr>
          <p:cNvPr id="9" name="Grafikk 8" descr="Signatur kontur">
            <a:extLst>
              <a:ext uri="{FF2B5EF4-FFF2-40B4-BE49-F238E27FC236}">
                <a16:creationId xmlns:a16="http://schemas.microsoft.com/office/drawing/2014/main" id="{AA34F56B-CF6D-C769-0DCF-2670BD1417F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8020" y="2636415"/>
            <a:ext cx="596316" cy="596316"/>
          </a:xfrm>
          <a:prstGeom prst="rect">
            <a:avLst/>
          </a:prstGeom>
        </p:spPr>
      </p:pic>
      <p:pic>
        <p:nvPicPr>
          <p:cNvPr id="13" name="Grafikk 12" descr="Tilkoblinger kontur">
            <a:extLst>
              <a:ext uri="{FF2B5EF4-FFF2-40B4-BE49-F238E27FC236}">
                <a16:creationId xmlns:a16="http://schemas.microsoft.com/office/drawing/2014/main" id="{F873AB8F-0A30-0853-BC26-18738FE5134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8473" y="3536402"/>
            <a:ext cx="665862" cy="665862"/>
          </a:xfrm>
          <a:prstGeom prst="rect">
            <a:avLst/>
          </a:prstGeom>
        </p:spPr>
      </p:pic>
      <p:pic>
        <p:nvPicPr>
          <p:cNvPr id="16" name="Grafikk 15" descr="Harvey balls 90% kontur">
            <a:extLst>
              <a:ext uri="{FF2B5EF4-FFF2-40B4-BE49-F238E27FC236}">
                <a16:creationId xmlns:a16="http://schemas.microsoft.com/office/drawing/2014/main" id="{8C282ABF-CE36-D4DA-7491-3318DA3D818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8852" y="1602534"/>
            <a:ext cx="596317" cy="596317"/>
          </a:xfrm>
          <a:prstGeom prst="rect">
            <a:avLst/>
          </a:prstGeom>
        </p:spPr>
      </p:pic>
      <p:pic>
        <p:nvPicPr>
          <p:cNvPr id="21" name="Grafikk 20" descr="Oppadgående tendens kontur">
            <a:extLst>
              <a:ext uri="{FF2B5EF4-FFF2-40B4-BE49-F238E27FC236}">
                <a16:creationId xmlns:a16="http://schemas.microsoft.com/office/drawing/2014/main" id="{2B028123-4276-3130-3924-F39EE5B96E4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58473" y="4505935"/>
            <a:ext cx="665862" cy="665862"/>
          </a:xfrm>
          <a:prstGeom prst="rect">
            <a:avLst/>
          </a:prstGeom>
        </p:spPr>
      </p:pic>
      <p:sp>
        <p:nvSpPr>
          <p:cNvPr id="25" name="Rektangel 24">
            <a:extLst>
              <a:ext uri="{FF2B5EF4-FFF2-40B4-BE49-F238E27FC236}">
                <a16:creationId xmlns:a16="http://schemas.microsoft.com/office/drawing/2014/main" id="{B96B940F-C119-14BE-C1D1-EE2544B271E9}"/>
              </a:ext>
            </a:extLst>
          </p:cNvPr>
          <p:cNvSpPr/>
          <p:nvPr/>
        </p:nvSpPr>
        <p:spPr>
          <a:xfrm>
            <a:off x="1152551" y="5426960"/>
            <a:ext cx="2743200" cy="777726"/>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8" name="Plassholder for tekst 2">
            <a:extLst>
              <a:ext uri="{FF2B5EF4-FFF2-40B4-BE49-F238E27FC236}">
                <a16:creationId xmlns:a16="http://schemas.microsoft.com/office/drawing/2014/main" id="{4971810F-6A56-A0F2-9089-E0693E8B01E9}"/>
              </a:ext>
            </a:extLst>
          </p:cNvPr>
          <p:cNvSpPr txBox="1">
            <a:spLocks/>
          </p:cNvSpPr>
          <p:nvPr/>
        </p:nvSpPr>
        <p:spPr>
          <a:xfrm>
            <a:off x="4055151" y="5426960"/>
            <a:ext cx="7960658" cy="777726"/>
          </a:xfrm>
          <a:prstGeom prst="rect">
            <a:avLst/>
          </a:prstGeom>
          <a:solidFill>
            <a:schemeClr val="bg2">
              <a:lumMod val="40000"/>
              <a:lumOff val="60000"/>
            </a:schemeClr>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457200" marR="0" lvl="0" indent="-342900" algn="l" defTabSz="914400" rtl="0" eaLnBrk="1" fontAlgn="auto" latinLnBrk="0" hangingPunct="1">
              <a:lnSpc>
                <a:spcPts val="1680"/>
              </a:lnSpc>
              <a:spcBef>
                <a:spcPts val="0"/>
              </a:spcBef>
              <a:spcAft>
                <a:spcPts val="0"/>
              </a:spcAft>
              <a:buClr>
                <a:srgbClr val="000000"/>
              </a:buClr>
              <a:buSzPts val="1800"/>
              <a:buFont typeface="Arial"/>
              <a:buChar char="•"/>
              <a:tabLst/>
              <a:defRPr/>
            </a:pPr>
            <a:r>
              <a:rPr lang="en-US" sz="1300" dirty="0">
                <a:solidFill>
                  <a:srgbClr val="000000"/>
                </a:solidFill>
              </a:rPr>
              <a:t>Process towards listing through a SPAC</a:t>
            </a:r>
            <a:r>
              <a:rPr lang="en-US" sz="1300" baseline="30000" dirty="0">
                <a:solidFill>
                  <a:srgbClr val="000000"/>
                </a:solidFill>
              </a:rPr>
              <a:t>3</a:t>
            </a:r>
            <a:r>
              <a:rPr lang="en-US" sz="1300" dirty="0">
                <a:solidFill>
                  <a:srgbClr val="000000"/>
                </a:solidFill>
              </a:rPr>
              <a:t> merger on the New York Stock Exchange (NYSE) well underway. Expected to be completed in about 4-8 months</a:t>
            </a:r>
            <a:r>
              <a:rPr kumimoji="0" lang="en-US" sz="1300" b="0" i="0" u="none" strike="noStrike" kern="0" cap="none" spc="0" normalizeH="0" baseline="0" noProof="0" dirty="0">
                <a:ln>
                  <a:noFill/>
                </a:ln>
                <a:solidFill>
                  <a:srgbClr val="000000"/>
                </a:solidFill>
                <a:effectLst/>
                <a:uLnTx/>
                <a:uFillTx/>
                <a:latin typeface="Century Gothic"/>
                <a:sym typeface="Century Gothic"/>
              </a:rPr>
              <a:t>. </a:t>
            </a:r>
          </a:p>
          <a:p>
            <a:pPr marL="457200" marR="0" lvl="0" indent="-342900" algn="l" defTabSz="914400" rtl="0" eaLnBrk="1" fontAlgn="auto" latinLnBrk="0" hangingPunct="1">
              <a:lnSpc>
                <a:spcPts val="1680"/>
              </a:lnSpc>
              <a:spcBef>
                <a:spcPts val="0"/>
              </a:spcBef>
              <a:spcAft>
                <a:spcPts val="0"/>
              </a:spcAft>
              <a:buClr>
                <a:srgbClr val="000000"/>
              </a:buClr>
              <a:buSzPts val="1800"/>
              <a:buFont typeface="Arial"/>
              <a:buChar char="•"/>
              <a:tabLst/>
              <a:defRPr/>
            </a:pPr>
            <a:r>
              <a:rPr kumimoji="0" lang="en-US" sz="1300" b="0" i="0" u="none" strike="noStrike" kern="0" cap="none" spc="0" normalizeH="0" baseline="0" noProof="0" dirty="0">
                <a:ln>
                  <a:noFill/>
                </a:ln>
                <a:solidFill>
                  <a:srgbClr val="000000"/>
                </a:solidFill>
                <a:effectLst/>
                <a:uLnTx/>
                <a:uFillTx/>
                <a:latin typeface="Century Gothic"/>
                <a:sym typeface="Century Gothic"/>
              </a:rPr>
              <a:t>SPAC merger </a:t>
            </a:r>
            <a:r>
              <a:rPr kumimoji="0" lang="en-US" sz="1300" b="0" i="0" u="none" strike="noStrike" kern="0" cap="none" spc="0" normalizeH="0" baseline="0" noProof="0" dirty="0" err="1">
                <a:ln>
                  <a:noFill/>
                </a:ln>
                <a:solidFill>
                  <a:srgbClr val="000000"/>
                </a:solidFill>
                <a:effectLst/>
                <a:uLnTx/>
                <a:uFillTx/>
                <a:latin typeface="Century Gothic"/>
                <a:sym typeface="Century Gothic"/>
              </a:rPr>
              <a:t>wi</a:t>
            </a:r>
            <a:r>
              <a:rPr lang="en-US" sz="1300" dirty="0" err="1">
                <a:solidFill>
                  <a:srgbClr val="000000"/>
                </a:solidFill>
              </a:rPr>
              <a:t>ll</a:t>
            </a:r>
            <a:r>
              <a:rPr lang="en-US" sz="1300" dirty="0">
                <a:solidFill>
                  <a:srgbClr val="000000"/>
                </a:solidFill>
              </a:rPr>
              <a:t> ensure FEED financing and provide M&amp;A capacity for inorganic growth.</a:t>
            </a:r>
            <a:r>
              <a:rPr kumimoji="0" lang="en-US" sz="1300" b="0" i="0" u="none" strike="noStrike" kern="0" cap="none" spc="0" normalizeH="0" baseline="0" noProof="0" dirty="0">
                <a:ln>
                  <a:noFill/>
                </a:ln>
                <a:solidFill>
                  <a:srgbClr val="000000"/>
                </a:solidFill>
                <a:effectLst/>
                <a:uLnTx/>
                <a:uFillTx/>
                <a:latin typeface="Century Gothic"/>
                <a:sym typeface="Century Gothic"/>
              </a:rPr>
              <a:t> </a:t>
            </a:r>
          </a:p>
        </p:txBody>
      </p:sp>
      <p:sp>
        <p:nvSpPr>
          <p:cNvPr id="30" name="TekstSylinder 29">
            <a:extLst>
              <a:ext uri="{FF2B5EF4-FFF2-40B4-BE49-F238E27FC236}">
                <a16:creationId xmlns:a16="http://schemas.microsoft.com/office/drawing/2014/main" id="{5BFC6420-7A5B-8F86-2EA0-6DE43A60A5A9}"/>
              </a:ext>
            </a:extLst>
          </p:cNvPr>
          <p:cNvSpPr txBox="1"/>
          <p:nvPr/>
        </p:nvSpPr>
        <p:spPr>
          <a:xfrm>
            <a:off x="1211718" y="5538824"/>
            <a:ext cx="2743200"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FFFFFF"/>
                </a:solidFill>
                <a:effectLst/>
                <a:uLnTx/>
                <a:uFillTx/>
                <a:latin typeface="Century Gothic" panose="020B0502020202020204" pitchFamily="34" charset="0"/>
                <a:cs typeface="Arial"/>
                <a:sym typeface="Arial"/>
              </a:rPr>
              <a:t>NYSE listing through SPAC merger exp within 4-8 </a:t>
            </a:r>
            <a:r>
              <a:rPr kumimoji="0" lang="en-US" sz="1500" b="1" i="0" u="none" strike="noStrike" kern="0" cap="none" spc="0" normalizeH="0" baseline="0" noProof="0" err="1">
                <a:ln>
                  <a:noFill/>
                </a:ln>
                <a:solidFill>
                  <a:srgbClr val="FFFFFF"/>
                </a:solidFill>
                <a:effectLst/>
                <a:uLnTx/>
                <a:uFillTx/>
                <a:latin typeface="Century Gothic" panose="020B0502020202020204" pitchFamily="34" charset="0"/>
                <a:cs typeface="Arial"/>
                <a:sym typeface="Arial"/>
              </a:rPr>
              <a:t>mnts</a:t>
            </a:r>
            <a:endParaRPr kumimoji="0" lang="en-US" sz="1500" b="1"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pic>
        <p:nvPicPr>
          <p:cNvPr id="34" name="Grafikk 33" descr="Klokke kontur">
            <a:extLst>
              <a:ext uri="{FF2B5EF4-FFF2-40B4-BE49-F238E27FC236}">
                <a16:creationId xmlns:a16="http://schemas.microsoft.com/office/drawing/2014/main" id="{9C1A0308-733D-93C1-8477-07280043C93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12675" y="5540328"/>
            <a:ext cx="552494" cy="552494"/>
          </a:xfrm>
          <a:prstGeom prst="rect">
            <a:avLst/>
          </a:prstGeom>
        </p:spPr>
      </p:pic>
    </p:spTree>
    <p:extLst>
      <p:ext uri="{BB962C8B-B14F-4D97-AF65-F5344CB8AC3E}">
        <p14:creationId xmlns:p14="http://schemas.microsoft.com/office/powerpoint/2010/main" val="2940810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92">
          <a:extLst>
            <a:ext uri="{FF2B5EF4-FFF2-40B4-BE49-F238E27FC236}">
              <a16:creationId xmlns:a16="http://schemas.microsoft.com/office/drawing/2014/main" id="{BEDC9827-B98F-0844-0E8D-A68B50A7A628}"/>
            </a:ext>
          </a:extLst>
        </p:cNvPr>
        <p:cNvGrpSpPr/>
        <p:nvPr/>
      </p:nvGrpSpPr>
      <p:grpSpPr>
        <a:xfrm>
          <a:off x="0" y="0"/>
          <a:ext cx="0" cy="0"/>
          <a:chOff x="0" y="0"/>
          <a:chExt cx="0" cy="0"/>
        </a:xfrm>
      </p:grpSpPr>
      <p:sp>
        <p:nvSpPr>
          <p:cNvPr id="1193" name="Google Shape;1193;g371582746f2_1_0">
            <a:extLst>
              <a:ext uri="{FF2B5EF4-FFF2-40B4-BE49-F238E27FC236}">
                <a16:creationId xmlns:a16="http://schemas.microsoft.com/office/drawing/2014/main" id="{596A5DB1-0478-3FCA-B20B-8316CFD7EE08}"/>
              </a:ext>
            </a:extLst>
          </p:cNvPr>
          <p:cNvSpPr txBox="1">
            <a:spLocks noGrp="1"/>
          </p:cNvSpPr>
          <p:nvPr>
            <p:ph type="title"/>
          </p:nvPr>
        </p:nvSpPr>
        <p:spPr>
          <a:xfrm>
            <a:off x="429614" y="804950"/>
            <a:ext cx="10752900" cy="644931"/>
          </a:xfrm>
          <a:prstGeom prst="rect">
            <a:avLst/>
          </a:prstGeom>
          <a:noFill/>
          <a:ln>
            <a:noFill/>
          </a:ln>
        </p:spPr>
        <p:txBody>
          <a:bodyPr spcFirstLastPara="1" wrap="square" lIns="91425" tIns="45700" rIns="91425" bIns="45700" anchor="ctr" anchorCtr="0">
            <a:normAutofit fontScale="90000"/>
          </a:bodyPr>
          <a:lstStyle/>
          <a:p>
            <a:pPr>
              <a:buSzPts val="3200"/>
            </a:pPr>
            <a:r>
              <a:rPr lang="en-US" sz="3600" b="1" dirty="0"/>
              <a:t>Risk factors</a:t>
            </a:r>
            <a:br>
              <a:rPr lang="en-US" sz="3600" b="1" dirty="0"/>
            </a:br>
            <a:r>
              <a:rPr lang="en-US" sz="2000" dirty="0"/>
              <a:t> </a:t>
            </a:r>
            <a:endParaRPr sz="3200" b="1" baseline="30000" dirty="0"/>
          </a:p>
        </p:txBody>
      </p:sp>
      <p:sp>
        <p:nvSpPr>
          <p:cNvPr id="1199" name="Google Shape;1199;g371582746f2_1_0">
            <a:extLst>
              <a:ext uri="{FF2B5EF4-FFF2-40B4-BE49-F238E27FC236}">
                <a16:creationId xmlns:a16="http://schemas.microsoft.com/office/drawing/2014/main" id="{85A0C791-9669-B5C7-1020-380C6A35C527}"/>
              </a:ext>
            </a:extLst>
          </p:cNvPr>
          <p:cNvSpPr txBox="1"/>
          <p:nvPr/>
        </p:nvSpPr>
        <p:spPr>
          <a:xfrm>
            <a:off x="8763000" y="6508750"/>
            <a:ext cx="2743200" cy="365100"/>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000" b="0" i="0" u="none" strike="noStrike" kern="0" cap="none" spc="0" normalizeH="0" baseline="0" noProof="0">
                <a:ln>
                  <a:noFill/>
                </a:ln>
                <a:solidFill>
                  <a:srgbClr val="888888"/>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000" b="0" i="0" u="none" strike="noStrike" kern="0" cap="none" spc="0" normalizeH="0" baseline="0" noProof="0">
              <a:ln>
                <a:noFill/>
              </a:ln>
              <a:solidFill>
                <a:srgbClr val="888888"/>
              </a:solidFill>
              <a:effectLst/>
              <a:uLnTx/>
              <a:uFillTx/>
              <a:latin typeface="Century Gothic"/>
              <a:ea typeface="Century Gothic"/>
              <a:cs typeface="Century Gothic"/>
              <a:sym typeface="Century Gothic"/>
            </a:endParaRPr>
          </a:p>
        </p:txBody>
      </p:sp>
      <p:pic>
        <p:nvPicPr>
          <p:cNvPr id="3" name="Picture 2" descr="Graphs and charts">
            <a:extLst>
              <a:ext uri="{FF2B5EF4-FFF2-40B4-BE49-F238E27FC236}">
                <a16:creationId xmlns:a16="http://schemas.microsoft.com/office/drawing/2014/main" id="{59BEEC7A-E961-B89E-444A-0AD24F040C38}"/>
              </a:ext>
            </a:extLst>
          </p:cNvPr>
          <p:cNvPicPr>
            <a:picLocks noChangeAspect="1"/>
          </p:cNvPicPr>
          <p:nvPr/>
        </p:nvPicPr>
        <p:blipFill>
          <a:blip r:embed="rId3"/>
          <a:stretch>
            <a:fillRect/>
          </a:stretch>
        </p:blipFill>
        <p:spPr>
          <a:xfrm>
            <a:off x="7674822" y="1374843"/>
            <a:ext cx="4266658" cy="5032442"/>
          </a:xfrm>
          <a:prstGeom prst="rect">
            <a:avLst/>
          </a:prstGeom>
        </p:spPr>
      </p:pic>
      <p:sp>
        <p:nvSpPr>
          <p:cNvPr id="4" name="Google Shape;1194;g371582746f2_1_0">
            <a:extLst>
              <a:ext uri="{FF2B5EF4-FFF2-40B4-BE49-F238E27FC236}">
                <a16:creationId xmlns:a16="http://schemas.microsoft.com/office/drawing/2014/main" id="{C23560FF-C800-0400-8BE0-8D6E2CA5C9E4}"/>
              </a:ext>
            </a:extLst>
          </p:cNvPr>
          <p:cNvSpPr/>
          <p:nvPr/>
        </p:nvSpPr>
        <p:spPr>
          <a:xfrm>
            <a:off x="250521" y="1127416"/>
            <a:ext cx="7183675" cy="5435512"/>
          </a:xfrm>
          <a:prstGeom prst="rect">
            <a:avLst/>
          </a:prstGeom>
          <a:noFill/>
          <a:ln>
            <a:noFill/>
          </a:ln>
        </p:spPr>
        <p:txBody>
          <a:bodyPr spcFirstLastPara="1" wrap="square" lIns="144000" tIns="144000" rIns="144000" bIns="144000" anchor="ctr"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600"/>
              <a:buFont typeface="Arial"/>
              <a:buNone/>
              <a:tabLst/>
              <a:defRPr/>
            </a:pPr>
            <a:endParaRPr kumimoji="0" lang="en-US" sz="105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endParaRPr>
          </a:p>
          <a:p>
            <a:pPr marL="0" marR="0" lvl="0" indent="0" algn="l"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US" sz="1400" b="1"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Market risk</a:t>
            </a:r>
            <a:r>
              <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	</a:t>
            </a:r>
          </a:p>
          <a:p>
            <a:pPr marL="285750" marR="0" lvl="0" indent="-285750" algn="l" defTabSz="914400" rtl="0" eaLnBrk="1" fontAlgn="auto" latinLnBrk="0" hangingPunct="1">
              <a:lnSpc>
                <a:spcPct val="100000"/>
              </a:lnSpc>
              <a:spcBef>
                <a:spcPts val="0"/>
              </a:spcBef>
              <a:spcAft>
                <a:spcPts val="0"/>
              </a:spcAft>
              <a:buClr>
                <a:srgbClr val="002060"/>
              </a:buClr>
              <a:buSzPts val="1600"/>
              <a:buFont typeface="Arial" panose="020B0604020202020204" pitchFamily="34" charset="0"/>
              <a:buChar char="•"/>
              <a:tabLst/>
              <a:defRPr/>
            </a:pPr>
            <a:r>
              <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Market conditions and pricing of clean ammonia remain uncertain; however, the project aims at having index-protected margins in offtake term sheets</a:t>
            </a:r>
          </a:p>
          <a:p>
            <a:pPr marL="285750" marR="0" lvl="1" indent="-285750" algn="l" defTabSz="914400" rtl="0" eaLnBrk="1" fontAlgn="auto" latinLnBrk="0" hangingPunct="1">
              <a:lnSpc>
                <a:spcPct val="100000"/>
              </a:lnSpc>
              <a:spcBef>
                <a:spcPts val="0"/>
              </a:spcBef>
              <a:spcAft>
                <a:spcPts val="0"/>
              </a:spcAft>
              <a:buClr>
                <a:srgbClr val="002060"/>
              </a:buClr>
              <a:buSzPts val="1600"/>
              <a:buFont typeface="Arial" panose="020B0604020202020204" pitchFamily="34" charset="0"/>
              <a:buChar char="•"/>
              <a:tabLst/>
              <a:defRPr/>
            </a:pPr>
            <a:r>
              <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Strong demand is forecasted as existing market need to decarbonize and new uses will emerge, but uncertainty regarding timing</a:t>
            </a:r>
          </a:p>
          <a:p>
            <a:pPr marL="285750" marR="0" lvl="0" indent="-285750" algn="l" defTabSz="914400" rtl="0" eaLnBrk="1" fontAlgn="auto" latinLnBrk="0" hangingPunct="1">
              <a:lnSpc>
                <a:spcPct val="100000"/>
              </a:lnSpc>
              <a:spcBef>
                <a:spcPts val="0"/>
              </a:spcBef>
              <a:spcAft>
                <a:spcPts val="0"/>
              </a:spcAft>
              <a:buClr>
                <a:srgbClr val="002060"/>
              </a:buClr>
              <a:buSzPts val="1600"/>
              <a:buFont typeface="Arial" panose="020B0604020202020204" pitchFamily="34" charset="0"/>
              <a:buChar char="•"/>
              <a:tabLst/>
              <a:defRPr/>
            </a:pPr>
            <a:r>
              <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Dependence on long-term offtake agreements to secure contracted and stable cash flows</a:t>
            </a:r>
          </a:p>
          <a:p>
            <a:pPr marL="285750" marR="0" lvl="0" indent="-285750" algn="l" defTabSz="914400" rtl="0" eaLnBrk="1" fontAlgn="auto" latinLnBrk="0" hangingPunct="1">
              <a:lnSpc>
                <a:spcPct val="100000"/>
              </a:lnSpc>
              <a:spcBef>
                <a:spcPts val="0"/>
              </a:spcBef>
              <a:spcAft>
                <a:spcPts val="0"/>
              </a:spcAft>
              <a:buClr>
                <a:srgbClr val="002060"/>
              </a:buClr>
              <a:buSzPts val="1600"/>
              <a:buFont typeface="Arial" panose="020B0604020202020204" pitchFamily="34" charset="0"/>
              <a:buChar char="•"/>
              <a:tabLst/>
              <a:defRPr/>
            </a:pPr>
            <a:r>
              <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Government regulations and support mechanisms could mitigate risk and enhance project viability (e.g. Innovation Fund, Contract For Difference)</a:t>
            </a:r>
          </a:p>
          <a:p>
            <a:pPr marL="285750" marR="0" lvl="0" indent="-285750" algn="l" defTabSz="914400" rtl="0" eaLnBrk="1" fontAlgn="auto" latinLnBrk="0" hangingPunct="1">
              <a:lnSpc>
                <a:spcPct val="100000"/>
              </a:lnSpc>
              <a:spcBef>
                <a:spcPts val="0"/>
              </a:spcBef>
              <a:spcAft>
                <a:spcPts val="0"/>
              </a:spcAft>
              <a:buClr>
                <a:srgbClr val="002060"/>
              </a:buClr>
              <a:buSzPts val="1600"/>
              <a:buFont typeface="Arial" panose="020B0604020202020204" pitchFamily="34" charset="0"/>
              <a:buChar char="•"/>
              <a:tabLst/>
              <a:defRPr/>
            </a:pPr>
            <a:endPar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2060"/>
              </a:buClr>
              <a:buSzPts val="1600"/>
              <a:buFont typeface="Arial"/>
              <a:buNone/>
              <a:tabLst/>
              <a:defRPr/>
            </a:pPr>
            <a:r>
              <a:rPr kumimoji="0" lang="en-US" sz="1400" b="1"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Financial risk</a:t>
            </a:r>
          </a:p>
          <a:p>
            <a:pPr marL="285750" marR="0" lvl="0" indent="-285750" algn="l" defTabSz="914400" rtl="0" eaLnBrk="1" fontAlgn="auto" latinLnBrk="0" hangingPunct="1">
              <a:lnSpc>
                <a:spcPct val="100000"/>
              </a:lnSpc>
              <a:spcBef>
                <a:spcPts val="0"/>
              </a:spcBef>
              <a:spcAft>
                <a:spcPts val="0"/>
              </a:spcAft>
              <a:buClr>
                <a:srgbClr val="002060"/>
              </a:buClr>
              <a:buSzPts val="1600"/>
              <a:buFont typeface="Arial" panose="020B0604020202020204" pitchFamily="34" charset="0"/>
              <a:buChar char="•"/>
              <a:tabLst/>
              <a:defRPr/>
            </a:pPr>
            <a:r>
              <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High upfront investment requirements, but ECA compatible with investment grade EPC option negotiated</a:t>
            </a:r>
          </a:p>
          <a:p>
            <a:pPr marL="285750" marR="0" lvl="0" indent="-285750" algn="l" defTabSz="914400" rtl="0" eaLnBrk="1" fontAlgn="auto" latinLnBrk="0" hangingPunct="1">
              <a:lnSpc>
                <a:spcPct val="100000"/>
              </a:lnSpc>
              <a:spcBef>
                <a:spcPts val="0"/>
              </a:spcBef>
              <a:spcAft>
                <a:spcPts val="0"/>
              </a:spcAft>
              <a:buClr>
                <a:srgbClr val="002060"/>
              </a:buClr>
              <a:buSzPts val="1600"/>
              <a:buFont typeface="Arial" panose="020B0604020202020204" pitchFamily="34" charset="0"/>
              <a:buChar char="•"/>
              <a:tabLst/>
              <a:defRPr/>
            </a:pPr>
            <a:r>
              <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Uncertainty in final CAPEX until FEED/</a:t>
            </a:r>
            <a:r>
              <a:rPr lang="en-US" sz="1200" dirty="0">
                <a:solidFill>
                  <a:srgbClr val="002060"/>
                </a:solidFill>
                <a:latin typeface="Century Gothic" panose="020B0502020202020204" pitchFamily="34" charset="0"/>
              </a:rPr>
              <a:t>financial close (FID)</a:t>
            </a:r>
            <a:r>
              <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 is completed</a:t>
            </a:r>
          </a:p>
          <a:p>
            <a:pPr marL="285750" marR="0" lvl="0" indent="-285750" algn="l" defTabSz="914400" rtl="0" eaLnBrk="1" fontAlgn="auto" latinLnBrk="0" hangingPunct="1">
              <a:lnSpc>
                <a:spcPct val="100000"/>
              </a:lnSpc>
              <a:spcBef>
                <a:spcPts val="0"/>
              </a:spcBef>
              <a:spcAft>
                <a:spcPts val="0"/>
              </a:spcAft>
              <a:buClr>
                <a:srgbClr val="002060"/>
              </a:buClr>
              <a:buSzPts val="1600"/>
              <a:buFont typeface="Arial" panose="020B0604020202020204" pitchFamily="34" charset="0"/>
              <a:buChar char="•"/>
              <a:tabLst/>
              <a:defRPr/>
            </a:pPr>
            <a:r>
              <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Ability to raise sufficient equity/debt at favorable terms at financial close</a:t>
            </a:r>
          </a:p>
          <a:p>
            <a:pPr marL="285750" marR="0" lvl="0" indent="-285750" algn="l" defTabSz="914400" rtl="0" eaLnBrk="1" fontAlgn="auto" latinLnBrk="0" hangingPunct="1">
              <a:lnSpc>
                <a:spcPct val="100000"/>
              </a:lnSpc>
              <a:spcBef>
                <a:spcPts val="0"/>
              </a:spcBef>
              <a:spcAft>
                <a:spcPts val="0"/>
              </a:spcAft>
              <a:buClr>
                <a:srgbClr val="002060"/>
              </a:buClr>
              <a:buSzPts val="1600"/>
              <a:buFont typeface="Arial" panose="020B0604020202020204" pitchFamily="34" charset="0"/>
              <a:buChar char="•"/>
              <a:tabLst/>
              <a:defRPr/>
            </a:pPr>
            <a:r>
              <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SPAC merger and IPO requires further negotiations, corporate approvals, and SEC review and approval for the transaction and the corporate documents, which is not in place yet</a:t>
            </a:r>
          </a:p>
          <a:p>
            <a:pPr marL="285750" marR="0" lvl="0" indent="-285750" algn="l" defTabSz="914400" rtl="0" eaLnBrk="1" fontAlgn="auto" latinLnBrk="0" hangingPunct="1">
              <a:lnSpc>
                <a:spcPct val="100000"/>
              </a:lnSpc>
              <a:spcBef>
                <a:spcPts val="0"/>
              </a:spcBef>
              <a:spcAft>
                <a:spcPts val="0"/>
              </a:spcAft>
              <a:buClr>
                <a:srgbClr val="002060"/>
              </a:buClr>
              <a:buSzPts val="1600"/>
              <a:buFont typeface="Arial" panose="020B0604020202020204" pitchFamily="34" charset="0"/>
              <a:buChar char="•"/>
              <a:tabLst/>
              <a:defRPr/>
            </a:pPr>
            <a:endPar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2060"/>
              </a:buClr>
              <a:buSzPts val="1600"/>
              <a:buFont typeface="Arial"/>
              <a:buNone/>
              <a:tabLst/>
              <a:defRPr/>
            </a:pPr>
            <a:r>
              <a:rPr kumimoji="0" lang="en-US" sz="1400" b="1"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Operational risk</a:t>
            </a:r>
            <a:r>
              <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	</a:t>
            </a:r>
          </a:p>
          <a:p>
            <a:pPr marL="285750" marR="0" lvl="0" indent="-285750" algn="l" defTabSz="914400" rtl="0" eaLnBrk="1" fontAlgn="auto" latinLnBrk="0" hangingPunct="1">
              <a:lnSpc>
                <a:spcPct val="100000"/>
              </a:lnSpc>
              <a:spcBef>
                <a:spcPts val="0"/>
              </a:spcBef>
              <a:spcAft>
                <a:spcPts val="0"/>
              </a:spcAft>
              <a:buClr>
                <a:srgbClr val="002060"/>
              </a:buClr>
              <a:buSzPts val="1600"/>
              <a:buFont typeface="Arial" panose="020B0604020202020204" pitchFamily="34" charset="0"/>
              <a:buChar char="•"/>
              <a:tabLst/>
              <a:defRPr/>
            </a:pPr>
            <a:r>
              <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Volatility in market and feedstock prices, but with margin-spread protection</a:t>
            </a:r>
          </a:p>
          <a:p>
            <a:pPr marL="285750" marR="0" lvl="0" indent="-285750" algn="l" defTabSz="914400" rtl="0" eaLnBrk="1" fontAlgn="auto" latinLnBrk="0" hangingPunct="1">
              <a:lnSpc>
                <a:spcPct val="100000"/>
              </a:lnSpc>
              <a:spcBef>
                <a:spcPts val="0"/>
              </a:spcBef>
              <a:spcAft>
                <a:spcPts val="0"/>
              </a:spcAft>
              <a:buClr>
                <a:srgbClr val="002060"/>
              </a:buClr>
              <a:buSzPts val="1600"/>
              <a:buFont typeface="Arial" panose="020B0604020202020204" pitchFamily="34" charset="0"/>
              <a:buChar char="•"/>
              <a:tabLst/>
              <a:defRPr/>
            </a:pPr>
            <a:r>
              <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Costs of CO₂ transport and storage, potential for further improvement</a:t>
            </a:r>
          </a:p>
          <a:p>
            <a:pPr marL="285750" marR="0" lvl="0" indent="-285750" algn="l" defTabSz="914400" rtl="0" eaLnBrk="1" fontAlgn="auto" latinLnBrk="0" hangingPunct="1">
              <a:lnSpc>
                <a:spcPct val="100000"/>
              </a:lnSpc>
              <a:spcBef>
                <a:spcPts val="0"/>
              </a:spcBef>
              <a:spcAft>
                <a:spcPts val="0"/>
              </a:spcAft>
              <a:buClr>
                <a:srgbClr val="002060"/>
              </a:buClr>
              <a:buSzPts val="1600"/>
              <a:buFont typeface="Arial" panose="020B0604020202020204" pitchFamily="34" charset="0"/>
              <a:buChar char="•"/>
              <a:tabLst/>
              <a:defRPr/>
            </a:pPr>
            <a:r>
              <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Tariffed CO</a:t>
            </a:r>
            <a:r>
              <a:rPr kumimoji="0" lang="en-US" sz="1200" b="0" i="0" u="none" strike="noStrike" kern="0" cap="none" spc="0" normalizeH="0" baseline="-25000" noProof="0" dirty="0">
                <a:ln>
                  <a:noFill/>
                </a:ln>
                <a:solidFill>
                  <a:srgbClr val="002060"/>
                </a:solidFill>
                <a:effectLst/>
                <a:uLnTx/>
                <a:uFillTx/>
                <a:latin typeface="Century Gothic" panose="020B0502020202020204" pitchFamily="34" charset="0"/>
                <a:cs typeface="Arial"/>
                <a:sym typeface="Arial"/>
              </a:rPr>
              <a:t>2</a:t>
            </a:r>
            <a:r>
              <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 storage with reservoir/storage risk/liability sitting with provider</a:t>
            </a:r>
          </a:p>
          <a:p>
            <a:pPr marL="285750" marR="0" lvl="0" indent="-285750" algn="l" defTabSz="914400" rtl="0" eaLnBrk="1" fontAlgn="auto" latinLnBrk="0" hangingPunct="1">
              <a:lnSpc>
                <a:spcPct val="100000"/>
              </a:lnSpc>
              <a:spcBef>
                <a:spcPts val="0"/>
              </a:spcBef>
              <a:spcAft>
                <a:spcPts val="0"/>
              </a:spcAft>
              <a:buClr>
                <a:srgbClr val="002060"/>
              </a:buClr>
              <a:buSzPts val="1600"/>
              <a:buFont typeface="Arial" panose="020B0604020202020204" pitchFamily="34" charset="0"/>
              <a:buChar char="•"/>
              <a:tabLst/>
              <a:defRPr/>
            </a:pPr>
            <a:r>
              <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Alignment of milestones with CO</a:t>
            </a:r>
            <a:r>
              <a:rPr kumimoji="0" lang="en-US" sz="1200" b="0" i="0" u="none" strike="noStrike" kern="0" cap="none" spc="0" normalizeH="0" baseline="-25000" noProof="0" dirty="0">
                <a:ln>
                  <a:noFill/>
                </a:ln>
                <a:solidFill>
                  <a:srgbClr val="002060"/>
                </a:solidFill>
                <a:effectLst/>
                <a:uLnTx/>
                <a:uFillTx/>
                <a:latin typeface="Century Gothic" panose="020B0502020202020204" pitchFamily="34" charset="0"/>
                <a:cs typeface="Arial"/>
                <a:sym typeface="Arial"/>
              </a:rPr>
              <a:t>2</a:t>
            </a:r>
            <a:r>
              <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 transport and storage solution</a:t>
            </a:r>
          </a:p>
          <a:p>
            <a:pPr marL="285750" marR="0" lvl="0" indent="-285750" algn="l" defTabSz="914400" rtl="0" eaLnBrk="1" fontAlgn="auto" latinLnBrk="0" hangingPunct="1">
              <a:lnSpc>
                <a:spcPct val="100000"/>
              </a:lnSpc>
              <a:spcBef>
                <a:spcPts val="0"/>
              </a:spcBef>
              <a:spcAft>
                <a:spcPts val="0"/>
              </a:spcAft>
              <a:buClr>
                <a:srgbClr val="002060"/>
              </a:buClr>
              <a:buSzPts val="1600"/>
              <a:buFont typeface="Arial" panose="020B0604020202020204" pitchFamily="34" charset="0"/>
              <a:buChar char="•"/>
              <a:tabLst/>
              <a:defRPr/>
            </a:pPr>
            <a:r>
              <a:rPr kumimoji="0" lang="en-US" sz="1200" b="0" i="0" u="none" strike="noStrike" kern="0" cap="none" spc="0" normalizeH="0" baseline="0" noProof="0" dirty="0" err="1">
                <a:ln>
                  <a:noFill/>
                </a:ln>
                <a:solidFill>
                  <a:srgbClr val="002060"/>
                </a:solidFill>
                <a:effectLst/>
                <a:uLnTx/>
                <a:uFillTx/>
                <a:latin typeface="Century Gothic" panose="020B0502020202020204" pitchFamily="34" charset="0"/>
                <a:cs typeface="Arial"/>
                <a:sym typeface="Arial"/>
              </a:rPr>
              <a:t>Melkøya</a:t>
            </a:r>
            <a:r>
              <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 modification project, timing alongside plant’s turn-around schedule</a:t>
            </a:r>
          </a:p>
          <a:p>
            <a:pPr marL="285750" marR="0" lvl="0" indent="-285750" algn="l" defTabSz="914400" rtl="0" eaLnBrk="1" fontAlgn="auto" latinLnBrk="0" hangingPunct="1">
              <a:lnSpc>
                <a:spcPct val="100000"/>
              </a:lnSpc>
              <a:spcBef>
                <a:spcPts val="0"/>
              </a:spcBef>
              <a:spcAft>
                <a:spcPts val="0"/>
              </a:spcAft>
              <a:buClr>
                <a:srgbClr val="002060"/>
              </a:buClr>
              <a:buSzPts val="1600"/>
              <a:buFont typeface="Arial" panose="020B0604020202020204" pitchFamily="34" charset="0"/>
              <a:buChar char="•"/>
              <a:tabLst/>
              <a:defRPr/>
            </a:pPr>
            <a:r>
              <a:rPr kumimoji="0" lang="en-US" sz="1200" b="0" i="0" u="none" strike="noStrike" kern="0" cap="none" spc="0" normalizeH="0" baseline="0" noProof="0" dirty="0">
                <a:ln>
                  <a:noFill/>
                </a:ln>
                <a:solidFill>
                  <a:srgbClr val="002060"/>
                </a:solidFill>
                <a:effectLst/>
                <a:uLnTx/>
                <a:uFillTx/>
                <a:latin typeface="Century Gothic" panose="020B0502020202020204" pitchFamily="34" charset="0"/>
                <a:cs typeface="Arial"/>
                <a:sym typeface="Arial"/>
              </a:rPr>
              <a:t>Dependence on stable natural gas supply, but potential risk partly mitigated by LPG storage as backup feedstock source</a:t>
            </a:r>
          </a:p>
          <a:p>
            <a:pPr marL="171450" marR="0" lvl="0" indent="-171450" algn="l" defTabSz="914400" rtl="0" eaLnBrk="1" fontAlgn="auto" latinLnBrk="0" hangingPunct="1">
              <a:lnSpc>
                <a:spcPct val="100000"/>
              </a:lnSpc>
              <a:spcBef>
                <a:spcPts val="0"/>
              </a:spcBef>
              <a:spcAft>
                <a:spcPts val="0"/>
              </a:spcAft>
              <a:buClr>
                <a:srgbClr val="FFFFFF"/>
              </a:buClr>
              <a:buSzPts val="1600"/>
              <a:buFont typeface="Arial" panose="020B0604020202020204" pitchFamily="34" charset="0"/>
              <a:buChar char="•"/>
              <a:tabLst/>
              <a:defRPr/>
            </a:pPr>
            <a:endParaRPr kumimoji="0" lang="en-US" sz="105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endParaRPr>
          </a:p>
        </p:txBody>
      </p:sp>
      <p:sp>
        <p:nvSpPr>
          <p:cNvPr id="5" name="Shape 4">
            <a:extLst>
              <a:ext uri="{FF2B5EF4-FFF2-40B4-BE49-F238E27FC236}">
                <a16:creationId xmlns:a16="http://schemas.microsoft.com/office/drawing/2014/main" id="{E8B4EDAA-D755-E4FC-402D-B59DAAD01F67}"/>
              </a:ext>
            </a:extLst>
          </p:cNvPr>
          <p:cNvSpPr/>
          <p:nvPr/>
        </p:nvSpPr>
        <p:spPr>
          <a:xfrm>
            <a:off x="429614" y="203852"/>
            <a:ext cx="1726563" cy="276521"/>
          </a:xfrm>
          <a:prstGeom prst="roundRect">
            <a:avLst>
              <a:gd name="adj" fmla="val 28800"/>
            </a:avLst>
          </a:prstGeom>
          <a:solidFill>
            <a:schemeClr val="bg2">
              <a:lumMod val="60000"/>
              <a:lumOff val="40000"/>
              <a:alpha val="30000"/>
            </a:schemeClr>
          </a:solidFill>
          <a:ln/>
        </p:spPr>
        <p:txBody>
          <a:bodyPr lIns="91440" tIns="45720" rIns="91440" bIns="45720" anchor="t"/>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1200" cap="none" spc="0" normalizeH="0" baseline="0" noProof="0" dirty="0">
                <a:ln>
                  <a:noFill/>
                </a:ln>
                <a:solidFill>
                  <a:srgbClr val="000000">
                    <a:lumMod val="95000"/>
                    <a:lumOff val="5000"/>
                  </a:srgbClr>
                </a:solidFill>
                <a:effectLst/>
                <a:uLnTx/>
                <a:uFillTx/>
                <a:latin typeface="Montserrat"/>
                <a:ea typeface="+mn-ea"/>
                <a:cs typeface="Arial"/>
                <a:sym typeface="Arial"/>
              </a:rPr>
              <a:t>Risk factors</a:t>
            </a:r>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70535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CE6C3-AB20-81EB-6854-35658EA51F53}"/>
            </a:ext>
          </a:extLst>
        </p:cNvPr>
        <p:cNvGrpSpPr/>
        <p:nvPr/>
      </p:nvGrpSpPr>
      <p:grpSpPr>
        <a:xfrm>
          <a:off x="0" y="0"/>
          <a:ext cx="0" cy="0"/>
          <a:chOff x="0" y="0"/>
          <a:chExt cx="0" cy="0"/>
        </a:xfrm>
      </p:grpSpPr>
      <p:pic>
        <p:nvPicPr>
          <p:cNvPr id="32" name="Bilde 31">
            <a:extLst>
              <a:ext uri="{FF2B5EF4-FFF2-40B4-BE49-F238E27FC236}">
                <a16:creationId xmlns:a16="http://schemas.microsoft.com/office/drawing/2014/main" id="{B722CDB8-64BE-3446-CBEC-57761127EB65}"/>
              </a:ext>
            </a:extLst>
          </p:cNvPr>
          <p:cNvPicPr>
            <a:picLocks noChangeAspect="1"/>
          </p:cNvPicPr>
          <p:nvPr/>
        </p:nvPicPr>
        <p:blipFill>
          <a:blip r:embed="rId3">
            <a:duotone>
              <a:schemeClr val="bg2">
                <a:shade val="45000"/>
                <a:satMod val="135000"/>
              </a:schemeClr>
              <a:prstClr val="white"/>
            </a:duotone>
            <a:alphaModFix amt="67000"/>
          </a:blip>
          <a:srcRect l="40960" t="-14773" r="9449" b="28933"/>
          <a:stretch>
            <a:fillRect/>
          </a:stretch>
        </p:blipFill>
        <p:spPr>
          <a:xfrm>
            <a:off x="8604715" y="-1398083"/>
            <a:ext cx="5182962" cy="5046512"/>
          </a:xfrm>
          <a:prstGeom prst="roundRect">
            <a:avLst/>
          </a:prstGeom>
          <a:ln>
            <a:noFill/>
          </a:ln>
          <a:effectLst/>
        </p:spPr>
      </p:pic>
      <p:sp>
        <p:nvSpPr>
          <p:cNvPr id="4" name="Tittel 3">
            <a:extLst>
              <a:ext uri="{FF2B5EF4-FFF2-40B4-BE49-F238E27FC236}">
                <a16:creationId xmlns:a16="http://schemas.microsoft.com/office/drawing/2014/main" id="{A5066DDD-E9EE-B0B1-3B56-D83391DDCB1B}"/>
              </a:ext>
            </a:extLst>
          </p:cNvPr>
          <p:cNvSpPr>
            <a:spLocks noGrp="1"/>
          </p:cNvSpPr>
          <p:nvPr>
            <p:ph type="title"/>
          </p:nvPr>
        </p:nvSpPr>
        <p:spPr>
          <a:xfrm>
            <a:off x="606900" y="327087"/>
            <a:ext cx="7086542" cy="1600200"/>
          </a:xfrm>
          <a:noFill/>
          <a:ln>
            <a:noFill/>
          </a:ln>
        </p:spPr>
        <p:txBody>
          <a:bodyPr spcFirstLastPara="1" wrap="square" lIns="91425" tIns="45700" rIns="91425" bIns="45700" anchor="ctr" anchorCtr="0">
            <a:normAutofit/>
          </a:bodyPr>
          <a:lstStyle/>
          <a:p>
            <a:r>
              <a:rPr lang="en-US" sz="2800" b="1" noProof="0"/>
              <a:t>Why </a:t>
            </a:r>
            <a:r>
              <a:rPr lang="en-US" sz="2800" b="1">
                <a:sym typeface="Arial"/>
              </a:rPr>
              <a:t>now?</a:t>
            </a:r>
            <a:endParaRPr lang="en-US" sz="2800" b="1"/>
          </a:p>
        </p:txBody>
      </p:sp>
      <p:sp>
        <p:nvSpPr>
          <p:cNvPr id="8" name="TextBox 6">
            <a:extLst>
              <a:ext uri="{FF2B5EF4-FFF2-40B4-BE49-F238E27FC236}">
                <a16:creationId xmlns:a16="http://schemas.microsoft.com/office/drawing/2014/main" id="{CA7283C2-0862-3071-3222-1B78631F309F}"/>
              </a:ext>
            </a:extLst>
          </p:cNvPr>
          <p:cNvSpPr txBox="1"/>
          <p:nvPr/>
        </p:nvSpPr>
        <p:spPr>
          <a:xfrm>
            <a:off x="1253161" y="1331977"/>
            <a:ext cx="7279379" cy="5116785"/>
          </a:xfrm>
          <a:prstGeom prst="rect">
            <a:avLst/>
          </a:prstGeom>
          <a:noFill/>
        </p:spPr>
        <p:txBody>
          <a:bodyPr wrap="square" lIns="91440" tIns="45720" rIns="91440" bIns="45720" anchor="t">
            <a:spAutoFit/>
          </a:bodyPr>
          <a:lstStyle/>
          <a:p>
            <a:pPr algn="just" rtl="0" fontAlgn="base"/>
            <a:r>
              <a:rPr lang="en-US" sz="1900" spc="-15" dirty="0">
                <a:solidFill>
                  <a:srgbClr val="002060"/>
                </a:solidFill>
                <a:latin typeface="Century Gothic"/>
                <a:ea typeface="Inter"/>
                <a:cs typeface="Centaur Now Caption"/>
                <a:sym typeface="Century Gothic"/>
              </a:rPr>
              <a:t>Grid capacity in Europe is fully constrained due to electrification agenda, datacenter and AI/hyperscale growth, and large demand growth in industry the last 10 years. </a:t>
            </a:r>
          </a:p>
          <a:p>
            <a:pPr marL="285750" indent="-285750" algn="just" rtl="0" fontAlgn="base">
              <a:buFont typeface="Arial" panose="020B0604020202020204" pitchFamily="34" charset="0"/>
              <a:buChar char="•"/>
            </a:pPr>
            <a:endParaRPr lang="en-US" sz="1000" spc="-15" dirty="0">
              <a:solidFill>
                <a:srgbClr val="002060"/>
              </a:solidFill>
              <a:latin typeface="Century Gothic"/>
              <a:ea typeface="Inter"/>
              <a:cs typeface="Centaur Now Caption"/>
              <a:sym typeface="Century Gothic"/>
            </a:endParaRPr>
          </a:p>
          <a:p>
            <a:pPr algn="just" rtl="0" fontAlgn="base"/>
            <a:r>
              <a:rPr lang="en-US" sz="1900" spc="-15" noProof="0" dirty="0">
                <a:solidFill>
                  <a:srgbClr val="002060"/>
                </a:solidFill>
                <a:latin typeface="Century Gothic"/>
                <a:ea typeface="Inter"/>
                <a:cs typeface="Centaur Now Caption"/>
                <a:sym typeface="Century Gothic"/>
              </a:rPr>
              <a:t>Decarbonization is fully back </a:t>
            </a:r>
            <a:r>
              <a:rPr lang="en-US" sz="1900" spc="-15" dirty="0">
                <a:solidFill>
                  <a:srgbClr val="002060"/>
                </a:solidFill>
                <a:latin typeface="Century Gothic"/>
                <a:ea typeface="Inter"/>
                <a:cs typeface="Centaur Now Caption"/>
                <a:sym typeface="Century Gothic"/>
              </a:rPr>
              <a:t>on the agenda after the recent power and gas crisis, France, Germany and others are restating their intention and strengthening efforts, including existing 190 million tons of annual ammonia use.</a:t>
            </a:r>
          </a:p>
          <a:p>
            <a:pPr marL="285750" indent="-285750" algn="just" rtl="0" fontAlgn="base">
              <a:buFont typeface="Arial" panose="020B0604020202020204" pitchFamily="34" charset="0"/>
              <a:buChar char="•"/>
            </a:pPr>
            <a:endParaRPr lang="en-US" sz="1050" spc="-15" dirty="0">
              <a:solidFill>
                <a:srgbClr val="002060"/>
              </a:solidFill>
              <a:latin typeface="Century Gothic"/>
              <a:ea typeface="Inter"/>
              <a:cs typeface="Centaur Now Caption"/>
              <a:sym typeface="Century Gothic"/>
            </a:endParaRPr>
          </a:p>
          <a:p>
            <a:pPr algn="just" rtl="0" fontAlgn="base"/>
            <a:r>
              <a:rPr lang="en-US" sz="1900" spc="-15" noProof="0" dirty="0">
                <a:solidFill>
                  <a:srgbClr val="002060"/>
                </a:solidFill>
                <a:latin typeface="Century Gothic"/>
                <a:ea typeface="Inter"/>
                <a:cs typeface="Centaur Now Caption"/>
              </a:rPr>
              <a:t>Energy security is key in the new environment, and demand for fuel-based power is increasing rapidly, with OEMs seeing order books for fuel-based power equipment filling up for the next five years. New ammonia uses in shipping, power, mobility and industry, estimated at 200 million tons in 2050</a:t>
            </a:r>
            <a:r>
              <a:rPr lang="en-US" sz="1900" spc="-15" baseline="30000" noProof="0" dirty="0">
                <a:solidFill>
                  <a:srgbClr val="002060"/>
                </a:solidFill>
                <a:latin typeface="Century Gothic"/>
                <a:ea typeface="Inter"/>
                <a:cs typeface="Centaur Now Caption"/>
              </a:rPr>
              <a:t>1)</a:t>
            </a:r>
            <a:r>
              <a:rPr lang="en-US" sz="1900" spc="-15" noProof="0" dirty="0">
                <a:solidFill>
                  <a:srgbClr val="002060"/>
                </a:solidFill>
                <a:latin typeface="Century Gothic"/>
                <a:ea typeface="Inter"/>
                <a:cs typeface="Centaur Now Caption"/>
              </a:rPr>
              <a:t>.</a:t>
            </a:r>
          </a:p>
          <a:p>
            <a:pPr algn="just" rtl="0" fontAlgn="base"/>
            <a:endParaRPr lang="en-US" sz="1900" spc="-15" noProof="0" dirty="0">
              <a:solidFill>
                <a:srgbClr val="002060"/>
              </a:solidFill>
              <a:latin typeface="Century Gothic"/>
              <a:ea typeface="Inter"/>
              <a:cs typeface="Centaur Now Caption"/>
            </a:endParaRPr>
          </a:p>
          <a:p>
            <a:pPr marL="285750" indent="-285750" algn="just" rtl="0" fontAlgn="base">
              <a:buFont typeface="Arial" panose="020B0604020202020204" pitchFamily="34" charset="0"/>
              <a:buChar char="•"/>
            </a:pPr>
            <a:endParaRPr lang="en-US" sz="2000" spc="-15" dirty="0">
              <a:solidFill>
                <a:srgbClr val="002060"/>
              </a:solidFill>
              <a:latin typeface="Century Gothic"/>
              <a:ea typeface="Inter"/>
              <a:cs typeface="Centaur Now Caption"/>
            </a:endParaRPr>
          </a:p>
          <a:p>
            <a:pPr algn="just" rtl="0" fontAlgn="base">
              <a:buNone/>
            </a:pPr>
            <a:endParaRPr lang="en-US" sz="2000" b="0" i="0" noProof="0" dirty="0">
              <a:solidFill>
                <a:srgbClr val="0C3C54"/>
              </a:solidFill>
              <a:effectLst/>
              <a:latin typeface="Century Gothic"/>
            </a:endParaRPr>
          </a:p>
        </p:txBody>
      </p:sp>
      <p:sp>
        <p:nvSpPr>
          <p:cNvPr id="12" name="Google Shape;1768;p26">
            <a:extLst>
              <a:ext uri="{FF2B5EF4-FFF2-40B4-BE49-F238E27FC236}">
                <a16:creationId xmlns:a16="http://schemas.microsoft.com/office/drawing/2014/main" id="{43E2642A-DB19-BE46-4C75-9623E7CF2D41}"/>
              </a:ext>
            </a:extLst>
          </p:cNvPr>
          <p:cNvSpPr txBox="1">
            <a:spLocks noGrp="1"/>
          </p:cNvSpPr>
          <p:nvPr>
            <p:ph type="sldNum" idx="12"/>
          </p:nvPr>
        </p:nvSpPr>
        <p:spPr>
          <a:xfrm>
            <a:off x="7828280" y="6326562"/>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t>4</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9" name="Shape 4">
            <a:extLst>
              <a:ext uri="{FF2B5EF4-FFF2-40B4-BE49-F238E27FC236}">
                <a16:creationId xmlns:a16="http://schemas.microsoft.com/office/drawing/2014/main" id="{99D3A982-4257-496C-F9FD-4D2C41F3D0D1}"/>
              </a:ext>
            </a:extLst>
          </p:cNvPr>
          <p:cNvSpPr/>
          <p:nvPr/>
        </p:nvSpPr>
        <p:spPr>
          <a:xfrm>
            <a:off x="698077" y="523230"/>
            <a:ext cx="1726563" cy="276521"/>
          </a:xfrm>
          <a:prstGeom prst="roundRect">
            <a:avLst>
              <a:gd name="adj" fmla="val 28800"/>
            </a:avLst>
          </a:prstGeom>
          <a:solidFill>
            <a:schemeClr val="bg2">
              <a:lumMod val="60000"/>
              <a:lumOff val="40000"/>
              <a:alpha val="30000"/>
            </a:schemeClr>
          </a:solidFill>
          <a:ln/>
        </p:spPr>
        <p:txBody>
          <a:bodyPr lIns="91440" tIns="45720" rIns="91440" bIns="45720" anchor="t"/>
          <a:lstStyle/>
          <a:p>
            <a:pPr algn="ctr" defTabSz="1219170">
              <a:defRPr/>
            </a:pPr>
            <a:r>
              <a:rPr lang="en-US" sz="1000" kern="1200" err="1">
                <a:solidFill>
                  <a:schemeClr val="tx1">
                    <a:lumMod val="95000"/>
                    <a:lumOff val="5000"/>
                  </a:schemeClr>
                </a:solidFill>
                <a:latin typeface="Montserrat"/>
                <a:ea typeface="+mn-ea"/>
                <a:cs typeface="+mn-cs"/>
              </a:rPr>
              <a:t>Macrodrivers</a:t>
            </a:r>
            <a:endParaRPr lang="en-US">
              <a:ea typeface="+mn-ea"/>
              <a:cs typeface="+mn-cs"/>
            </a:endParaRPr>
          </a:p>
        </p:txBody>
      </p:sp>
      <p:pic>
        <p:nvPicPr>
          <p:cNvPr id="3" name="Bilde 2" descr="Et bilde som inneholder sirkel&#10;&#10;KI-generert innhold kan være feil.">
            <a:extLst>
              <a:ext uri="{FF2B5EF4-FFF2-40B4-BE49-F238E27FC236}">
                <a16:creationId xmlns:a16="http://schemas.microsoft.com/office/drawing/2014/main" id="{041B0217-CB39-DBB1-50DE-977CFDC2AD2A}"/>
              </a:ext>
            </a:extLst>
          </p:cNvPr>
          <p:cNvPicPr>
            <a:picLocks noChangeAspect="1"/>
          </p:cNvPicPr>
          <p:nvPr/>
        </p:nvPicPr>
        <p:blipFill>
          <a:blip r:embed="rId4"/>
          <a:stretch>
            <a:fillRect/>
          </a:stretch>
        </p:blipFill>
        <p:spPr>
          <a:xfrm>
            <a:off x="11353800" y="136525"/>
            <a:ext cx="761633" cy="566155"/>
          </a:xfrm>
          <a:prstGeom prst="rect">
            <a:avLst/>
          </a:prstGeom>
        </p:spPr>
      </p:pic>
      <p:sp>
        <p:nvSpPr>
          <p:cNvPr id="5" name="TekstSylinder 4">
            <a:extLst>
              <a:ext uri="{FF2B5EF4-FFF2-40B4-BE49-F238E27FC236}">
                <a16:creationId xmlns:a16="http://schemas.microsoft.com/office/drawing/2014/main" id="{7775510F-0512-2AFC-CBAB-20CDD4CE9610}"/>
              </a:ext>
            </a:extLst>
          </p:cNvPr>
          <p:cNvSpPr txBox="1"/>
          <p:nvPr/>
        </p:nvSpPr>
        <p:spPr>
          <a:xfrm>
            <a:off x="993727" y="5611512"/>
            <a:ext cx="10204546" cy="919401"/>
          </a:xfrm>
          <a:prstGeom prst="roundRect">
            <a:avLst/>
          </a:prstGeom>
          <a:solidFill>
            <a:srgbClr val="002060"/>
          </a:solidFill>
        </p:spPr>
        <p:txBody>
          <a:bodyPr wrap="square">
            <a:spAutoFit/>
          </a:bodyPr>
          <a:lstStyle/>
          <a:p>
            <a:pPr algn="ctr" rtl="0" fontAlgn="base"/>
            <a:r>
              <a:rPr lang="en-US" sz="2400" spc="-15" noProof="0">
                <a:solidFill>
                  <a:schemeClr val="bg1"/>
                </a:solidFill>
                <a:latin typeface="Century Gothic"/>
                <a:ea typeface="Inter"/>
                <a:cs typeface="Centaur Now Caption"/>
              </a:rPr>
              <a:t>Clean ammonia at scale is a differentiator in this new energy reality, providing unprecedented baseload and back-up energy security</a:t>
            </a:r>
          </a:p>
        </p:txBody>
      </p:sp>
      <p:pic>
        <p:nvPicPr>
          <p:cNvPr id="10" name="Grafikk 9" descr="Elektrisk tårn kontur">
            <a:extLst>
              <a:ext uri="{FF2B5EF4-FFF2-40B4-BE49-F238E27FC236}">
                <a16:creationId xmlns:a16="http://schemas.microsoft.com/office/drawing/2014/main" id="{28A40AC1-8C0D-DB49-40A7-A7C88D1EE45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4322" y="1690337"/>
            <a:ext cx="646263" cy="646263"/>
          </a:xfrm>
          <a:prstGeom prst="rect">
            <a:avLst/>
          </a:prstGeom>
        </p:spPr>
      </p:pic>
      <p:pic>
        <p:nvPicPr>
          <p:cNvPr id="13" name="Grafikk 12" descr="Last ned fra skyen kontur">
            <a:extLst>
              <a:ext uri="{FF2B5EF4-FFF2-40B4-BE49-F238E27FC236}">
                <a16:creationId xmlns:a16="http://schemas.microsoft.com/office/drawing/2014/main" id="{AFD2ECC4-071D-8D14-8E00-4B18FAEB9B0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9578" y="2992664"/>
            <a:ext cx="595745" cy="595745"/>
          </a:xfrm>
          <a:prstGeom prst="rect">
            <a:avLst/>
          </a:prstGeom>
        </p:spPr>
      </p:pic>
      <p:pic>
        <p:nvPicPr>
          <p:cNvPr id="15" name="Grafikk 14" descr="Drivstoff kontur">
            <a:extLst>
              <a:ext uri="{FF2B5EF4-FFF2-40B4-BE49-F238E27FC236}">
                <a16:creationId xmlns:a16="http://schemas.microsoft.com/office/drawing/2014/main" id="{C4C37ACF-FD3F-3A62-D633-A46D8194104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84320" y="4436471"/>
            <a:ext cx="646263" cy="646263"/>
          </a:xfrm>
          <a:prstGeom prst="rect">
            <a:avLst/>
          </a:prstGeom>
        </p:spPr>
      </p:pic>
      <p:sp>
        <p:nvSpPr>
          <p:cNvPr id="6" name="TekstSylinder 5">
            <a:extLst>
              <a:ext uri="{FF2B5EF4-FFF2-40B4-BE49-F238E27FC236}">
                <a16:creationId xmlns:a16="http://schemas.microsoft.com/office/drawing/2014/main" id="{80CD1EF6-19B2-7974-CF19-C3319D50525A}"/>
              </a:ext>
            </a:extLst>
          </p:cNvPr>
          <p:cNvSpPr txBox="1"/>
          <p:nvPr/>
        </p:nvSpPr>
        <p:spPr>
          <a:xfrm>
            <a:off x="6574084" y="6610010"/>
            <a:ext cx="2373145" cy="246221"/>
          </a:xfrm>
          <a:prstGeom prst="rect">
            <a:avLst/>
          </a:prstGeom>
          <a:noFill/>
        </p:spPr>
        <p:txBody>
          <a:bodyPr wrap="square" lIns="9144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000" i="1" noProof="0" dirty="0">
                <a:solidFill>
                  <a:srgbClr val="002060"/>
                </a:solidFill>
                <a:latin typeface="Century Gothic"/>
              </a:rPr>
              <a:t>1) Source: S&amp;P Global 2026</a:t>
            </a:r>
          </a:p>
        </p:txBody>
      </p:sp>
    </p:spTree>
    <p:extLst>
      <p:ext uri="{BB962C8B-B14F-4D97-AF65-F5344CB8AC3E}">
        <p14:creationId xmlns:p14="http://schemas.microsoft.com/office/powerpoint/2010/main" val="452796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09B14-AF14-618B-9AB4-D511CDB8C7EB}"/>
            </a:ext>
          </a:extLst>
        </p:cNvPr>
        <p:cNvGrpSpPr/>
        <p:nvPr/>
      </p:nvGrpSpPr>
      <p:grpSpPr>
        <a:xfrm>
          <a:off x="0" y="0"/>
          <a:ext cx="0" cy="0"/>
          <a:chOff x="0" y="0"/>
          <a:chExt cx="0" cy="0"/>
        </a:xfrm>
      </p:grpSpPr>
      <p:sp>
        <p:nvSpPr>
          <p:cNvPr id="4" name="Tittel 3">
            <a:extLst>
              <a:ext uri="{FF2B5EF4-FFF2-40B4-BE49-F238E27FC236}">
                <a16:creationId xmlns:a16="http://schemas.microsoft.com/office/drawing/2014/main" id="{1EFC4724-549C-0ADE-4049-5D2767B13FEC}"/>
              </a:ext>
            </a:extLst>
          </p:cNvPr>
          <p:cNvSpPr>
            <a:spLocks noGrp="1"/>
          </p:cNvSpPr>
          <p:nvPr>
            <p:ph type="title"/>
          </p:nvPr>
        </p:nvSpPr>
        <p:spPr>
          <a:xfrm>
            <a:off x="709588" y="429100"/>
            <a:ext cx="11214533" cy="1397000"/>
          </a:xfrm>
          <a:noFill/>
          <a:ln>
            <a:noFill/>
          </a:ln>
        </p:spPr>
        <p:txBody>
          <a:bodyPr spcFirstLastPara="1" wrap="square" lIns="91425" tIns="45700" rIns="91425" bIns="45700" anchor="ctr" anchorCtr="0">
            <a:normAutofit/>
          </a:bodyPr>
          <a:lstStyle/>
          <a:p>
            <a:r>
              <a:rPr lang="en-US" sz="2800" b="1"/>
              <a:t>Europe’s only FEED-ready low-carbon ammonia megaproject</a:t>
            </a:r>
          </a:p>
        </p:txBody>
      </p:sp>
      <p:sp>
        <p:nvSpPr>
          <p:cNvPr id="3" name="Shape 4">
            <a:extLst>
              <a:ext uri="{FF2B5EF4-FFF2-40B4-BE49-F238E27FC236}">
                <a16:creationId xmlns:a16="http://schemas.microsoft.com/office/drawing/2014/main" id="{4B7A29D6-66C0-ADEF-81CF-A8DCE4146582}"/>
              </a:ext>
            </a:extLst>
          </p:cNvPr>
          <p:cNvSpPr/>
          <p:nvPr/>
        </p:nvSpPr>
        <p:spPr>
          <a:xfrm>
            <a:off x="778938" y="420164"/>
            <a:ext cx="2691763" cy="296841"/>
          </a:xfrm>
          <a:prstGeom prst="roundRect">
            <a:avLst>
              <a:gd name="adj" fmla="val 28800"/>
            </a:avLst>
          </a:prstGeom>
          <a:solidFill>
            <a:schemeClr val="bg2">
              <a:lumMod val="60000"/>
              <a:lumOff val="40000"/>
              <a:alpha val="30000"/>
            </a:schemeClr>
          </a:solidFill>
          <a:ln/>
        </p:spPr>
        <p:txBody>
          <a:bodyPr lIns="91440" tIns="45720" rIns="91440" bIns="45720" anchor="t"/>
          <a:lstStyle/>
          <a:p>
            <a:pPr algn="ctr" defTabSz="1219170">
              <a:defRPr/>
            </a:pPr>
            <a:r>
              <a:rPr lang="en-US" sz="1000" kern="1200">
                <a:solidFill>
                  <a:schemeClr val="tx1">
                    <a:lumMod val="95000"/>
                    <a:lumOff val="5000"/>
                  </a:schemeClr>
                </a:solidFill>
                <a:latin typeface="Montserrat"/>
                <a:ea typeface="+mn-ea"/>
                <a:cs typeface="+mn-cs"/>
              </a:rPr>
              <a:t>Barents Clean Ammonia asset</a:t>
            </a:r>
          </a:p>
        </p:txBody>
      </p:sp>
      <p:sp>
        <p:nvSpPr>
          <p:cNvPr id="2" name="Google Shape;1768;p26">
            <a:extLst>
              <a:ext uri="{FF2B5EF4-FFF2-40B4-BE49-F238E27FC236}">
                <a16:creationId xmlns:a16="http://schemas.microsoft.com/office/drawing/2014/main" id="{3440FC80-C9C6-E4F5-E6DC-E7754CB6E397}"/>
              </a:ext>
            </a:extLst>
          </p:cNvPr>
          <p:cNvSpPr txBox="1">
            <a:spLocks noGrp="1"/>
          </p:cNvSpPr>
          <p:nvPr>
            <p:ph type="sldNum" idx="12"/>
          </p:nvPr>
        </p:nvSpPr>
        <p:spPr>
          <a:xfrm>
            <a:off x="8610600" y="6428900"/>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t>5</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16" name="Bilde 15" descr="Et bilde som inneholder sirkel&#10;&#10;KI-generert innhold kan være feil.">
            <a:extLst>
              <a:ext uri="{FF2B5EF4-FFF2-40B4-BE49-F238E27FC236}">
                <a16:creationId xmlns:a16="http://schemas.microsoft.com/office/drawing/2014/main" id="{C26AA392-33FD-78C4-F03B-C0D9EC24F48C}"/>
              </a:ext>
            </a:extLst>
          </p:cNvPr>
          <p:cNvPicPr>
            <a:picLocks noChangeAspect="1"/>
          </p:cNvPicPr>
          <p:nvPr/>
        </p:nvPicPr>
        <p:blipFill>
          <a:blip r:embed="rId3"/>
          <a:stretch>
            <a:fillRect/>
          </a:stretch>
        </p:blipFill>
        <p:spPr>
          <a:xfrm>
            <a:off x="11353800" y="136525"/>
            <a:ext cx="761633" cy="566155"/>
          </a:xfrm>
          <a:prstGeom prst="rect">
            <a:avLst/>
          </a:prstGeom>
        </p:spPr>
      </p:pic>
      <p:sp>
        <p:nvSpPr>
          <p:cNvPr id="19" name="Plassholder for tekst 4">
            <a:extLst>
              <a:ext uri="{FF2B5EF4-FFF2-40B4-BE49-F238E27FC236}">
                <a16:creationId xmlns:a16="http://schemas.microsoft.com/office/drawing/2014/main" id="{0540044E-E7D0-B234-A5C1-0F39E37F391E}"/>
              </a:ext>
            </a:extLst>
          </p:cNvPr>
          <p:cNvSpPr txBox="1">
            <a:spLocks/>
          </p:cNvSpPr>
          <p:nvPr/>
        </p:nvSpPr>
        <p:spPr>
          <a:xfrm>
            <a:off x="3383248" y="1808345"/>
            <a:ext cx="8679756" cy="4146452"/>
          </a:xfrm>
          <a:prstGeom prst="rect">
            <a:avLst/>
          </a:prstGeom>
        </p:spPr>
        <p:txBody>
          <a:bodyPr lIns="91440" tIns="45720" rIns="91440" bIns="45720" anchor="t">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spcBef>
                <a:spcPts val="600"/>
              </a:spcBef>
              <a:buFont typeface="Arial" panose="020B0604020202020204" pitchFamily="34" charset="0"/>
              <a:buChar char="•"/>
            </a:pPr>
            <a:r>
              <a:rPr lang="en-US" sz="1750" b="1" spc="-15" dirty="0">
                <a:solidFill>
                  <a:srgbClr val="002060"/>
                </a:solidFill>
                <a:latin typeface="Century Gothic"/>
                <a:ea typeface="Inter"/>
                <a:cs typeface="Centaur Now Caption"/>
              </a:rPr>
              <a:t>Location:</a:t>
            </a:r>
            <a:r>
              <a:rPr lang="en-US" sz="1750" spc="-15" dirty="0">
                <a:solidFill>
                  <a:srgbClr val="002060"/>
                </a:solidFill>
                <a:latin typeface="Century Gothic"/>
                <a:ea typeface="Inter"/>
                <a:cs typeface="Centaur Now Caption"/>
              </a:rPr>
              <a:t> Northern Norway - supporting European security of supply. </a:t>
            </a:r>
          </a:p>
          <a:p>
            <a:pPr marL="285750" indent="-285750">
              <a:lnSpc>
                <a:spcPct val="90000"/>
              </a:lnSpc>
              <a:spcBef>
                <a:spcPts val="600"/>
              </a:spcBef>
              <a:buFont typeface="Arial,Sans-Serif" panose="020B0604020202020204" pitchFamily="34" charset="0"/>
              <a:buChar char="•"/>
            </a:pPr>
            <a:r>
              <a:rPr lang="en-US" sz="1750" b="1" spc="-15" dirty="0">
                <a:solidFill>
                  <a:srgbClr val="002060"/>
                </a:solidFill>
                <a:latin typeface="Century Gothic"/>
                <a:ea typeface="Inter"/>
                <a:cs typeface="Centaur Now Caption"/>
              </a:rPr>
              <a:t>Technical:</a:t>
            </a:r>
            <a:r>
              <a:rPr lang="en-US" sz="1750" spc="-15" dirty="0">
                <a:solidFill>
                  <a:srgbClr val="002060"/>
                </a:solidFill>
                <a:latin typeface="Century Gothic"/>
                <a:ea typeface="Inter"/>
                <a:cs typeface="Centaur Now Caption"/>
              </a:rPr>
              <a:t> Proven technology with globally recognized partners. </a:t>
            </a:r>
            <a:endParaRPr lang="en-US" sz="1750" spc="-15" dirty="0">
              <a:latin typeface="Century Gothic"/>
              <a:ea typeface="Inter"/>
              <a:cs typeface="Centaur Now Caption"/>
            </a:endParaRPr>
          </a:p>
          <a:p>
            <a:pPr marL="285750" indent="-285750">
              <a:lnSpc>
                <a:spcPct val="90000"/>
              </a:lnSpc>
              <a:spcBef>
                <a:spcPts val="600"/>
              </a:spcBef>
              <a:buFont typeface="Arial,Sans-Serif" panose="020B0604020202020204" pitchFamily="34" charset="0"/>
              <a:buChar char="•"/>
            </a:pPr>
            <a:r>
              <a:rPr lang="en-US" sz="1750" b="1" spc="-15" dirty="0">
                <a:solidFill>
                  <a:srgbClr val="002060"/>
                </a:solidFill>
                <a:latin typeface="Century Gothic"/>
                <a:ea typeface="Inter"/>
                <a:cs typeface="Centaur Now Caption"/>
              </a:rPr>
              <a:t>Gas supply:</a:t>
            </a:r>
            <a:r>
              <a:rPr lang="en-US" sz="1750" spc="-15" dirty="0">
                <a:solidFill>
                  <a:srgbClr val="002060"/>
                </a:solidFill>
                <a:latin typeface="Century Gothic"/>
                <a:cs typeface="Centaur Now Caption"/>
              </a:rPr>
              <a:t> Access to favorably priced gas with very low life cycle emissions, combined with abundant access to fresh water.</a:t>
            </a:r>
            <a:endParaRPr lang="en-US" sz="1750" spc="-15" dirty="0">
              <a:latin typeface="Century Gothic"/>
              <a:cs typeface="Centaur Now Caption"/>
            </a:endParaRPr>
          </a:p>
          <a:p>
            <a:pPr marL="285750" indent="-285750">
              <a:lnSpc>
                <a:spcPct val="90000"/>
              </a:lnSpc>
              <a:spcBef>
                <a:spcPts val="600"/>
              </a:spcBef>
              <a:buFont typeface="Arial,Sans-Serif" panose="020B0604020202020204" pitchFamily="34" charset="0"/>
              <a:buChar char="•"/>
            </a:pPr>
            <a:r>
              <a:rPr lang="en-US" sz="1750" b="1" spc="-15" dirty="0">
                <a:solidFill>
                  <a:srgbClr val="002060"/>
                </a:solidFill>
                <a:latin typeface="Century Gothic"/>
                <a:ea typeface="Inter"/>
                <a:cs typeface="Centaur Now Caption"/>
              </a:rPr>
              <a:t>World scale production: </a:t>
            </a:r>
            <a:r>
              <a:rPr lang="en-US" sz="1750" spc="-15" dirty="0">
                <a:solidFill>
                  <a:srgbClr val="002060"/>
                </a:solidFill>
                <a:latin typeface="Century Gothic"/>
                <a:ea typeface="Inter"/>
                <a:cs typeface="Centaur Now Caption"/>
              </a:rPr>
              <a:t>1 million tons of annual ammonia production, equal to 5170 GWh of energy</a:t>
            </a:r>
            <a:endParaRPr lang="en-US" sz="1750" b="1" spc="-15" dirty="0">
              <a:solidFill>
                <a:srgbClr val="002060"/>
              </a:solidFill>
              <a:latin typeface="Century Gothic"/>
              <a:ea typeface="Inter"/>
              <a:cs typeface="Centaur Now Caption"/>
            </a:endParaRPr>
          </a:p>
          <a:p>
            <a:pPr marL="285750" indent="-285750">
              <a:lnSpc>
                <a:spcPct val="90000"/>
              </a:lnSpc>
              <a:spcBef>
                <a:spcPts val="600"/>
              </a:spcBef>
              <a:buFont typeface="Arial,Sans-Serif" panose="020B0604020202020204" pitchFamily="34" charset="0"/>
              <a:buChar char="•"/>
            </a:pPr>
            <a:r>
              <a:rPr lang="en-US" sz="1750" b="1" spc="-15" dirty="0">
                <a:solidFill>
                  <a:srgbClr val="002060"/>
                </a:solidFill>
                <a:latin typeface="Century Gothic"/>
                <a:ea typeface="Inter"/>
                <a:cs typeface="Centaur Now Caption"/>
              </a:rPr>
              <a:t>Storages: </a:t>
            </a:r>
            <a:r>
              <a:rPr lang="en-US" sz="1750" spc="-15" dirty="0">
                <a:solidFill>
                  <a:srgbClr val="002060"/>
                </a:solidFill>
                <a:latin typeface="Century Gothic"/>
                <a:ea typeface="Inter"/>
                <a:cs typeface="Centaur Now Caption"/>
              </a:rPr>
              <a:t>120,000 m</a:t>
            </a:r>
            <a:r>
              <a:rPr lang="en-US" sz="1750" spc="-15" baseline="30000" dirty="0">
                <a:solidFill>
                  <a:srgbClr val="002060"/>
                </a:solidFill>
                <a:latin typeface="Century Gothic"/>
                <a:ea typeface="Inter"/>
                <a:cs typeface="Centaur Now Caption"/>
              </a:rPr>
              <a:t>3</a:t>
            </a:r>
            <a:r>
              <a:rPr lang="en-US" sz="1750" spc="-15" dirty="0">
                <a:solidFill>
                  <a:srgbClr val="002060"/>
                </a:solidFill>
                <a:latin typeface="Century Gothic"/>
                <a:ea typeface="Inter"/>
                <a:cs typeface="Centaur Now Caption"/>
              </a:rPr>
              <a:t> ammonia storage providing security of supply and energy price optimization, equal to 420 GWh of energy storage.</a:t>
            </a:r>
            <a:endParaRPr lang="en-US" sz="1750" spc="-15" dirty="0">
              <a:latin typeface="Century Gothic"/>
              <a:ea typeface="Inter"/>
              <a:cs typeface="Centaur Now Caption"/>
            </a:endParaRPr>
          </a:p>
          <a:p>
            <a:pPr marL="285750" indent="-285750">
              <a:lnSpc>
                <a:spcPct val="90000"/>
              </a:lnSpc>
              <a:spcBef>
                <a:spcPts val="600"/>
              </a:spcBef>
              <a:buFont typeface="Arial,Sans-Serif" panose="020B0604020202020204" pitchFamily="34" charset="0"/>
              <a:buChar char="•"/>
            </a:pPr>
            <a:r>
              <a:rPr lang="en-US" sz="1750" b="1" spc="-15" dirty="0">
                <a:solidFill>
                  <a:srgbClr val="002060"/>
                </a:solidFill>
                <a:latin typeface="Century Gothic"/>
                <a:ea typeface="Inter"/>
                <a:cs typeface="Centaur Now Caption"/>
              </a:rPr>
              <a:t>Power:</a:t>
            </a:r>
            <a:r>
              <a:rPr lang="en-US" sz="1750" spc="-15" dirty="0">
                <a:solidFill>
                  <a:srgbClr val="002060"/>
                </a:solidFill>
                <a:latin typeface="Century Gothic"/>
                <a:ea typeface="Inter"/>
                <a:cs typeface="Centaur Now Caption"/>
              </a:rPr>
              <a:t> Renewable electricity from grid secured: 45 MW.</a:t>
            </a:r>
            <a:endParaRPr lang="en-US" sz="1750" spc="-15" dirty="0">
              <a:latin typeface="Century Gothic"/>
              <a:ea typeface="Inter"/>
              <a:cs typeface="Centaur Now Caption"/>
            </a:endParaRPr>
          </a:p>
          <a:p>
            <a:pPr marL="285750" indent="-285750">
              <a:lnSpc>
                <a:spcPct val="90000"/>
              </a:lnSpc>
              <a:spcBef>
                <a:spcPts val="600"/>
              </a:spcBef>
              <a:buFont typeface="Arial,Sans-Serif" panose="020B0604020202020204" pitchFamily="34" charset="0"/>
              <a:buChar char="•"/>
            </a:pPr>
            <a:r>
              <a:rPr lang="en-US" sz="1750" b="1" spc="-15" dirty="0">
                <a:solidFill>
                  <a:srgbClr val="002060"/>
                </a:solidFill>
                <a:latin typeface="Century Gothic"/>
                <a:ea typeface="Inter"/>
                <a:cs typeface="Centaur Now Caption"/>
              </a:rPr>
              <a:t>Emissions:</a:t>
            </a:r>
            <a:r>
              <a:rPr lang="en-US" sz="1750" spc="-15" dirty="0">
                <a:solidFill>
                  <a:srgbClr val="002060"/>
                </a:solidFill>
                <a:latin typeface="Century Gothic"/>
                <a:ea typeface="Inter"/>
                <a:cs typeface="Centaur Now Caption"/>
              </a:rPr>
              <a:t> CO</a:t>
            </a:r>
            <a:r>
              <a:rPr lang="en-US" sz="1750" spc="-15" baseline="-25000" dirty="0">
                <a:solidFill>
                  <a:srgbClr val="002060"/>
                </a:solidFill>
                <a:latin typeface="Century Gothic"/>
                <a:ea typeface="Inter"/>
                <a:cs typeface="Centaur Now Caption"/>
              </a:rPr>
              <a:t>2</a:t>
            </a:r>
            <a:r>
              <a:rPr lang="en-US" sz="1750" spc="-15" dirty="0">
                <a:solidFill>
                  <a:srgbClr val="002060"/>
                </a:solidFill>
                <a:latin typeface="Century Gothic"/>
                <a:ea typeface="Inter"/>
                <a:cs typeface="Centaur Now Caption"/>
              </a:rPr>
              <a:t> capture rate &gt;99 %, storage of ~2 mill t/y. Market leading carbon footprint.</a:t>
            </a:r>
            <a:endParaRPr lang="en-US" sz="1750" spc="-15" dirty="0">
              <a:latin typeface="Century Gothic"/>
              <a:ea typeface="Inter"/>
              <a:cs typeface="Centaur Now Caption"/>
            </a:endParaRPr>
          </a:p>
          <a:p>
            <a:pPr marL="285750" indent="-285750">
              <a:lnSpc>
                <a:spcPct val="90000"/>
              </a:lnSpc>
              <a:spcBef>
                <a:spcPts val="600"/>
              </a:spcBef>
              <a:buFont typeface="Arial,Sans-Serif" panose="020B0604020202020204" pitchFamily="34" charset="0"/>
              <a:buChar char="•"/>
            </a:pPr>
            <a:endParaRPr lang="en-US" sz="1600" spc="-15" dirty="0">
              <a:solidFill>
                <a:srgbClr val="002060"/>
              </a:solidFill>
              <a:latin typeface="Century Gothic"/>
              <a:cs typeface="Centaur Now Caption"/>
            </a:endParaRPr>
          </a:p>
          <a:p>
            <a:pPr marL="285750" indent="-285750">
              <a:lnSpc>
                <a:spcPct val="90000"/>
              </a:lnSpc>
              <a:spcBef>
                <a:spcPts val="600"/>
              </a:spcBef>
              <a:buFont typeface="Arial,Sans-Serif" panose="020B0604020202020204" pitchFamily="34" charset="0"/>
              <a:buChar char="•"/>
            </a:pPr>
            <a:endParaRPr lang="en-US" sz="1600" spc="-15" dirty="0">
              <a:solidFill>
                <a:srgbClr val="002060"/>
              </a:solidFill>
              <a:latin typeface="Century Gothic"/>
              <a:cs typeface="Centaur Now Caption"/>
            </a:endParaRPr>
          </a:p>
          <a:p>
            <a:pPr marL="514350" indent="-285750">
              <a:buFont typeface="Arial" panose="020B0604020202020204" pitchFamily="34" charset="0"/>
              <a:buChar char="•"/>
            </a:pPr>
            <a:endParaRPr lang="en-US" sz="1800" dirty="0"/>
          </a:p>
        </p:txBody>
      </p:sp>
      <p:grpSp>
        <p:nvGrpSpPr>
          <p:cNvPr id="10" name="Group 5">
            <a:extLst>
              <a:ext uri="{FF2B5EF4-FFF2-40B4-BE49-F238E27FC236}">
                <a16:creationId xmlns:a16="http://schemas.microsoft.com/office/drawing/2014/main" id="{60761E1F-0ABF-6E74-414F-7831E7938A7F}"/>
              </a:ext>
            </a:extLst>
          </p:cNvPr>
          <p:cNvGrpSpPr/>
          <p:nvPr/>
        </p:nvGrpSpPr>
        <p:grpSpPr>
          <a:xfrm>
            <a:off x="6892659" y="5179892"/>
            <a:ext cx="1004334" cy="1249008"/>
            <a:chOff x="8062207" y="5051617"/>
            <a:chExt cx="953534" cy="1540948"/>
          </a:xfrm>
        </p:grpSpPr>
        <p:sp>
          <p:nvSpPr>
            <p:cNvPr id="7" name="Google Shape;1369;p9">
              <a:extLst>
                <a:ext uri="{FF2B5EF4-FFF2-40B4-BE49-F238E27FC236}">
                  <a16:creationId xmlns:a16="http://schemas.microsoft.com/office/drawing/2014/main" id="{B5BE48D4-11C9-86D0-1ADB-66839B65F3ED}"/>
                </a:ext>
              </a:extLst>
            </p:cNvPr>
            <p:cNvSpPr txBox="1"/>
            <p:nvPr/>
          </p:nvSpPr>
          <p:spPr>
            <a:xfrm>
              <a:off x="8062207" y="5796577"/>
              <a:ext cx="953534" cy="723626"/>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25728E"/>
                </a:buClr>
                <a:buSzPts val="1000"/>
                <a:buFont typeface="Arial"/>
                <a:buNone/>
              </a:pPr>
              <a:r>
                <a:rPr lang="en-US" sz="1000" b="1" i="0" u="none" strike="noStrike" cap="none" noProof="0">
                  <a:solidFill>
                    <a:srgbClr val="25728E"/>
                  </a:solidFill>
                  <a:latin typeface="Century Gothic"/>
                  <a:ea typeface="Century Gothic"/>
                  <a:cs typeface="Century Gothic"/>
                  <a:sym typeface="Century Gothic"/>
                </a:rPr>
                <a:t>End 2031</a:t>
              </a:r>
              <a:endParaRPr lang="en-US" noProof="0"/>
            </a:p>
            <a:p>
              <a:pPr marL="0" marR="0" lvl="0" indent="0" algn="ctr" rtl="0">
                <a:lnSpc>
                  <a:spcPct val="90000"/>
                </a:lnSpc>
                <a:spcBef>
                  <a:spcPts val="1000"/>
                </a:spcBef>
                <a:spcAft>
                  <a:spcPts val="0"/>
                </a:spcAft>
                <a:buClr>
                  <a:srgbClr val="25728E"/>
                </a:buClr>
                <a:buSzPts val="800"/>
                <a:buFont typeface="Arial"/>
                <a:buNone/>
              </a:pPr>
              <a:r>
                <a:rPr lang="en-US" sz="800" b="0" i="0" u="none" strike="noStrike" cap="none" noProof="0">
                  <a:solidFill>
                    <a:srgbClr val="25728E"/>
                  </a:solidFill>
                  <a:latin typeface="Century Gothic"/>
                  <a:ea typeface="Century Gothic"/>
                  <a:cs typeface="Century Gothic"/>
                  <a:sym typeface="Century Gothic"/>
                </a:rPr>
                <a:t>Est. production start</a:t>
              </a:r>
              <a:endParaRPr lang="en-US" sz="800" b="1" i="0" u="none" strike="noStrike" cap="none" noProof="0">
                <a:solidFill>
                  <a:srgbClr val="25728E"/>
                </a:solidFill>
                <a:latin typeface="Century Gothic"/>
                <a:ea typeface="Century Gothic"/>
                <a:cs typeface="Century Gothic"/>
                <a:sym typeface="Century Gothic"/>
              </a:endParaRPr>
            </a:p>
          </p:txBody>
        </p:sp>
        <p:sp>
          <p:nvSpPr>
            <p:cNvPr id="8" name="Google Shape;1370;p9">
              <a:extLst>
                <a:ext uri="{FF2B5EF4-FFF2-40B4-BE49-F238E27FC236}">
                  <a16:creationId xmlns:a16="http://schemas.microsoft.com/office/drawing/2014/main" id="{A6B86FCF-5F83-ED2D-A252-E52493E86B07}"/>
                </a:ext>
              </a:extLst>
            </p:cNvPr>
            <p:cNvSpPr/>
            <p:nvPr/>
          </p:nvSpPr>
          <p:spPr>
            <a:xfrm>
              <a:off x="8081774" y="5051617"/>
              <a:ext cx="914400" cy="1540948"/>
            </a:xfrm>
            <a:prstGeom prst="roundRect">
              <a:avLst>
                <a:gd name="adj" fmla="val 16667"/>
              </a:avLst>
            </a:prstGeom>
            <a:noFill/>
            <a:ln w="12700" cap="flat" cmpd="sng">
              <a:solidFill>
                <a:srgbClr val="25728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lang="en-US" sz="1800" b="0" i="0" u="none" strike="noStrike" cap="none" noProof="0">
                <a:solidFill>
                  <a:srgbClr val="25728E"/>
                </a:solidFill>
                <a:latin typeface="Calibri"/>
                <a:ea typeface="Calibri"/>
                <a:cs typeface="Calibri"/>
                <a:sym typeface="Calibri"/>
              </a:endParaRPr>
            </a:p>
          </p:txBody>
        </p:sp>
        <p:pic>
          <p:nvPicPr>
            <p:cNvPr id="9" name="Google Shape;1378;p9" descr="Factory outline">
              <a:extLst>
                <a:ext uri="{FF2B5EF4-FFF2-40B4-BE49-F238E27FC236}">
                  <a16:creationId xmlns:a16="http://schemas.microsoft.com/office/drawing/2014/main" id="{655B989C-8113-D330-BFD4-9930753B6B3B}"/>
                </a:ext>
              </a:extLst>
            </p:cNvPr>
            <p:cNvPicPr preferRelativeResize="0"/>
            <p:nvPr/>
          </p:nvPicPr>
          <p:blipFill rotWithShape="1">
            <a:blip r:embed="rId4">
              <a:alphaModFix/>
            </a:blip>
            <a:srcRect/>
            <a:stretch/>
          </p:blipFill>
          <p:spPr>
            <a:xfrm>
              <a:off x="8191732" y="5144510"/>
              <a:ext cx="698400" cy="698400"/>
            </a:xfrm>
            <a:prstGeom prst="rect">
              <a:avLst/>
            </a:prstGeom>
            <a:noFill/>
            <a:ln>
              <a:noFill/>
            </a:ln>
          </p:spPr>
        </p:pic>
      </p:grpSp>
      <p:grpSp>
        <p:nvGrpSpPr>
          <p:cNvPr id="15" name="Group 1">
            <a:extLst>
              <a:ext uri="{FF2B5EF4-FFF2-40B4-BE49-F238E27FC236}">
                <a16:creationId xmlns:a16="http://schemas.microsoft.com/office/drawing/2014/main" id="{E93A431A-3381-8F7E-8670-EA648B182F86}"/>
              </a:ext>
            </a:extLst>
          </p:cNvPr>
          <p:cNvGrpSpPr/>
          <p:nvPr/>
        </p:nvGrpSpPr>
        <p:grpSpPr>
          <a:xfrm>
            <a:off x="9474953" y="5182075"/>
            <a:ext cx="1014494" cy="1249008"/>
            <a:chOff x="9245265" y="5051617"/>
            <a:chExt cx="953534" cy="1540948"/>
          </a:xfrm>
        </p:grpSpPr>
        <p:sp>
          <p:nvSpPr>
            <p:cNvPr id="12" name="Google Shape;1371;p9">
              <a:extLst>
                <a:ext uri="{FF2B5EF4-FFF2-40B4-BE49-F238E27FC236}">
                  <a16:creationId xmlns:a16="http://schemas.microsoft.com/office/drawing/2014/main" id="{C15C84E0-1307-48C5-7B7A-513F41FC0427}"/>
                </a:ext>
              </a:extLst>
            </p:cNvPr>
            <p:cNvSpPr txBox="1"/>
            <p:nvPr/>
          </p:nvSpPr>
          <p:spPr>
            <a:xfrm>
              <a:off x="9245265" y="5796577"/>
              <a:ext cx="953534" cy="723626"/>
            </a:xfrm>
            <a:prstGeom prst="rect">
              <a:avLst/>
            </a:prstGeom>
            <a:noFill/>
            <a:ln>
              <a:noFill/>
            </a:ln>
          </p:spPr>
          <p:txBody>
            <a:bodyPr spcFirstLastPara="1" wrap="square" lIns="91425" tIns="45700" rIns="91425" bIns="45700" anchor="t" anchorCtr="0">
              <a:normAutofit fontScale="92500"/>
            </a:bodyPr>
            <a:lstStyle/>
            <a:p>
              <a:pPr marL="0" marR="0" lvl="0" indent="0" algn="ctr" rtl="0">
                <a:lnSpc>
                  <a:spcPct val="90000"/>
                </a:lnSpc>
                <a:spcBef>
                  <a:spcPts val="0"/>
                </a:spcBef>
                <a:spcAft>
                  <a:spcPts val="0"/>
                </a:spcAft>
                <a:buClr>
                  <a:srgbClr val="25728E"/>
                </a:buClr>
                <a:buSzPts val="1000"/>
                <a:buFont typeface="Arial"/>
                <a:buNone/>
              </a:pPr>
              <a:r>
                <a:rPr lang="en-US" sz="1000" b="1" i="0" u="none" strike="noStrike" cap="none" noProof="0">
                  <a:solidFill>
                    <a:srgbClr val="25728E"/>
                  </a:solidFill>
                  <a:latin typeface="Century Gothic"/>
                  <a:ea typeface="Century Gothic"/>
                  <a:cs typeface="Century Gothic"/>
                  <a:sym typeface="Century Gothic"/>
                </a:rPr>
                <a:t>1mill. tons *</a:t>
              </a:r>
              <a:endParaRPr lang="en-US" noProof="0"/>
            </a:p>
            <a:p>
              <a:pPr marL="0" marR="0" lvl="0" indent="0" algn="ctr" rtl="0">
                <a:lnSpc>
                  <a:spcPct val="90000"/>
                </a:lnSpc>
                <a:spcBef>
                  <a:spcPts val="1000"/>
                </a:spcBef>
                <a:spcAft>
                  <a:spcPts val="0"/>
                </a:spcAft>
                <a:buClr>
                  <a:srgbClr val="25728E"/>
                </a:buClr>
                <a:buSzPts val="800"/>
                <a:buFont typeface="Arial"/>
                <a:buNone/>
              </a:pPr>
              <a:r>
                <a:rPr lang="en-US" sz="800" b="0" i="0" u="none" strike="noStrike" cap="none" noProof="0">
                  <a:solidFill>
                    <a:srgbClr val="25728E"/>
                  </a:solidFill>
                  <a:latin typeface="Century Gothic"/>
                  <a:ea typeface="Century Gothic"/>
                  <a:cs typeface="Century Gothic"/>
                  <a:sym typeface="Century Gothic"/>
                </a:rPr>
                <a:t>Annual production at plateau</a:t>
              </a:r>
              <a:endParaRPr lang="en-US" sz="800" b="1" i="0" u="none" strike="sngStrike" cap="none" noProof="0">
                <a:solidFill>
                  <a:srgbClr val="FF0000"/>
                </a:solidFill>
                <a:latin typeface="Century Gothic"/>
                <a:ea typeface="Century Gothic"/>
                <a:cs typeface="Century Gothic"/>
                <a:sym typeface="Century Gothic"/>
              </a:endParaRPr>
            </a:p>
          </p:txBody>
        </p:sp>
        <p:sp>
          <p:nvSpPr>
            <p:cNvPr id="13" name="Google Shape;1372;p9">
              <a:extLst>
                <a:ext uri="{FF2B5EF4-FFF2-40B4-BE49-F238E27FC236}">
                  <a16:creationId xmlns:a16="http://schemas.microsoft.com/office/drawing/2014/main" id="{7EDDB991-D1DE-6718-0F5D-2394676527D1}"/>
                </a:ext>
              </a:extLst>
            </p:cNvPr>
            <p:cNvSpPr/>
            <p:nvPr/>
          </p:nvSpPr>
          <p:spPr>
            <a:xfrm>
              <a:off x="9264832" y="5051617"/>
              <a:ext cx="914400" cy="1540948"/>
            </a:xfrm>
            <a:prstGeom prst="roundRect">
              <a:avLst>
                <a:gd name="adj" fmla="val 16667"/>
              </a:avLst>
            </a:prstGeom>
            <a:noFill/>
            <a:ln w="12700" cap="flat" cmpd="sng">
              <a:solidFill>
                <a:srgbClr val="25728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lang="en-US" sz="1800" b="0" i="0" u="none" strike="noStrike" cap="none" noProof="0">
                <a:solidFill>
                  <a:srgbClr val="25728E"/>
                </a:solidFill>
                <a:latin typeface="Calibri"/>
                <a:ea typeface="Calibri"/>
                <a:cs typeface="Calibri"/>
                <a:sym typeface="Calibri"/>
              </a:endParaRPr>
            </a:p>
          </p:txBody>
        </p:sp>
        <p:pic>
          <p:nvPicPr>
            <p:cNvPr id="14" name="Google Shape;1379;p9" descr="Upward trend outline">
              <a:extLst>
                <a:ext uri="{FF2B5EF4-FFF2-40B4-BE49-F238E27FC236}">
                  <a16:creationId xmlns:a16="http://schemas.microsoft.com/office/drawing/2014/main" id="{20AE4292-E6FA-B2DB-AE2F-18770E536EB6}"/>
                </a:ext>
              </a:extLst>
            </p:cNvPr>
            <p:cNvPicPr preferRelativeResize="0"/>
            <p:nvPr/>
          </p:nvPicPr>
          <p:blipFill rotWithShape="1">
            <a:blip r:embed="rId5">
              <a:alphaModFix/>
            </a:blip>
            <a:srcRect/>
            <a:stretch/>
          </p:blipFill>
          <p:spPr>
            <a:xfrm>
              <a:off x="9336118" y="5118655"/>
              <a:ext cx="750109" cy="750109"/>
            </a:xfrm>
            <a:prstGeom prst="rect">
              <a:avLst/>
            </a:prstGeom>
            <a:noFill/>
            <a:ln>
              <a:noFill/>
            </a:ln>
          </p:spPr>
        </p:pic>
      </p:grpSp>
      <p:grpSp>
        <p:nvGrpSpPr>
          <p:cNvPr id="22" name="Group 6">
            <a:extLst>
              <a:ext uri="{FF2B5EF4-FFF2-40B4-BE49-F238E27FC236}">
                <a16:creationId xmlns:a16="http://schemas.microsoft.com/office/drawing/2014/main" id="{1128F3BD-C4E6-B3C6-0F74-56F855958B2F}"/>
              </a:ext>
            </a:extLst>
          </p:cNvPr>
          <p:cNvGrpSpPr/>
          <p:nvPr/>
        </p:nvGrpSpPr>
        <p:grpSpPr>
          <a:xfrm>
            <a:off x="4328566" y="5179892"/>
            <a:ext cx="1009516" cy="1249008"/>
            <a:chOff x="6844499" y="5051617"/>
            <a:chExt cx="1009516" cy="1540948"/>
          </a:xfrm>
        </p:grpSpPr>
        <p:sp>
          <p:nvSpPr>
            <p:cNvPr id="18" name="Google Shape;1382;p9">
              <a:extLst>
                <a:ext uri="{FF2B5EF4-FFF2-40B4-BE49-F238E27FC236}">
                  <a16:creationId xmlns:a16="http://schemas.microsoft.com/office/drawing/2014/main" id="{E2B8D8C6-F050-24C6-862D-12116E253445}"/>
                </a:ext>
              </a:extLst>
            </p:cNvPr>
            <p:cNvSpPr/>
            <p:nvPr/>
          </p:nvSpPr>
          <p:spPr>
            <a:xfrm>
              <a:off x="6844499" y="5051617"/>
              <a:ext cx="1005840" cy="1540948"/>
            </a:xfrm>
            <a:prstGeom prst="roundRect">
              <a:avLst>
                <a:gd name="adj" fmla="val 16667"/>
              </a:avLst>
            </a:prstGeom>
            <a:noFill/>
            <a:ln w="12700" cap="flat" cmpd="sng">
              <a:solidFill>
                <a:srgbClr val="25728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lang="en-US" sz="1800" b="0" i="0" u="none" strike="noStrike" cap="none" noProof="0">
                <a:solidFill>
                  <a:srgbClr val="25728E"/>
                </a:solidFill>
                <a:latin typeface="Calibri"/>
                <a:ea typeface="Calibri"/>
                <a:cs typeface="Calibri"/>
                <a:sym typeface="Calibri"/>
              </a:endParaRPr>
            </a:p>
          </p:txBody>
        </p:sp>
        <p:sp>
          <p:nvSpPr>
            <p:cNvPr id="20" name="Google Shape;1383;p9">
              <a:extLst>
                <a:ext uri="{FF2B5EF4-FFF2-40B4-BE49-F238E27FC236}">
                  <a16:creationId xmlns:a16="http://schemas.microsoft.com/office/drawing/2014/main" id="{C0AE780F-56F2-E584-F4F1-8E31699DAAE4}"/>
                </a:ext>
              </a:extLst>
            </p:cNvPr>
            <p:cNvSpPr txBox="1"/>
            <p:nvPr/>
          </p:nvSpPr>
          <p:spPr>
            <a:xfrm>
              <a:off x="6900481" y="5807494"/>
              <a:ext cx="953534" cy="723626"/>
            </a:xfrm>
            <a:prstGeom prst="rect">
              <a:avLst/>
            </a:prstGeom>
            <a:noFill/>
            <a:ln>
              <a:noFill/>
            </a:ln>
          </p:spPr>
          <p:txBody>
            <a:bodyPr spcFirstLastPara="1" wrap="square" lIns="91425" tIns="45700" rIns="91425" bIns="45700" anchor="t" anchorCtr="0">
              <a:normAutofit fontScale="92500"/>
            </a:bodyPr>
            <a:lstStyle/>
            <a:p>
              <a:pPr marL="0" marR="0" lvl="0" indent="0" algn="ctr" rtl="0">
                <a:lnSpc>
                  <a:spcPct val="90000"/>
                </a:lnSpc>
                <a:spcBef>
                  <a:spcPts val="0"/>
                </a:spcBef>
                <a:spcAft>
                  <a:spcPts val="0"/>
                </a:spcAft>
                <a:buClr>
                  <a:srgbClr val="25728E"/>
                </a:buClr>
                <a:buSzPts val="1000"/>
                <a:buFont typeface="Arial"/>
                <a:buNone/>
              </a:pPr>
              <a:r>
                <a:rPr lang="en-US" sz="1000" b="1" i="0" u="none" strike="noStrike" cap="none" noProof="0">
                  <a:solidFill>
                    <a:srgbClr val="25728E"/>
                  </a:solidFill>
                  <a:latin typeface="Century Gothic"/>
                  <a:ea typeface="Century Gothic"/>
                  <a:cs typeface="Century Gothic"/>
                  <a:sym typeface="Century Gothic"/>
                </a:rPr>
                <a:t>2027/28</a:t>
              </a:r>
              <a:endParaRPr lang="en-US" noProof="0"/>
            </a:p>
            <a:p>
              <a:pPr marL="0" marR="0" lvl="0" indent="0" algn="ctr" rtl="0">
                <a:lnSpc>
                  <a:spcPct val="90000"/>
                </a:lnSpc>
                <a:spcBef>
                  <a:spcPts val="1000"/>
                </a:spcBef>
                <a:spcAft>
                  <a:spcPts val="0"/>
                </a:spcAft>
                <a:buClr>
                  <a:srgbClr val="25728E"/>
                </a:buClr>
                <a:buSzPts val="800"/>
                <a:buFont typeface="Arial"/>
                <a:buNone/>
              </a:pPr>
              <a:r>
                <a:rPr lang="en-US" sz="800" b="0" i="0" u="none" strike="noStrike" cap="none" noProof="0">
                  <a:solidFill>
                    <a:srgbClr val="25728E"/>
                  </a:solidFill>
                  <a:latin typeface="Century Gothic"/>
                  <a:ea typeface="Century Gothic"/>
                  <a:cs typeface="Century Gothic"/>
                  <a:sym typeface="Century Gothic"/>
                </a:rPr>
                <a:t>Final investment decision</a:t>
              </a:r>
              <a:endParaRPr lang="en-US" sz="800" b="1" i="0" u="none" strike="noStrike" cap="none" noProof="0">
                <a:solidFill>
                  <a:srgbClr val="25728E"/>
                </a:solidFill>
                <a:latin typeface="Century Gothic"/>
                <a:ea typeface="Century Gothic"/>
                <a:cs typeface="Century Gothic"/>
                <a:sym typeface="Century Gothic"/>
              </a:endParaRPr>
            </a:p>
          </p:txBody>
        </p:sp>
        <p:pic>
          <p:nvPicPr>
            <p:cNvPr id="21" name="Google Shape;1384;p9" descr="Money outline">
              <a:extLst>
                <a:ext uri="{FF2B5EF4-FFF2-40B4-BE49-F238E27FC236}">
                  <a16:creationId xmlns:a16="http://schemas.microsoft.com/office/drawing/2014/main" id="{31E383B9-1037-BBAC-D631-47A6161DB01E}"/>
                </a:ext>
              </a:extLst>
            </p:cNvPr>
            <p:cNvPicPr preferRelativeResize="0"/>
            <p:nvPr/>
          </p:nvPicPr>
          <p:blipFill rotWithShape="1">
            <a:blip r:embed="rId6">
              <a:alphaModFix/>
            </a:blip>
            <a:srcRect/>
            <a:stretch/>
          </p:blipFill>
          <p:spPr>
            <a:xfrm>
              <a:off x="6997819" y="5151784"/>
              <a:ext cx="698400" cy="698400"/>
            </a:xfrm>
            <a:prstGeom prst="rect">
              <a:avLst/>
            </a:prstGeom>
            <a:noFill/>
            <a:ln>
              <a:noFill/>
            </a:ln>
          </p:spPr>
        </p:pic>
      </p:grpSp>
      <p:sp>
        <p:nvSpPr>
          <p:cNvPr id="11" name="TekstSylinder 10">
            <a:extLst>
              <a:ext uri="{FF2B5EF4-FFF2-40B4-BE49-F238E27FC236}">
                <a16:creationId xmlns:a16="http://schemas.microsoft.com/office/drawing/2014/main" id="{C650D030-C420-C88E-C9F8-AC02DA0FE97E}"/>
              </a:ext>
            </a:extLst>
          </p:cNvPr>
          <p:cNvSpPr txBox="1"/>
          <p:nvPr/>
        </p:nvSpPr>
        <p:spPr>
          <a:xfrm>
            <a:off x="709588" y="1350340"/>
            <a:ext cx="7399312" cy="369332"/>
          </a:xfrm>
          <a:prstGeom prst="rect">
            <a:avLst/>
          </a:prstGeom>
          <a:noFill/>
        </p:spPr>
        <p:txBody>
          <a:bodyPr wrap="square">
            <a:spAutoFit/>
          </a:bodyPr>
          <a:lstStyle/>
          <a:p>
            <a:r>
              <a:rPr lang="en-US" sz="1800" spc="-15">
                <a:solidFill>
                  <a:srgbClr val="002060"/>
                </a:solidFill>
                <a:latin typeface="Century Gothic"/>
                <a:ea typeface="Inter"/>
                <a:cs typeface="Centaur Now Caption"/>
                <a:sym typeface="Calibri"/>
              </a:rPr>
              <a:t>Unique combination of scale, maturity and location</a:t>
            </a:r>
            <a:endParaRPr lang="en-US" sz="1800" spc="-15">
              <a:solidFill>
                <a:srgbClr val="002060"/>
              </a:solidFill>
              <a:latin typeface="Century Gothic"/>
              <a:ea typeface="Inter"/>
              <a:cs typeface="Centaur Now Caption"/>
            </a:endParaRPr>
          </a:p>
        </p:txBody>
      </p:sp>
      <p:pic>
        <p:nvPicPr>
          <p:cNvPr id="23" name="Grafikk 22" descr="Europa med heldekkende fyll">
            <a:extLst>
              <a:ext uri="{FF2B5EF4-FFF2-40B4-BE49-F238E27FC236}">
                <a16:creationId xmlns:a16="http://schemas.microsoft.com/office/drawing/2014/main" id="{83D4356C-6D6F-EC1C-76DB-0794796BAB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83402" y="1765366"/>
            <a:ext cx="3327267" cy="3327267"/>
          </a:xfrm>
          <a:prstGeom prst="rect">
            <a:avLst/>
          </a:prstGeom>
        </p:spPr>
      </p:pic>
      <p:pic>
        <p:nvPicPr>
          <p:cNvPr id="27" name="Grafikk 26" descr="Markør kontur">
            <a:extLst>
              <a:ext uri="{FF2B5EF4-FFF2-40B4-BE49-F238E27FC236}">
                <a16:creationId xmlns:a16="http://schemas.microsoft.com/office/drawing/2014/main" id="{576A6422-BE58-3057-BBF9-A9EF304382B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702759" y="2424475"/>
            <a:ext cx="583598" cy="583598"/>
          </a:xfrm>
          <a:prstGeom prst="rect">
            <a:avLst/>
          </a:prstGeom>
        </p:spPr>
      </p:pic>
      <p:sp>
        <p:nvSpPr>
          <p:cNvPr id="28" name="TekstSylinder 27">
            <a:extLst>
              <a:ext uri="{FF2B5EF4-FFF2-40B4-BE49-F238E27FC236}">
                <a16:creationId xmlns:a16="http://schemas.microsoft.com/office/drawing/2014/main" id="{21EA4EC4-B8C1-4410-EC80-A28B76D928B9}"/>
              </a:ext>
            </a:extLst>
          </p:cNvPr>
          <p:cNvSpPr txBox="1"/>
          <p:nvPr/>
        </p:nvSpPr>
        <p:spPr>
          <a:xfrm>
            <a:off x="189156" y="2689824"/>
            <a:ext cx="1814599" cy="261610"/>
          </a:xfrm>
          <a:prstGeom prst="rect">
            <a:avLst/>
          </a:prstGeom>
          <a:noFill/>
        </p:spPr>
        <p:txBody>
          <a:bodyPr wrap="none" rtlCol="0">
            <a:spAutoFit/>
          </a:bodyPr>
          <a:lstStyle/>
          <a:p>
            <a:r>
              <a:rPr lang="en-US" sz="1100" spc="-15">
                <a:solidFill>
                  <a:srgbClr val="002060"/>
                </a:solidFill>
                <a:latin typeface="Century Gothic"/>
                <a:ea typeface="Inter"/>
                <a:cs typeface="Centaur Now Caption"/>
              </a:rPr>
              <a:t>Barents Clean Ammonia</a:t>
            </a:r>
          </a:p>
        </p:txBody>
      </p:sp>
      <p:pic>
        <p:nvPicPr>
          <p:cNvPr id="30" name="Grafikk 29" descr="Markør kontur">
            <a:extLst>
              <a:ext uri="{FF2B5EF4-FFF2-40B4-BE49-F238E27FC236}">
                <a16:creationId xmlns:a16="http://schemas.microsoft.com/office/drawing/2014/main" id="{31AE3DD8-84CB-4629-4194-31E3E6AB8C8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68088" y="3027592"/>
            <a:ext cx="583598" cy="583598"/>
          </a:xfrm>
          <a:prstGeom prst="rect">
            <a:avLst/>
          </a:prstGeom>
        </p:spPr>
      </p:pic>
      <p:sp>
        <p:nvSpPr>
          <p:cNvPr id="32" name="TekstSylinder 31">
            <a:extLst>
              <a:ext uri="{FF2B5EF4-FFF2-40B4-BE49-F238E27FC236}">
                <a16:creationId xmlns:a16="http://schemas.microsoft.com/office/drawing/2014/main" id="{E1B50E1D-D04B-C14B-0C09-71EA40DF7510}"/>
              </a:ext>
            </a:extLst>
          </p:cNvPr>
          <p:cNvSpPr txBox="1"/>
          <p:nvPr/>
        </p:nvSpPr>
        <p:spPr>
          <a:xfrm>
            <a:off x="183402" y="3349580"/>
            <a:ext cx="1119217" cy="261610"/>
          </a:xfrm>
          <a:prstGeom prst="rect">
            <a:avLst/>
          </a:prstGeom>
          <a:noFill/>
        </p:spPr>
        <p:txBody>
          <a:bodyPr wrap="none" rtlCol="0">
            <a:spAutoFit/>
          </a:bodyPr>
          <a:lstStyle/>
          <a:p>
            <a:r>
              <a:rPr lang="en-US" sz="1100" spc="-15">
                <a:solidFill>
                  <a:srgbClr val="002060"/>
                </a:solidFill>
                <a:latin typeface="Century Gothic"/>
                <a:ea typeface="Inter"/>
                <a:cs typeface="Centaur Now Caption"/>
              </a:rPr>
              <a:t>Company HQ</a:t>
            </a:r>
          </a:p>
        </p:txBody>
      </p:sp>
    </p:spTree>
    <p:extLst>
      <p:ext uri="{BB962C8B-B14F-4D97-AF65-F5344CB8AC3E}">
        <p14:creationId xmlns:p14="http://schemas.microsoft.com/office/powerpoint/2010/main" val="1490084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045CF-8C8D-08D2-1AEE-F274CB74B9EA}"/>
            </a:ext>
          </a:extLst>
        </p:cNvPr>
        <p:cNvGrpSpPr/>
        <p:nvPr/>
      </p:nvGrpSpPr>
      <p:grpSpPr>
        <a:xfrm>
          <a:off x="0" y="0"/>
          <a:ext cx="0" cy="0"/>
          <a:chOff x="0" y="0"/>
          <a:chExt cx="0" cy="0"/>
        </a:xfrm>
      </p:grpSpPr>
      <p:pic>
        <p:nvPicPr>
          <p:cNvPr id="32" name="Bilde 31">
            <a:extLst>
              <a:ext uri="{FF2B5EF4-FFF2-40B4-BE49-F238E27FC236}">
                <a16:creationId xmlns:a16="http://schemas.microsoft.com/office/drawing/2014/main" id="{A0BD1367-AE25-C366-812A-74C2B91A89B3}"/>
              </a:ext>
            </a:extLst>
          </p:cNvPr>
          <p:cNvPicPr>
            <a:picLocks noChangeAspect="1"/>
          </p:cNvPicPr>
          <p:nvPr/>
        </p:nvPicPr>
        <p:blipFill>
          <a:blip r:embed="rId3">
            <a:duotone>
              <a:schemeClr val="bg2">
                <a:shade val="45000"/>
                <a:satMod val="135000"/>
              </a:schemeClr>
              <a:prstClr val="white"/>
            </a:duotone>
            <a:alphaModFix amt="67000"/>
          </a:blip>
          <a:srcRect l="40960" t="-14773" r="9449" b="28933"/>
          <a:stretch>
            <a:fillRect/>
          </a:stretch>
        </p:blipFill>
        <p:spPr>
          <a:xfrm>
            <a:off x="8041830" y="-1398084"/>
            <a:ext cx="5745848" cy="5594579"/>
          </a:xfrm>
          <a:prstGeom prst="roundRect">
            <a:avLst/>
          </a:prstGeom>
          <a:ln>
            <a:noFill/>
          </a:ln>
          <a:effectLst/>
        </p:spPr>
      </p:pic>
      <p:sp>
        <p:nvSpPr>
          <p:cNvPr id="4" name="Tittel 3">
            <a:extLst>
              <a:ext uri="{FF2B5EF4-FFF2-40B4-BE49-F238E27FC236}">
                <a16:creationId xmlns:a16="http://schemas.microsoft.com/office/drawing/2014/main" id="{0B5F9DC2-A2D4-F909-2C04-57F6C6E3B3F7}"/>
              </a:ext>
            </a:extLst>
          </p:cNvPr>
          <p:cNvSpPr>
            <a:spLocks noGrp="1"/>
          </p:cNvSpPr>
          <p:nvPr>
            <p:ph type="title"/>
          </p:nvPr>
        </p:nvSpPr>
        <p:spPr>
          <a:xfrm>
            <a:off x="606900" y="419602"/>
            <a:ext cx="7086542" cy="1600200"/>
          </a:xfrm>
          <a:noFill/>
          <a:ln>
            <a:noFill/>
          </a:ln>
        </p:spPr>
        <p:txBody>
          <a:bodyPr spcFirstLastPara="1" wrap="square" lIns="91425" tIns="45700" rIns="91425" bIns="45700" anchor="ctr" anchorCtr="0">
            <a:normAutofit/>
          </a:bodyPr>
          <a:lstStyle/>
          <a:p>
            <a:r>
              <a:rPr lang="en-US" sz="2800" b="1" noProof="0"/>
              <a:t>90% of critical project work completed</a:t>
            </a:r>
            <a:endParaRPr lang="en-US" sz="2800"/>
          </a:p>
        </p:txBody>
      </p:sp>
      <p:sp>
        <p:nvSpPr>
          <p:cNvPr id="8" name="TextBox 6">
            <a:extLst>
              <a:ext uri="{FF2B5EF4-FFF2-40B4-BE49-F238E27FC236}">
                <a16:creationId xmlns:a16="http://schemas.microsoft.com/office/drawing/2014/main" id="{4192A231-2927-E3AA-20BB-8151A30B5735}"/>
              </a:ext>
            </a:extLst>
          </p:cNvPr>
          <p:cNvSpPr txBox="1"/>
          <p:nvPr/>
        </p:nvSpPr>
        <p:spPr>
          <a:xfrm>
            <a:off x="706120" y="1613504"/>
            <a:ext cx="7343753" cy="4093428"/>
          </a:xfrm>
          <a:prstGeom prst="rect">
            <a:avLst/>
          </a:prstGeom>
          <a:noFill/>
        </p:spPr>
        <p:txBody>
          <a:bodyPr wrap="square" lIns="91440" tIns="45720" rIns="91440" bIns="45720" anchor="t">
            <a:spAutoFit/>
          </a:bodyPr>
          <a:lstStyle/>
          <a:p>
            <a:pPr marL="342900" indent="-342900" algn="just" rtl="0" fontAlgn="base">
              <a:buClr>
                <a:srgbClr val="00B050"/>
              </a:buClr>
              <a:buSzPct val="150000"/>
              <a:buFont typeface="Wingdings" panose="05000000000000000000" pitchFamily="2" charset="2"/>
              <a:buChar char="ü"/>
            </a:pPr>
            <a:r>
              <a:rPr lang="en-US" sz="2000" spc="-15" noProof="0">
                <a:solidFill>
                  <a:srgbClr val="002060"/>
                </a:solidFill>
                <a:latin typeface="Century Gothic"/>
                <a:ea typeface="Inter"/>
                <a:cs typeface="Centaur Now Caption"/>
                <a:sym typeface="Century Gothic"/>
              </a:rPr>
              <a:t>Gas supply signed</a:t>
            </a:r>
          </a:p>
          <a:p>
            <a:pPr marL="342900" indent="-342900" algn="just" rtl="0" fontAlgn="base">
              <a:buClr>
                <a:srgbClr val="00B050"/>
              </a:buClr>
              <a:buSzPct val="150000"/>
              <a:buFont typeface="Wingdings" panose="05000000000000000000" pitchFamily="2" charset="2"/>
              <a:buChar char="ü"/>
            </a:pPr>
            <a:r>
              <a:rPr lang="en-US" sz="2000" spc="-15">
                <a:solidFill>
                  <a:srgbClr val="002060"/>
                </a:solidFill>
                <a:latin typeface="Century Gothic"/>
                <a:ea typeface="Inter"/>
                <a:cs typeface="Centaur Now Caption"/>
                <a:sym typeface="Century Gothic"/>
              </a:rPr>
              <a:t>CO</a:t>
            </a:r>
            <a:r>
              <a:rPr lang="en-US" sz="2000" spc="-15" baseline="-25000">
                <a:solidFill>
                  <a:srgbClr val="002060"/>
                </a:solidFill>
                <a:latin typeface="Century Gothic"/>
                <a:ea typeface="Inter"/>
                <a:cs typeface="Centaur Now Caption"/>
                <a:sym typeface="Century Gothic"/>
              </a:rPr>
              <a:t>2</a:t>
            </a:r>
            <a:r>
              <a:rPr lang="en-US" sz="2000" spc="-15">
                <a:solidFill>
                  <a:srgbClr val="002060"/>
                </a:solidFill>
                <a:latin typeface="Century Gothic"/>
                <a:ea typeface="Inter"/>
                <a:cs typeface="Centaur Now Caption"/>
                <a:sym typeface="Century Gothic"/>
              </a:rPr>
              <a:t> transport and storage signed</a:t>
            </a:r>
            <a:endParaRPr lang="en-US" sz="2000" spc="-15" noProof="0">
              <a:solidFill>
                <a:srgbClr val="002060"/>
              </a:solidFill>
              <a:latin typeface="Century Gothic"/>
              <a:ea typeface="Inter"/>
              <a:cs typeface="Centaur Now Caption"/>
              <a:sym typeface="Century Gothic"/>
            </a:endParaRPr>
          </a:p>
          <a:p>
            <a:pPr marL="342900" indent="-342900" algn="just" rtl="0" fontAlgn="base">
              <a:buClr>
                <a:srgbClr val="00B050"/>
              </a:buClr>
              <a:buSzPct val="150000"/>
              <a:buFont typeface="Wingdings" panose="05000000000000000000" pitchFamily="2" charset="2"/>
              <a:buChar char="ü"/>
            </a:pPr>
            <a:r>
              <a:rPr lang="en-US" sz="2000" spc="-15" noProof="0">
                <a:solidFill>
                  <a:srgbClr val="002060"/>
                </a:solidFill>
                <a:latin typeface="Century Gothic"/>
                <a:ea typeface="Inter"/>
                <a:cs typeface="Centaur Now Caption"/>
              </a:rPr>
              <a:t>Ammonia offtake signed</a:t>
            </a:r>
          </a:p>
          <a:p>
            <a:pPr marL="342900" indent="-342900" algn="just" rtl="0" fontAlgn="base">
              <a:buClr>
                <a:srgbClr val="00B050"/>
              </a:buClr>
              <a:buSzPct val="150000"/>
              <a:buFont typeface="Wingdings" panose="05000000000000000000" pitchFamily="2" charset="2"/>
              <a:buChar char="ü"/>
            </a:pPr>
            <a:r>
              <a:rPr lang="en-US" sz="2000" spc="-15">
                <a:solidFill>
                  <a:srgbClr val="002060"/>
                </a:solidFill>
                <a:latin typeface="Century Gothic"/>
                <a:ea typeface="Inter"/>
                <a:cs typeface="Centaur Now Caption"/>
              </a:rPr>
              <a:t>Land option for industry zoned area secured</a:t>
            </a:r>
          </a:p>
          <a:p>
            <a:pPr marL="342900" indent="-342900" algn="just" rtl="0" fontAlgn="base">
              <a:buClr>
                <a:srgbClr val="00B050"/>
              </a:buClr>
              <a:buSzPct val="150000"/>
              <a:buFont typeface="Wingdings" panose="05000000000000000000" pitchFamily="2" charset="2"/>
              <a:buChar char="ü"/>
            </a:pPr>
            <a:r>
              <a:rPr lang="en-US" sz="2000" spc="-15" noProof="0">
                <a:solidFill>
                  <a:srgbClr val="002060"/>
                </a:solidFill>
                <a:latin typeface="Century Gothic"/>
                <a:ea typeface="Inter"/>
                <a:cs typeface="Centaur Now Caption"/>
              </a:rPr>
              <a:t>Grid capacity secured</a:t>
            </a:r>
          </a:p>
          <a:p>
            <a:pPr marL="342900" indent="-342900" algn="just" rtl="0" fontAlgn="base">
              <a:buClr>
                <a:srgbClr val="00B050"/>
              </a:buClr>
              <a:buSzPct val="150000"/>
              <a:buFont typeface="Wingdings" panose="05000000000000000000" pitchFamily="2" charset="2"/>
              <a:buChar char="ü"/>
            </a:pPr>
            <a:r>
              <a:rPr lang="en-US" sz="2000" spc="-15">
                <a:solidFill>
                  <a:srgbClr val="002060"/>
                </a:solidFill>
                <a:latin typeface="Century Gothic"/>
                <a:ea typeface="Inter"/>
                <a:cs typeface="Centaur Now Caption"/>
              </a:rPr>
              <a:t>Fresh water supply secured</a:t>
            </a:r>
          </a:p>
          <a:p>
            <a:pPr marL="342900" indent="-342900" algn="just" rtl="0" fontAlgn="base">
              <a:buClr>
                <a:srgbClr val="00B050"/>
              </a:buClr>
              <a:buSzPct val="150000"/>
              <a:buFont typeface="Wingdings" panose="05000000000000000000" pitchFamily="2" charset="2"/>
              <a:buChar char="ü"/>
            </a:pPr>
            <a:r>
              <a:rPr lang="en-US" sz="2000" spc="-15" noProof="0">
                <a:solidFill>
                  <a:srgbClr val="002060"/>
                </a:solidFill>
                <a:latin typeface="Century Gothic"/>
                <a:ea typeface="Inter"/>
                <a:cs typeface="Centaur Now Caption"/>
              </a:rPr>
              <a:t>FEED and EPC option negotiated</a:t>
            </a:r>
          </a:p>
          <a:p>
            <a:pPr marL="342900" indent="-342900" algn="just" rtl="0" fontAlgn="base">
              <a:buClr>
                <a:srgbClr val="00B050"/>
              </a:buClr>
              <a:buSzPct val="150000"/>
              <a:buFont typeface="Wingdings" panose="05000000000000000000" pitchFamily="2" charset="2"/>
              <a:buChar char="ü"/>
            </a:pPr>
            <a:r>
              <a:rPr lang="en-US" sz="2000" spc="-15" noProof="0">
                <a:solidFill>
                  <a:srgbClr val="002060"/>
                </a:solidFill>
                <a:latin typeface="Century Gothic"/>
                <a:ea typeface="Inter"/>
                <a:cs typeface="Centaur Now Caption"/>
              </a:rPr>
              <a:t>T</a:t>
            </a:r>
            <a:r>
              <a:rPr lang="en-US" sz="2000" spc="-15" err="1">
                <a:solidFill>
                  <a:srgbClr val="002060"/>
                </a:solidFill>
                <a:latin typeface="Century Gothic"/>
                <a:ea typeface="Inter"/>
                <a:cs typeface="Centaur Now Caption"/>
              </a:rPr>
              <a:t>echnology</a:t>
            </a:r>
            <a:r>
              <a:rPr lang="en-US" sz="2000" spc="-15">
                <a:solidFill>
                  <a:srgbClr val="002060"/>
                </a:solidFill>
                <a:latin typeface="Century Gothic"/>
                <a:ea typeface="Inter"/>
                <a:cs typeface="Centaur Now Caption"/>
              </a:rPr>
              <a:t> licensing and engineering negotiated</a:t>
            </a:r>
          </a:p>
          <a:p>
            <a:pPr marL="342900" indent="-342900" algn="just" rtl="0" fontAlgn="base">
              <a:buClr>
                <a:srgbClr val="00B050"/>
              </a:buClr>
              <a:buSzPct val="150000"/>
              <a:buFont typeface="Wingdings" panose="05000000000000000000" pitchFamily="2" charset="2"/>
              <a:buChar char="ü"/>
            </a:pPr>
            <a:r>
              <a:rPr lang="en-US" sz="2000" spc="-15" noProof="0">
                <a:solidFill>
                  <a:srgbClr val="002060"/>
                </a:solidFill>
                <a:latin typeface="Century Gothic"/>
                <a:ea typeface="Inter"/>
                <a:cs typeface="Centaur Now Caption"/>
              </a:rPr>
              <a:t>Technical designs frozen and </a:t>
            </a:r>
            <a:r>
              <a:rPr lang="en-US" sz="2000" spc="-15">
                <a:solidFill>
                  <a:srgbClr val="002060"/>
                </a:solidFill>
                <a:latin typeface="Century Gothic"/>
                <a:ea typeface="Inter"/>
                <a:cs typeface="Centaur Now Caption"/>
              </a:rPr>
              <a:t>FEED ready</a:t>
            </a:r>
          </a:p>
          <a:p>
            <a:pPr marL="342900" indent="-342900" algn="just" rtl="0" fontAlgn="base">
              <a:buClr>
                <a:srgbClr val="00B050"/>
              </a:buClr>
              <a:buSzPct val="150000"/>
              <a:buFont typeface="Wingdings" panose="05000000000000000000" pitchFamily="2" charset="2"/>
              <a:buChar char="ü"/>
            </a:pPr>
            <a:r>
              <a:rPr lang="en-US" sz="2000" spc="-15" noProof="0">
                <a:solidFill>
                  <a:srgbClr val="002060"/>
                </a:solidFill>
                <a:latin typeface="Century Gothic"/>
                <a:ea typeface="Inter"/>
                <a:cs typeface="Centaur Now Caption"/>
              </a:rPr>
              <a:t>Planning p</a:t>
            </a:r>
            <a:r>
              <a:rPr lang="en-US" sz="2000" spc="-15" err="1">
                <a:solidFill>
                  <a:srgbClr val="002060"/>
                </a:solidFill>
                <a:latin typeface="Century Gothic"/>
                <a:ea typeface="Inter"/>
                <a:cs typeface="Centaur Now Caption"/>
              </a:rPr>
              <a:t>rogram</a:t>
            </a:r>
            <a:r>
              <a:rPr lang="en-US" sz="2000" spc="-15">
                <a:solidFill>
                  <a:srgbClr val="002060"/>
                </a:solidFill>
                <a:latin typeface="Century Gothic"/>
                <a:ea typeface="Inter"/>
                <a:cs typeface="Centaur Now Caption"/>
              </a:rPr>
              <a:t> approved</a:t>
            </a:r>
          </a:p>
          <a:p>
            <a:pPr marL="342900" indent="-342900" algn="just" rtl="0" fontAlgn="base">
              <a:buClr>
                <a:srgbClr val="00B050"/>
              </a:buClr>
              <a:buSzPct val="150000"/>
              <a:buFont typeface="Wingdings" panose="05000000000000000000" pitchFamily="2" charset="2"/>
              <a:buChar char="ü"/>
            </a:pPr>
            <a:r>
              <a:rPr lang="en-US" sz="2000" spc="-15" noProof="0" err="1">
                <a:solidFill>
                  <a:srgbClr val="002060"/>
                </a:solidFill>
                <a:latin typeface="Century Gothic"/>
                <a:ea typeface="Inter"/>
                <a:cs typeface="Centaur Now Caption"/>
              </a:rPr>
              <a:t>Im</a:t>
            </a:r>
            <a:r>
              <a:rPr lang="en-US" sz="2000" spc="-15">
                <a:solidFill>
                  <a:srgbClr val="002060"/>
                </a:solidFill>
                <a:latin typeface="Century Gothic"/>
                <a:ea typeface="Inter"/>
                <a:cs typeface="Centaur Now Caption"/>
              </a:rPr>
              <a:t>pact assessments 80-90% complete</a:t>
            </a:r>
          </a:p>
          <a:p>
            <a:pPr marL="342900" indent="-342900" algn="just" rtl="0" fontAlgn="base">
              <a:buClr>
                <a:srgbClr val="00B050"/>
              </a:buClr>
              <a:buSzPct val="150000"/>
              <a:buFont typeface="Wingdings" panose="05000000000000000000" pitchFamily="2" charset="2"/>
              <a:buChar char="ü"/>
            </a:pPr>
            <a:r>
              <a:rPr lang="en-US" sz="2000" spc="-15" noProof="0">
                <a:solidFill>
                  <a:srgbClr val="002060"/>
                </a:solidFill>
                <a:latin typeface="Century Gothic"/>
                <a:ea typeface="Inter"/>
                <a:cs typeface="Centaur Now Caption"/>
              </a:rPr>
              <a:t>Site survey</a:t>
            </a:r>
            <a:r>
              <a:rPr lang="en-US" sz="2000" spc="-15">
                <a:solidFill>
                  <a:srgbClr val="002060"/>
                </a:solidFill>
                <a:latin typeface="Century Gothic"/>
                <a:ea typeface="Inter"/>
                <a:cs typeface="Centaur Now Caption"/>
              </a:rPr>
              <a:t> and pipeline surveys completed</a:t>
            </a:r>
          </a:p>
          <a:p>
            <a:pPr algn="just" rtl="0" fontAlgn="base">
              <a:buNone/>
            </a:pPr>
            <a:endParaRPr lang="en-US" sz="2000" b="0" i="0" noProof="0">
              <a:solidFill>
                <a:srgbClr val="0C3C54"/>
              </a:solidFill>
              <a:effectLst/>
              <a:latin typeface="Century Gothic"/>
            </a:endParaRPr>
          </a:p>
        </p:txBody>
      </p:sp>
      <p:sp>
        <p:nvSpPr>
          <p:cNvPr id="12" name="Google Shape;1768;p26">
            <a:extLst>
              <a:ext uri="{FF2B5EF4-FFF2-40B4-BE49-F238E27FC236}">
                <a16:creationId xmlns:a16="http://schemas.microsoft.com/office/drawing/2014/main" id="{70E4E218-A4A7-4AF4-E560-84A52CF85299}"/>
              </a:ext>
            </a:extLst>
          </p:cNvPr>
          <p:cNvSpPr txBox="1">
            <a:spLocks noGrp="1"/>
          </p:cNvSpPr>
          <p:nvPr>
            <p:ph type="sldNum" idx="12"/>
          </p:nvPr>
        </p:nvSpPr>
        <p:spPr>
          <a:xfrm>
            <a:off x="7828280" y="6326562"/>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t>6</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9" name="Shape 4">
            <a:extLst>
              <a:ext uri="{FF2B5EF4-FFF2-40B4-BE49-F238E27FC236}">
                <a16:creationId xmlns:a16="http://schemas.microsoft.com/office/drawing/2014/main" id="{2F0B3B92-3BCC-E28F-0F62-0447C6D6FDD0}"/>
              </a:ext>
            </a:extLst>
          </p:cNvPr>
          <p:cNvSpPr/>
          <p:nvPr/>
        </p:nvSpPr>
        <p:spPr>
          <a:xfrm>
            <a:off x="698077" y="523230"/>
            <a:ext cx="1726563" cy="276521"/>
          </a:xfrm>
          <a:prstGeom prst="roundRect">
            <a:avLst>
              <a:gd name="adj" fmla="val 28800"/>
            </a:avLst>
          </a:prstGeom>
          <a:solidFill>
            <a:schemeClr val="bg2">
              <a:lumMod val="60000"/>
              <a:lumOff val="40000"/>
              <a:alpha val="30000"/>
            </a:schemeClr>
          </a:solidFill>
          <a:ln/>
        </p:spPr>
        <p:txBody>
          <a:bodyPr lIns="91440" tIns="45720" rIns="91440" bIns="45720" anchor="t"/>
          <a:lstStyle/>
          <a:p>
            <a:pPr algn="ctr" defTabSz="1219170">
              <a:defRPr/>
            </a:pPr>
            <a:r>
              <a:rPr lang="en-US" sz="1000" kern="1200">
                <a:solidFill>
                  <a:schemeClr val="tx1">
                    <a:lumMod val="95000"/>
                    <a:lumOff val="5000"/>
                  </a:schemeClr>
                </a:solidFill>
                <a:latin typeface="Montserrat"/>
                <a:ea typeface="+mn-ea"/>
                <a:cs typeface="+mn-cs"/>
              </a:rPr>
              <a:t>Derisking</a:t>
            </a:r>
            <a:endParaRPr lang="en-US">
              <a:ea typeface="+mn-ea"/>
              <a:cs typeface="+mn-cs"/>
            </a:endParaRPr>
          </a:p>
        </p:txBody>
      </p:sp>
      <p:pic>
        <p:nvPicPr>
          <p:cNvPr id="3" name="Bilde 2" descr="Et bilde som inneholder sirkel&#10;&#10;KI-generert innhold kan være feil.">
            <a:extLst>
              <a:ext uri="{FF2B5EF4-FFF2-40B4-BE49-F238E27FC236}">
                <a16:creationId xmlns:a16="http://schemas.microsoft.com/office/drawing/2014/main" id="{F241B14D-FB1B-3C0B-49EF-9E2505D811E0}"/>
              </a:ext>
            </a:extLst>
          </p:cNvPr>
          <p:cNvPicPr>
            <a:picLocks noChangeAspect="1"/>
          </p:cNvPicPr>
          <p:nvPr/>
        </p:nvPicPr>
        <p:blipFill>
          <a:blip r:embed="rId4"/>
          <a:stretch>
            <a:fillRect/>
          </a:stretch>
        </p:blipFill>
        <p:spPr>
          <a:xfrm>
            <a:off x="11353800" y="136525"/>
            <a:ext cx="761633" cy="566155"/>
          </a:xfrm>
          <a:prstGeom prst="rect">
            <a:avLst/>
          </a:prstGeom>
        </p:spPr>
      </p:pic>
      <p:sp>
        <p:nvSpPr>
          <p:cNvPr id="7" name="TekstSylinder 6">
            <a:extLst>
              <a:ext uri="{FF2B5EF4-FFF2-40B4-BE49-F238E27FC236}">
                <a16:creationId xmlns:a16="http://schemas.microsoft.com/office/drawing/2014/main" id="{A0B32748-9550-E5F4-C72D-3C90E2499BB9}"/>
              </a:ext>
            </a:extLst>
          </p:cNvPr>
          <p:cNvSpPr txBox="1"/>
          <p:nvPr/>
        </p:nvSpPr>
        <p:spPr>
          <a:xfrm>
            <a:off x="1635575" y="5572361"/>
            <a:ext cx="5927269" cy="707886"/>
          </a:xfrm>
          <a:prstGeom prst="rect">
            <a:avLst/>
          </a:prstGeom>
          <a:noFill/>
        </p:spPr>
        <p:txBody>
          <a:bodyPr wrap="square">
            <a:spAutoFit/>
          </a:bodyPr>
          <a:lstStyle/>
          <a:p>
            <a:pPr algn="just" rtl="0" fontAlgn="base">
              <a:buClr>
                <a:srgbClr val="00B050"/>
              </a:buClr>
              <a:buSzPct val="150000"/>
            </a:pPr>
            <a:r>
              <a:rPr lang="en-US" sz="2000" b="1" spc="-15" dirty="0">
                <a:solidFill>
                  <a:srgbClr val="002060"/>
                </a:solidFill>
                <a:latin typeface="Century Gothic"/>
                <a:ea typeface="Inter"/>
                <a:cs typeface="Centaur Now Caption"/>
              </a:rPr>
              <a:t>Project 90% derisked and ready for start of FEED work and moving towards financial close</a:t>
            </a:r>
          </a:p>
        </p:txBody>
      </p:sp>
      <p:pic>
        <p:nvPicPr>
          <p:cNvPr id="11" name="Grafikk 10" descr="Harvey balls 90% kontur">
            <a:extLst>
              <a:ext uri="{FF2B5EF4-FFF2-40B4-BE49-F238E27FC236}">
                <a16:creationId xmlns:a16="http://schemas.microsoft.com/office/drawing/2014/main" id="{362490C4-A19C-13A5-E8F0-C18F91F4D3C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06120" y="5414211"/>
            <a:ext cx="1024187" cy="1024187"/>
          </a:xfrm>
          <a:prstGeom prst="rect">
            <a:avLst/>
          </a:prstGeom>
        </p:spPr>
      </p:pic>
      <p:sp>
        <p:nvSpPr>
          <p:cNvPr id="5" name="TextBox 5">
            <a:extLst>
              <a:ext uri="{FF2B5EF4-FFF2-40B4-BE49-F238E27FC236}">
                <a16:creationId xmlns:a16="http://schemas.microsoft.com/office/drawing/2014/main" id="{03844C65-2F41-1DB3-16E3-C6B3EFDB37F0}"/>
              </a:ext>
            </a:extLst>
          </p:cNvPr>
          <p:cNvSpPr txBox="1"/>
          <p:nvPr/>
        </p:nvSpPr>
        <p:spPr>
          <a:xfrm>
            <a:off x="4478034" y="6627168"/>
            <a:ext cx="3563796" cy="230832"/>
          </a:xfrm>
          <a:prstGeom prst="rect">
            <a:avLst/>
          </a:prstGeom>
          <a:noFill/>
        </p:spPr>
        <p:txBody>
          <a:bodyPr wrap="none" lIns="91440" tIns="45720" rIns="91440" bIns="45720" rtlCol="0" anchor="t">
            <a:spAutoFit/>
          </a:bodyPr>
          <a:lstStyle>
            <a:defPPr marR="0" lvl="0" algn="l" rtl="0">
              <a:lnSpc>
                <a:spcPct val="100000"/>
              </a:lnSpc>
              <a:spcBef>
                <a:spcPts val="0"/>
              </a:spcBef>
              <a:spcAft>
                <a:spcPts val="0"/>
              </a:spcAft>
              <a:defRPr/>
            </a:defPPr>
            <a:lvl1pPr>
              <a:defRPr sz="1000" i="1">
                <a:solidFill>
                  <a:schemeClr val="tx1"/>
                </a:solidFill>
                <a:latin typeface="Century Gothic"/>
              </a:defRPr>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1" u="none" strike="noStrike" kern="0" cap="none" spc="0" normalizeH="0" baseline="0" noProof="0" dirty="0">
                <a:ln>
                  <a:noFill/>
                </a:ln>
                <a:solidFill>
                  <a:srgbClr val="000000"/>
                </a:solidFill>
                <a:effectLst/>
                <a:uLnTx/>
                <a:uFillTx/>
                <a:latin typeface="Century Gothic"/>
                <a:cs typeface="Arial"/>
                <a:sym typeface="Calibri"/>
              </a:rPr>
              <a:t>Note: Commercial agreements are non-binding at this stage</a:t>
            </a:r>
          </a:p>
        </p:txBody>
      </p:sp>
    </p:spTree>
    <p:extLst>
      <p:ext uri="{BB962C8B-B14F-4D97-AF65-F5344CB8AC3E}">
        <p14:creationId xmlns:p14="http://schemas.microsoft.com/office/powerpoint/2010/main" val="1616959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797BA-F75B-F41C-BCBC-3B79C6AA45E7}"/>
            </a:ext>
          </a:extLst>
        </p:cNvPr>
        <p:cNvGrpSpPr/>
        <p:nvPr/>
      </p:nvGrpSpPr>
      <p:grpSpPr>
        <a:xfrm>
          <a:off x="0" y="0"/>
          <a:ext cx="0" cy="0"/>
          <a:chOff x="0" y="0"/>
          <a:chExt cx="0" cy="0"/>
        </a:xfrm>
      </p:grpSpPr>
      <p:sp>
        <p:nvSpPr>
          <p:cNvPr id="4" name="Tittel 3">
            <a:extLst>
              <a:ext uri="{FF2B5EF4-FFF2-40B4-BE49-F238E27FC236}">
                <a16:creationId xmlns:a16="http://schemas.microsoft.com/office/drawing/2014/main" id="{A889B54C-09F6-2A40-0DAD-81C9E1E581C2}"/>
              </a:ext>
            </a:extLst>
          </p:cNvPr>
          <p:cNvSpPr>
            <a:spLocks noGrp="1"/>
          </p:cNvSpPr>
          <p:nvPr>
            <p:ph type="title"/>
          </p:nvPr>
        </p:nvSpPr>
        <p:spPr>
          <a:xfrm>
            <a:off x="747961" y="469845"/>
            <a:ext cx="8043707" cy="1600200"/>
          </a:xfrm>
          <a:noFill/>
          <a:ln>
            <a:noFill/>
          </a:ln>
        </p:spPr>
        <p:txBody>
          <a:bodyPr spcFirstLastPara="1" wrap="square" lIns="91425" tIns="45700" rIns="91425" bIns="45700" anchor="ctr" anchorCtr="0">
            <a:normAutofit/>
          </a:bodyPr>
          <a:lstStyle/>
          <a:p>
            <a:r>
              <a:rPr lang="en-US" sz="2800" b="1" noProof="0"/>
              <a:t>Initial commercial validation concluded</a:t>
            </a:r>
          </a:p>
        </p:txBody>
      </p:sp>
      <p:sp>
        <p:nvSpPr>
          <p:cNvPr id="5" name="Plassholder for tekst 4">
            <a:extLst>
              <a:ext uri="{FF2B5EF4-FFF2-40B4-BE49-F238E27FC236}">
                <a16:creationId xmlns:a16="http://schemas.microsoft.com/office/drawing/2014/main" id="{25572773-999C-1B02-5B77-337682407C90}"/>
              </a:ext>
            </a:extLst>
          </p:cNvPr>
          <p:cNvSpPr>
            <a:spLocks noGrp="1"/>
          </p:cNvSpPr>
          <p:nvPr>
            <p:ph type="body" idx="1"/>
          </p:nvPr>
        </p:nvSpPr>
        <p:spPr>
          <a:xfrm>
            <a:off x="517008" y="1504748"/>
            <a:ext cx="11405506" cy="592824"/>
          </a:xfrm>
        </p:spPr>
        <p:txBody>
          <a:bodyPr>
            <a:noAutofit/>
          </a:bodyPr>
          <a:lstStyle/>
          <a:p>
            <a:pPr marL="228600" indent="0"/>
            <a:r>
              <a:rPr lang="en-US" sz="2400" spc="-15" noProof="0">
                <a:solidFill>
                  <a:srgbClr val="002060"/>
                </a:solidFill>
                <a:ea typeface="Inter"/>
                <a:cs typeface="+mn-cs"/>
                <a:sym typeface="Arial"/>
              </a:rPr>
              <a:t>Progressing towards sales target</a:t>
            </a:r>
          </a:p>
        </p:txBody>
      </p:sp>
      <p:sp>
        <p:nvSpPr>
          <p:cNvPr id="6" name="Google Shape;1768;p26">
            <a:extLst>
              <a:ext uri="{FF2B5EF4-FFF2-40B4-BE49-F238E27FC236}">
                <a16:creationId xmlns:a16="http://schemas.microsoft.com/office/drawing/2014/main" id="{94879866-D2C5-FC33-779F-F31FDF790E32}"/>
              </a:ext>
            </a:extLst>
          </p:cNvPr>
          <p:cNvSpPr txBox="1">
            <a:spLocks noGrp="1"/>
          </p:cNvSpPr>
          <p:nvPr>
            <p:ph type="sldNum" idx="12"/>
          </p:nvPr>
        </p:nvSpPr>
        <p:spPr>
          <a:xfrm>
            <a:off x="7828280" y="6326562"/>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t>7</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8" name="TextBox 7">
            <a:extLst>
              <a:ext uri="{FF2B5EF4-FFF2-40B4-BE49-F238E27FC236}">
                <a16:creationId xmlns:a16="http://schemas.microsoft.com/office/drawing/2014/main" id="{37F5F513-7E4D-FF1C-F79A-8C56C637A693}"/>
              </a:ext>
            </a:extLst>
          </p:cNvPr>
          <p:cNvSpPr txBox="1"/>
          <p:nvPr/>
        </p:nvSpPr>
        <p:spPr>
          <a:xfrm>
            <a:off x="809837" y="5989413"/>
            <a:ext cx="10756767"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marR="0" lvl="0" indent="-22860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15" normalizeH="0" baseline="0" noProof="0">
                <a:ln>
                  <a:noFill/>
                </a:ln>
                <a:solidFill>
                  <a:srgbClr val="002060"/>
                </a:solidFill>
                <a:effectLst/>
                <a:uLnTx/>
                <a:uFillTx/>
                <a:latin typeface="Century Gothic" panose="020B0502020202020204" pitchFamily="34" charset="0"/>
                <a:ea typeface="Inter" pitchFamily="34" charset="-122"/>
                <a:cs typeface="Arial"/>
                <a:sym typeface="Arial"/>
              </a:rPr>
              <a:t>*) Non-binding term-sheet</a:t>
            </a:r>
          </a:p>
        </p:txBody>
      </p:sp>
      <p:sp>
        <p:nvSpPr>
          <p:cNvPr id="7" name="Shape 4">
            <a:extLst>
              <a:ext uri="{FF2B5EF4-FFF2-40B4-BE49-F238E27FC236}">
                <a16:creationId xmlns:a16="http://schemas.microsoft.com/office/drawing/2014/main" id="{E61802E6-0216-11CF-E2AE-79594D7293AD}"/>
              </a:ext>
            </a:extLst>
          </p:cNvPr>
          <p:cNvSpPr/>
          <p:nvPr/>
        </p:nvSpPr>
        <p:spPr>
          <a:xfrm>
            <a:off x="809837" y="614671"/>
            <a:ext cx="2222121" cy="302686"/>
          </a:xfrm>
          <a:prstGeom prst="roundRect">
            <a:avLst>
              <a:gd name="adj" fmla="val 28800"/>
            </a:avLst>
          </a:prstGeom>
          <a:solidFill>
            <a:schemeClr val="bg2">
              <a:lumMod val="60000"/>
              <a:lumOff val="40000"/>
              <a:alpha val="30000"/>
            </a:schemeClr>
          </a:solidFill>
          <a:ln/>
        </p:spPr>
        <p:txBody>
          <a:bodyPr/>
          <a:lstStyle/>
          <a:p>
            <a:pPr algn="ctr" defTabSz="1219170">
              <a:defRPr/>
            </a:pPr>
            <a:r>
              <a:rPr lang="en-US" sz="1050" spc="100">
                <a:solidFill>
                  <a:srgbClr val="002060"/>
                </a:solidFill>
                <a:latin typeface="Montserrat" panose="00000500000000000000" pitchFamily="2" charset="0"/>
                <a:ea typeface="Inter" pitchFamily="34" charset="-122"/>
                <a:cs typeface="Arial"/>
                <a:sym typeface="Arial"/>
              </a:rPr>
              <a:t>Ammonia offtake</a:t>
            </a:r>
            <a:endParaRPr lang="en-US" sz="1050">
              <a:solidFill>
                <a:srgbClr val="002060"/>
              </a:solidFill>
              <a:latin typeface="Montserrat" panose="00000500000000000000" pitchFamily="2" charset="0"/>
              <a:cs typeface="Arial"/>
              <a:sym typeface="Arial"/>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pic>
        <p:nvPicPr>
          <p:cNvPr id="12" name="Grafikk 11" descr="Signatur kontur">
            <a:extLst>
              <a:ext uri="{FF2B5EF4-FFF2-40B4-BE49-F238E27FC236}">
                <a16:creationId xmlns:a16="http://schemas.microsoft.com/office/drawing/2014/main" id="{1B25DEDB-270E-54B6-EF36-89FACD56350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5871" y="2214871"/>
            <a:ext cx="771048" cy="771048"/>
          </a:xfrm>
          <a:prstGeom prst="rect">
            <a:avLst/>
          </a:prstGeom>
        </p:spPr>
      </p:pic>
      <p:sp>
        <p:nvSpPr>
          <p:cNvPr id="9" name="Plassholder for tekst 4">
            <a:extLst>
              <a:ext uri="{FF2B5EF4-FFF2-40B4-BE49-F238E27FC236}">
                <a16:creationId xmlns:a16="http://schemas.microsoft.com/office/drawing/2014/main" id="{EB17AC7A-0E13-689A-588E-A6794BBFA61F}"/>
              </a:ext>
            </a:extLst>
          </p:cNvPr>
          <p:cNvSpPr txBox="1">
            <a:spLocks/>
          </p:cNvSpPr>
          <p:nvPr/>
        </p:nvSpPr>
        <p:spPr>
          <a:xfrm>
            <a:off x="951678" y="2030223"/>
            <a:ext cx="11108391" cy="139877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pPr marL="228600" indent="0"/>
            <a:r>
              <a:rPr lang="en-US" kern="0" spc="-15">
                <a:solidFill>
                  <a:srgbClr val="002060"/>
                </a:solidFill>
                <a:ea typeface="Inter"/>
                <a:cs typeface="+mn-cs"/>
                <a:sym typeface="Arial"/>
              </a:rPr>
              <a:t>	</a:t>
            </a:r>
            <a:r>
              <a:rPr lang="en-US" sz="1400" kern="0" spc="-15">
                <a:solidFill>
                  <a:srgbClr val="002060"/>
                </a:solidFill>
                <a:ea typeface="Inter"/>
                <a:cs typeface="+mn-cs"/>
                <a:sym typeface="Arial"/>
              </a:rPr>
              <a:t>Ammonia sales target: 850 </a:t>
            </a:r>
            <a:r>
              <a:rPr lang="en-US" sz="1400" kern="0" spc="-15" err="1">
                <a:solidFill>
                  <a:srgbClr val="002060"/>
                </a:solidFill>
                <a:ea typeface="Inter"/>
                <a:cs typeface="+mn-cs"/>
                <a:sym typeface="Arial"/>
              </a:rPr>
              <a:t>mtpa</a:t>
            </a:r>
            <a:r>
              <a:rPr lang="en-US" sz="1400" kern="0" spc="-15">
                <a:solidFill>
                  <a:srgbClr val="002060"/>
                </a:solidFill>
                <a:ea typeface="Inter"/>
                <a:cs typeface="+mn-cs"/>
                <a:sym typeface="Arial"/>
              </a:rPr>
              <a:t> under long-term agreements</a:t>
            </a:r>
          </a:p>
          <a:p>
            <a:pPr marL="228600" indent="0"/>
            <a:r>
              <a:rPr lang="en-US" sz="1400" kern="0" spc="-15">
                <a:solidFill>
                  <a:srgbClr val="002060"/>
                </a:solidFill>
                <a:ea typeface="Inter"/>
                <a:cs typeface="+mn-cs"/>
                <a:sym typeface="Arial"/>
              </a:rPr>
              <a:t>	</a:t>
            </a:r>
            <a:r>
              <a:rPr lang="en-US" sz="1400" kern="0" spc="-15">
                <a:solidFill>
                  <a:srgbClr val="002060"/>
                </a:solidFill>
                <a:ea typeface="Inter"/>
                <a:sym typeface="Arial"/>
              </a:rPr>
              <a:t>The remaining volumes on other contract formats including short-term, spot and back-up power</a:t>
            </a:r>
          </a:p>
          <a:p>
            <a:pPr marL="228600" indent="0"/>
            <a:r>
              <a:rPr lang="en-US" sz="1400" kern="0" spc="-15">
                <a:solidFill>
                  <a:srgbClr val="002060"/>
                </a:solidFill>
                <a:latin typeface="Century Gothic" panose="020B0502020202020204" pitchFamily="34" charset="0"/>
                <a:ea typeface="Inter" pitchFamily="34" charset="-122"/>
                <a:cs typeface="Arial"/>
                <a:sym typeface="Arial"/>
              </a:rPr>
              <a:t> 	Target buyers that have the financial and operational strength to support major volumes and long-term commitments</a:t>
            </a:r>
            <a:r>
              <a:rPr lang="en-US" kern="0" spc="-15">
                <a:solidFill>
                  <a:srgbClr val="002060"/>
                </a:solidFill>
                <a:latin typeface="Century Gothic" panose="020B0502020202020204" pitchFamily="34" charset="0"/>
                <a:ea typeface="Inter" pitchFamily="34" charset="-122"/>
                <a:cs typeface="Arial"/>
                <a:sym typeface="Arial"/>
              </a:rPr>
              <a:t> </a:t>
            </a:r>
            <a:endParaRPr lang="en-US" kern="0" spc="-15">
              <a:solidFill>
                <a:srgbClr val="002060"/>
              </a:solidFill>
              <a:ea typeface="Inter"/>
              <a:cs typeface="+mn-cs"/>
              <a:sym typeface="Arial"/>
            </a:endParaRPr>
          </a:p>
        </p:txBody>
      </p:sp>
      <p:graphicFrame>
        <p:nvGraphicFramePr>
          <p:cNvPr id="13" name="Tabell 12">
            <a:extLst>
              <a:ext uri="{FF2B5EF4-FFF2-40B4-BE49-F238E27FC236}">
                <a16:creationId xmlns:a16="http://schemas.microsoft.com/office/drawing/2014/main" id="{8C95E8A0-5D56-F928-FEFF-B346AFAF7129}"/>
              </a:ext>
            </a:extLst>
          </p:cNvPr>
          <p:cNvGraphicFramePr>
            <a:graphicFrameLocks noGrp="1"/>
          </p:cNvGraphicFramePr>
          <p:nvPr/>
        </p:nvGraphicFramePr>
        <p:xfrm>
          <a:off x="821028" y="3429000"/>
          <a:ext cx="10963072" cy="2225040"/>
        </p:xfrm>
        <a:graphic>
          <a:graphicData uri="http://schemas.openxmlformats.org/drawingml/2006/table">
            <a:tbl>
              <a:tblPr firstRow="1" bandRow="1">
                <a:tableStyleId>{5C22544A-7EE6-4342-B048-85BDC9FD1C3A}</a:tableStyleId>
              </a:tblPr>
              <a:tblGrid>
                <a:gridCol w="3187207">
                  <a:extLst>
                    <a:ext uri="{9D8B030D-6E8A-4147-A177-3AD203B41FA5}">
                      <a16:colId xmlns:a16="http://schemas.microsoft.com/office/drawing/2014/main" val="2170942565"/>
                    </a:ext>
                  </a:extLst>
                </a:gridCol>
                <a:gridCol w="1932840">
                  <a:extLst>
                    <a:ext uri="{9D8B030D-6E8A-4147-A177-3AD203B41FA5}">
                      <a16:colId xmlns:a16="http://schemas.microsoft.com/office/drawing/2014/main" val="2362006365"/>
                    </a:ext>
                  </a:extLst>
                </a:gridCol>
                <a:gridCol w="2517328">
                  <a:extLst>
                    <a:ext uri="{9D8B030D-6E8A-4147-A177-3AD203B41FA5}">
                      <a16:colId xmlns:a16="http://schemas.microsoft.com/office/drawing/2014/main" val="3792921421"/>
                    </a:ext>
                  </a:extLst>
                </a:gridCol>
                <a:gridCol w="3325697">
                  <a:extLst>
                    <a:ext uri="{9D8B030D-6E8A-4147-A177-3AD203B41FA5}">
                      <a16:colId xmlns:a16="http://schemas.microsoft.com/office/drawing/2014/main" val="1140284290"/>
                    </a:ext>
                  </a:extLst>
                </a:gridCol>
              </a:tblGrid>
              <a:tr h="370840">
                <a:tc>
                  <a:txBody>
                    <a:bodyPr/>
                    <a:lstStyle/>
                    <a:p>
                      <a:pPr algn="l"/>
                      <a:r>
                        <a:rPr lang="en-GB" sz="1200" b="1" noProof="0">
                          <a:solidFill>
                            <a:srgbClr val="002060"/>
                          </a:solidFill>
                          <a:latin typeface="Century Gothic" panose="020B0502020202020204" pitchFamily="34" charset="0"/>
                        </a:rPr>
                        <a:t>Counterparties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en-GB" sz="1200" b="1" noProof="0">
                          <a:solidFill>
                            <a:srgbClr val="002060"/>
                          </a:solidFill>
                          <a:latin typeface="Century Gothic" panose="020B0502020202020204" pitchFamily="34" charset="0"/>
                        </a:rPr>
                        <a:t>Quantities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GB" sz="1200" b="1" noProof="0">
                          <a:solidFill>
                            <a:srgbClr val="002060"/>
                          </a:solidFill>
                          <a:latin typeface="Century Gothic" panose="020B0502020202020204" pitchFamily="34" charset="0"/>
                        </a:rPr>
                        <a:t>Status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en-GB" sz="1200" b="1" noProof="0">
                          <a:solidFill>
                            <a:srgbClr val="002060"/>
                          </a:solidFill>
                          <a:latin typeface="Century Gothic" panose="020B0502020202020204" pitchFamily="34" charset="0"/>
                        </a:rPr>
                        <a:t>Next Step</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15419036"/>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i="0" u="none" strike="noStrike" kern="0" cap="none" spc="-15" normalizeH="0" baseline="0" noProof="0">
                          <a:ln>
                            <a:noFill/>
                          </a:ln>
                          <a:solidFill>
                            <a:srgbClr val="002060"/>
                          </a:solidFill>
                          <a:effectLst/>
                          <a:uLnTx/>
                          <a:uFillTx/>
                          <a:latin typeface="Century Gothic" panose="020B0502020202020204" pitchFamily="34" charset="0"/>
                          <a:ea typeface="Inter"/>
                          <a:cs typeface="+mn-cs"/>
                        </a:rPr>
                        <a:t>European Energy</a:t>
                      </a:r>
                      <a:r>
                        <a:rPr kumimoji="0" lang="en-US" sz="1200" b="0" i="0" u="none" strike="noStrike" kern="0" cap="none" spc="-15" normalizeH="0" baseline="0" noProof="0">
                          <a:ln>
                            <a:noFill/>
                          </a:ln>
                          <a:solidFill>
                            <a:srgbClr val="002060"/>
                          </a:solidFill>
                          <a:effectLst/>
                          <a:uLnTx/>
                          <a:uFillTx/>
                          <a:latin typeface="Century Gothic" panose="020B0502020202020204" pitchFamily="34" charset="0"/>
                          <a:ea typeface="Inter"/>
                          <a:cs typeface="+mn-cs"/>
                          <a:sym typeface="Arial"/>
                        </a:rPr>
                        <a:t> </a:t>
                      </a:r>
                      <a:r>
                        <a:rPr lang="en-US" sz="1200" b="0" i="0" u="none" strike="noStrike" kern="0" cap="none" spc="-15" normalizeH="0" baseline="0" noProof="0">
                          <a:ln>
                            <a:noFill/>
                          </a:ln>
                          <a:solidFill>
                            <a:srgbClr val="002060"/>
                          </a:solidFill>
                          <a:effectLst/>
                          <a:uLnTx/>
                          <a:uFillTx/>
                          <a:latin typeface="Century Gothic" panose="020B0502020202020204" pitchFamily="34" charset="0"/>
                          <a:ea typeface="Inter"/>
                          <a:cs typeface="+mn-cs"/>
                        </a:rPr>
                        <a:t>group</a:t>
                      </a:r>
                      <a:endParaRPr kumimoji="0" lang="en-US" sz="1200" b="0" i="0" u="none" strike="noStrike" kern="0" cap="none" spc="-15" normalizeH="0" baseline="0" noProof="0">
                        <a:ln>
                          <a:noFill/>
                        </a:ln>
                        <a:solidFill>
                          <a:srgbClr val="002060"/>
                        </a:solidFill>
                        <a:effectLst/>
                        <a:uLnTx/>
                        <a:uFillTx/>
                        <a:latin typeface="Century Gothic" panose="020B0502020202020204" pitchFamily="34" charset="0"/>
                        <a:ea typeface="Inter"/>
                        <a:cs typeface="+mn-cs"/>
                        <a:sym typeface="Aria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i="0" u="none" strike="noStrike" kern="0" cap="none" spc="-15" normalizeH="0" baseline="0" noProof="0">
                          <a:ln>
                            <a:noFill/>
                          </a:ln>
                          <a:solidFill>
                            <a:srgbClr val="002060"/>
                          </a:solidFill>
                          <a:effectLst/>
                          <a:uLnTx/>
                          <a:uFillTx/>
                          <a:latin typeface="Century Gothic" panose="020B0502020202020204" pitchFamily="34" charset="0"/>
                          <a:ea typeface="Inter"/>
                          <a:cs typeface="+mn-cs"/>
                        </a:rPr>
                        <a:t>200-300,000 t/year</a:t>
                      </a:r>
                      <a:endParaRPr kumimoji="0" lang="en-US" sz="1200" b="0" i="0" u="none" strike="noStrike" kern="0" cap="none" spc="-15" normalizeH="0" baseline="0" noProof="0">
                        <a:ln>
                          <a:noFill/>
                        </a:ln>
                        <a:solidFill>
                          <a:srgbClr val="002060"/>
                        </a:solidFill>
                        <a:effectLst/>
                        <a:uLnTx/>
                        <a:uFillTx/>
                        <a:latin typeface="Century Gothic" panose="020B0502020202020204" pitchFamily="34" charset="0"/>
                        <a:ea typeface="Inter"/>
                        <a:cs typeface="+mn-cs"/>
                        <a:sym typeface="Aria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GB" sz="1200" b="0" noProof="0">
                          <a:solidFill>
                            <a:srgbClr val="002060"/>
                          </a:solidFill>
                          <a:latin typeface="Century Gothic" panose="020B0502020202020204" pitchFamily="34" charset="0"/>
                        </a:rPr>
                        <a:t>Signed term-sheet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15" normalizeH="0" baseline="0" noProof="0">
                          <a:ln>
                            <a:noFill/>
                          </a:ln>
                          <a:solidFill>
                            <a:srgbClr val="002060"/>
                          </a:solidFill>
                          <a:effectLst/>
                          <a:uLnTx/>
                          <a:uFillTx/>
                          <a:latin typeface="Century Gothic" panose="020B0502020202020204" pitchFamily="34" charset="0"/>
                          <a:ea typeface="Inter"/>
                          <a:cs typeface="+mn-cs"/>
                          <a:sym typeface="Arial"/>
                        </a:rPr>
                        <a:t>Binding agreement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63365703"/>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i="0" u="none" strike="noStrike" kern="0" cap="none" spc="-15" normalizeH="0" baseline="0" noProof="0">
                          <a:ln>
                            <a:noFill/>
                          </a:ln>
                          <a:solidFill>
                            <a:srgbClr val="002060"/>
                          </a:solidFill>
                          <a:effectLst/>
                          <a:uLnTx/>
                          <a:uFillTx/>
                          <a:latin typeface="Century Gothic" panose="020B0502020202020204" pitchFamily="34" charset="0"/>
                          <a:ea typeface="Inter"/>
                          <a:cs typeface="+mn-cs"/>
                        </a:rPr>
                        <a:t>European Energy</a:t>
                      </a:r>
                      <a:r>
                        <a:rPr kumimoji="0" lang="en-US" sz="1200" b="0" i="0" u="none" strike="noStrike" kern="0" cap="none" spc="-15" normalizeH="0" baseline="0" noProof="0">
                          <a:ln>
                            <a:noFill/>
                          </a:ln>
                          <a:solidFill>
                            <a:srgbClr val="002060"/>
                          </a:solidFill>
                          <a:effectLst/>
                          <a:uLnTx/>
                          <a:uFillTx/>
                          <a:latin typeface="Century Gothic" panose="020B0502020202020204" pitchFamily="34" charset="0"/>
                          <a:ea typeface="Inter"/>
                          <a:cs typeface="+mn-cs"/>
                          <a:sym typeface="Arial"/>
                        </a:rPr>
                        <a:t> </a:t>
                      </a:r>
                      <a:r>
                        <a:rPr lang="en-US" sz="1200" b="0" i="0" u="none" strike="noStrike" kern="0" cap="none" spc="-15" normalizeH="0" baseline="0" noProof="0">
                          <a:ln>
                            <a:noFill/>
                          </a:ln>
                          <a:solidFill>
                            <a:srgbClr val="002060"/>
                          </a:solidFill>
                          <a:effectLst/>
                          <a:uLnTx/>
                          <a:uFillTx/>
                          <a:latin typeface="Century Gothic" panose="020B0502020202020204" pitchFamily="34" charset="0"/>
                          <a:ea typeface="Inter"/>
                          <a:cs typeface="+mn-cs"/>
                        </a:rPr>
                        <a:t>group</a:t>
                      </a:r>
                      <a:endParaRPr kumimoji="0" lang="en-US" sz="1200" b="0" i="0" u="none" strike="noStrike" kern="0" cap="none" spc="-15" normalizeH="0" baseline="0" noProof="0">
                        <a:ln>
                          <a:noFill/>
                        </a:ln>
                        <a:solidFill>
                          <a:srgbClr val="002060"/>
                        </a:solidFill>
                        <a:effectLst/>
                        <a:uLnTx/>
                        <a:uFillTx/>
                        <a:latin typeface="Century Gothic" panose="020B0502020202020204" pitchFamily="34" charset="0"/>
                        <a:ea typeface="Inter"/>
                        <a:cs typeface="+mn-cs"/>
                        <a:sym typeface="Aria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GB" sz="1200" b="0" noProof="0">
                          <a:solidFill>
                            <a:srgbClr val="002060"/>
                          </a:solidFill>
                          <a:latin typeface="Century Gothic" panose="020B0502020202020204" pitchFamily="34" charset="0"/>
                        </a:rPr>
                        <a:t>200-500,000 t/year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b="0" noProof="0">
                          <a:solidFill>
                            <a:srgbClr val="002060"/>
                          </a:solidFill>
                          <a:latin typeface="Century Gothic" panose="020B0502020202020204" pitchFamily="34" charset="0"/>
                        </a:rPr>
                        <a:t>Active term-sheet discussions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15" normalizeH="0" baseline="0" noProof="0">
                          <a:ln>
                            <a:noFill/>
                          </a:ln>
                          <a:solidFill>
                            <a:srgbClr val="002060"/>
                          </a:solidFill>
                          <a:effectLst/>
                          <a:uLnTx/>
                          <a:uFillTx/>
                          <a:latin typeface="Century Gothic" panose="020B0502020202020204" pitchFamily="34" charset="0"/>
                          <a:ea typeface="Inter"/>
                          <a:cs typeface="+mn-cs"/>
                          <a:sym typeface="Arial"/>
                        </a:rPr>
                        <a:t>Signed term-sheet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54046034"/>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i="0" u="none" strike="noStrike" kern="0" cap="none" spc="-15" normalizeH="0" baseline="0" noProof="0">
                          <a:ln>
                            <a:noFill/>
                          </a:ln>
                          <a:solidFill>
                            <a:srgbClr val="002060"/>
                          </a:solidFill>
                          <a:effectLst/>
                          <a:uLnTx/>
                          <a:uFillTx/>
                          <a:latin typeface="Century Gothic" panose="020B0502020202020204" pitchFamily="34" charset="0"/>
                          <a:ea typeface="Inter"/>
                          <a:cs typeface="+mn-cs"/>
                        </a:rPr>
                        <a:t>Industrial company</a:t>
                      </a:r>
                      <a:endParaRPr kumimoji="0" lang="en-US" sz="1200" b="0" i="0" u="none" strike="noStrike" kern="0" cap="none" spc="-15" normalizeH="0" baseline="0" noProof="0">
                        <a:ln>
                          <a:noFill/>
                        </a:ln>
                        <a:solidFill>
                          <a:srgbClr val="002060"/>
                        </a:solidFill>
                        <a:effectLst/>
                        <a:uLnTx/>
                        <a:uFillTx/>
                        <a:latin typeface="Century Gothic" panose="020B0502020202020204" pitchFamily="34" charset="0"/>
                        <a:ea typeface="Inter"/>
                        <a:cs typeface="+mn-cs"/>
                        <a:sym typeface="Aria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GB" sz="1200" b="0" noProof="0">
                          <a:solidFill>
                            <a:srgbClr val="002060"/>
                          </a:solidFill>
                          <a:latin typeface="Century Gothic" panose="020B0502020202020204" pitchFamily="34" charset="0"/>
                        </a:rPr>
                        <a:t>100-300,000 t/year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b="0" noProof="0">
                          <a:solidFill>
                            <a:srgbClr val="002060"/>
                          </a:solidFill>
                          <a:latin typeface="Century Gothic" panose="020B0502020202020204" pitchFamily="34" charset="0"/>
                        </a:rPr>
                        <a:t>Term-sheet exchanged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15" normalizeH="0" baseline="0" noProof="0">
                          <a:ln>
                            <a:noFill/>
                          </a:ln>
                          <a:solidFill>
                            <a:srgbClr val="002060"/>
                          </a:solidFill>
                          <a:effectLst/>
                          <a:uLnTx/>
                          <a:uFillTx/>
                          <a:latin typeface="Century Gothic" panose="020B0502020202020204" pitchFamily="34" charset="0"/>
                          <a:ea typeface="Inter"/>
                          <a:cs typeface="+mn-cs"/>
                          <a:sym typeface="Arial"/>
                        </a:rPr>
                        <a:t>Term-sheet negotiations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79846251"/>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i="0" u="none" strike="noStrike" kern="0" cap="none" spc="-15" normalizeH="0" baseline="0" noProof="0">
                          <a:ln>
                            <a:noFill/>
                          </a:ln>
                          <a:solidFill>
                            <a:srgbClr val="002060"/>
                          </a:solidFill>
                          <a:effectLst/>
                          <a:uLnTx/>
                          <a:uFillTx/>
                          <a:latin typeface="Century Gothic" panose="020B0502020202020204" pitchFamily="34" charset="0"/>
                          <a:ea typeface="Inter"/>
                          <a:cs typeface="+mn-cs"/>
                        </a:rPr>
                        <a:t>European Energy</a:t>
                      </a:r>
                      <a:r>
                        <a:rPr kumimoji="0" lang="en-US" sz="1200" b="0" i="0" u="none" strike="noStrike" kern="0" cap="none" spc="-15" normalizeH="0" baseline="0" noProof="0">
                          <a:ln>
                            <a:noFill/>
                          </a:ln>
                          <a:solidFill>
                            <a:srgbClr val="002060"/>
                          </a:solidFill>
                          <a:effectLst/>
                          <a:uLnTx/>
                          <a:uFillTx/>
                          <a:latin typeface="Century Gothic" panose="020B0502020202020204" pitchFamily="34" charset="0"/>
                          <a:ea typeface="Inter"/>
                          <a:cs typeface="+mn-cs"/>
                          <a:sym typeface="Arial"/>
                        </a:rPr>
                        <a:t> </a:t>
                      </a:r>
                      <a:r>
                        <a:rPr lang="en-US" sz="1200" b="0" i="0" u="none" strike="noStrike" kern="0" cap="none" spc="-15" normalizeH="0" baseline="0" noProof="0">
                          <a:ln>
                            <a:noFill/>
                          </a:ln>
                          <a:solidFill>
                            <a:srgbClr val="002060"/>
                          </a:solidFill>
                          <a:effectLst/>
                          <a:uLnTx/>
                          <a:uFillTx/>
                          <a:latin typeface="Century Gothic" panose="020B0502020202020204" pitchFamily="34" charset="0"/>
                          <a:ea typeface="Inter"/>
                          <a:cs typeface="+mn-cs"/>
                        </a:rPr>
                        <a:t>group, Energy trader</a:t>
                      </a:r>
                      <a:endParaRPr kumimoji="0" lang="en-US" sz="1200" b="0" i="0" u="none" strike="noStrike" kern="0" cap="none" spc="-15" normalizeH="0" baseline="0" noProof="0">
                        <a:ln>
                          <a:noFill/>
                        </a:ln>
                        <a:solidFill>
                          <a:srgbClr val="002060"/>
                        </a:solidFill>
                        <a:effectLst/>
                        <a:uLnTx/>
                        <a:uFillTx/>
                        <a:latin typeface="Century Gothic" panose="020B0502020202020204" pitchFamily="34" charset="0"/>
                        <a:ea typeface="Inter"/>
                        <a:cs typeface="+mn-cs"/>
                        <a:sym typeface="Aria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GB" sz="1200" b="0" noProof="0">
                          <a:solidFill>
                            <a:srgbClr val="002060"/>
                          </a:solidFill>
                          <a:latin typeface="Century Gothic" panose="020B0502020202020204" pitchFamily="34" charset="0"/>
                        </a:rPr>
                        <a:t>400-450,000 t/year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0" noProof="0">
                          <a:solidFill>
                            <a:srgbClr val="002060"/>
                          </a:solidFill>
                          <a:latin typeface="Century Gothic" panose="020B0502020202020204" pitchFamily="34" charset="0"/>
                        </a:rPr>
                        <a:t>Pricing principles exchanged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15" normalizeH="0" baseline="0" noProof="0">
                          <a:ln>
                            <a:noFill/>
                          </a:ln>
                          <a:solidFill>
                            <a:srgbClr val="002060"/>
                          </a:solidFill>
                          <a:effectLst/>
                          <a:uLnTx/>
                          <a:uFillTx/>
                          <a:latin typeface="Century Gothic" panose="020B0502020202020204" pitchFamily="34" charset="0"/>
                          <a:ea typeface="Inter"/>
                          <a:cs typeface="+mn-cs"/>
                          <a:sym typeface="Arial"/>
                        </a:rPr>
                        <a:t>Term-sheet negotiations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52759177"/>
                  </a:ext>
                </a:extLst>
              </a:tr>
              <a:tr h="370840">
                <a:tc>
                  <a:txBody>
                    <a:bodyPr/>
                    <a:lstStyle/>
                    <a:p>
                      <a:pPr algn="l"/>
                      <a:r>
                        <a:rPr lang="en-GB" sz="1200" b="0" noProof="0">
                          <a:solidFill>
                            <a:srgbClr val="002060"/>
                          </a:solidFill>
                          <a:latin typeface="Century Gothic" panose="020B0502020202020204" pitchFamily="34" charset="0"/>
                        </a:rPr>
                        <a:t>Data centers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GB" sz="1200" b="0" noProof="0">
                          <a:solidFill>
                            <a:srgbClr val="002060"/>
                          </a:solidFill>
                          <a:latin typeface="Century Gothic" panose="020B0502020202020204" pitchFamily="34" charset="0"/>
                        </a:rPr>
                        <a:t>TBD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0" noProof="0">
                          <a:solidFill>
                            <a:srgbClr val="002060"/>
                          </a:solidFill>
                          <a:latin typeface="Century Gothic" panose="020B0502020202020204" pitchFamily="34" charset="0"/>
                        </a:rPr>
                        <a:t>Early phase engagement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GB" sz="1200" b="0" noProof="0">
                          <a:solidFill>
                            <a:srgbClr val="002060"/>
                          </a:solidFill>
                          <a:latin typeface="Century Gothic" panose="020B0502020202020204" pitchFamily="34" charset="0"/>
                        </a:rPr>
                        <a:t>Exchange term-sheets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9072482"/>
                  </a:ext>
                </a:extLst>
              </a:tr>
            </a:tbl>
          </a:graphicData>
        </a:graphic>
      </p:graphicFrame>
    </p:spTree>
    <p:extLst>
      <p:ext uri="{BB962C8B-B14F-4D97-AF65-F5344CB8AC3E}">
        <p14:creationId xmlns:p14="http://schemas.microsoft.com/office/powerpoint/2010/main" val="2915036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B18C5-BF2A-0E2A-EF43-E37472FFE8A9}"/>
            </a:ext>
          </a:extLst>
        </p:cNvPr>
        <p:cNvGrpSpPr/>
        <p:nvPr/>
      </p:nvGrpSpPr>
      <p:grpSpPr>
        <a:xfrm>
          <a:off x="0" y="0"/>
          <a:ext cx="0" cy="0"/>
          <a:chOff x="0" y="0"/>
          <a:chExt cx="0" cy="0"/>
        </a:xfrm>
      </p:grpSpPr>
      <p:sp>
        <p:nvSpPr>
          <p:cNvPr id="6" name="Text 7">
            <a:extLst>
              <a:ext uri="{FF2B5EF4-FFF2-40B4-BE49-F238E27FC236}">
                <a16:creationId xmlns:a16="http://schemas.microsoft.com/office/drawing/2014/main" id="{797CAD7E-8E0C-AAA3-B6AB-18C849397DCA}"/>
              </a:ext>
            </a:extLst>
          </p:cNvPr>
          <p:cNvSpPr/>
          <p:nvPr/>
        </p:nvSpPr>
        <p:spPr>
          <a:xfrm>
            <a:off x="699329" y="2403792"/>
            <a:ext cx="6980872" cy="3845662"/>
          </a:xfrm>
          <a:prstGeom prst="rect">
            <a:avLst/>
          </a:prstGeom>
          <a:noFill/>
          <a:ln/>
        </p:spPr>
        <p:txBody>
          <a:bodyPr wrap="square" rtlCol="0" anchor="ctr"/>
          <a:lstStyle/>
          <a:p>
            <a:pPr marL="285750" indent="-285750" algn="just" defTabSz="1219170">
              <a:lnSpc>
                <a:spcPts val="1904"/>
              </a:lnSpc>
              <a:buFont typeface="Arial" panose="020B0604020202020204" pitchFamily="34" charset="0"/>
              <a:buChar char="•"/>
              <a:defRPr/>
            </a:pPr>
            <a:r>
              <a:rPr lang="en-US" sz="1800" spc="-15" noProof="0">
                <a:solidFill>
                  <a:srgbClr val="002060"/>
                </a:solidFill>
                <a:latin typeface="Century Gothic" panose="020B0502020202020204" pitchFamily="34" charset="0"/>
                <a:ea typeface="Inter" pitchFamily="34" charset="-122"/>
                <a:cs typeface="Centaur Now Caption" panose="020F0502020204030204" pitchFamily="2" charset="0"/>
              </a:rPr>
              <a:t>Barents Blue, is focusing on delivering world class clean energy assets with globally leading tier-1 partners</a:t>
            </a:r>
          </a:p>
          <a:p>
            <a:pPr marL="0" marR="0" lvl="0" indent="0" algn="just" defTabSz="1219170" rtl="0" eaLnBrk="1" fontAlgn="auto" latinLnBrk="0" hangingPunct="1">
              <a:lnSpc>
                <a:spcPts val="1904"/>
              </a:lnSpc>
              <a:spcBef>
                <a:spcPts val="0"/>
              </a:spcBef>
              <a:spcAft>
                <a:spcPts val="0"/>
              </a:spcAft>
              <a:buClrTx/>
              <a:buSzTx/>
              <a:buFontTx/>
              <a:buNone/>
              <a:tabLst/>
              <a:defRPr/>
            </a:pPr>
            <a:endParaRPr lang="en-US" sz="1800" spc="-15" noProof="0">
              <a:solidFill>
                <a:srgbClr val="002060"/>
              </a:solidFill>
              <a:latin typeface="Century Gothic" panose="020B0502020202020204" pitchFamily="34" charset="0"/>
              <a:ea typeface="Inter" pitchFamily="34" charset="-122"/>
              <a:cs typeface="Centaur Now Caption" panose="020F0502020204030204" pitchFamily="2" charset="0"/>
            </a:endParaRPr>
          </a:p>
          <a:p>
            <a:pPr marL="285750" marR="0" lvl="0" indent="-285750" algn="just" defTabSz="1219170" rtl="0" eaLnBrk="1" fontAlgn="auto" latinLnBrk="0" hangingPunct="1">
              <a:lnSpc>
                <a:spcPts val="1904"/>
              </a:lnSpc>
              <a:spcBef>
                <a:spcPts val="0"/>
              </a:spcBef>
              <a:spcAft>
                <a:spcPts val="0"/>
              </a:spcAft>
              <a:buClrTx/>
              <a:buSzTx/>
              <a:buFont typeface="Arial" panose="020B0604020202020204" pitchFamily="34" charset="0"/>
              <a:buChar char="•"/>
              <a:tabLst/>
              <a:defRPr/>
            </a:pPr>
            <a:r>
              <a:rPr lang="en-US" sz="1800" spc="-15" noProof="0" err="1">
                <a:solidFill>
                  <a:srgbClr val="002060"/>
                </a:solidFill>
                <a:latin typeface="Century Gothic" panose="020B0502020202020204" pitchFamily="34" charset="0"/>
                <a:ea typeface="Inter" pitchFamily="34" charset="-122"/>
                <a:cs typeface="Centaur Now Caption" panose="020F0502020204030204" pitchFamily="2" charset="0"/>
              </a:rPr>
              <a:t>Topsoe</a:t>
            </a:r>
            <a:r>
              <a:rPr lang="en-US" sz="1800" spc="-15" noProof="0">
                <a:solidFill>
                  <a:srgbClr val="002060"/>
                </a:solidFill>
                <a:latin typeface="Century Gothic" panose="020B0502020202020204" pitchFamily="34" charset="0"/>
                <a:ea typeface="Inter" pitchFamily="34" charset="-122"/>
                <a:cs typeface="Centaur Now Caption" panose="020F0502020204030204" pitchFamily="2" charset="0"/>
              </a:rPr>
              <a:t> is the selected technology partner delivering the </a:t>
            </a:r>
            <a:r>
              <a:rPr lang="en-US" sz="1800" spc="-15" noProof="0" err="1">
                <a:solidFill>
                  <a:srgbClr val="002060"/>
                </a:solidFill>
                <a:latin typeface="Century Gothic" panose="020B0502020202020204" pitchFamily="34" charset="0"/>
                <a:ea typeface="Inter" pitchFamily="34" charset="-122"/>
                <a:cs typeface="Centaur Now Caption" panose="020F0502020204030204" pitchFamily="2" charset="0"/>
              </a:rPr>
              <a:t>SynCOR</a:t>
            </a:r>
            <a:r>
              <a:rPr lang="en-US" sz="1800" spc="-15" baseline="30000" noProof="0" err="1">
                <a:solidFill>
                  <a:srgbClr val="002060"/>
                </a:solidFill>
                <a:latin typeface="Century Gothic" panose="020B0502020202020204" pitchFamily="34" charset="0"/>
                <a:ea typeface="Inter" pitchFamily="34" charset="-122"/>
                <a:cs typeface="Centaur Now Caption" panose="020F0502020204030204" pitchFamily="2" charset="0"/>
              </a:rPr>
              <a:t>TM</a:t>
            </a:r>
            <a:r>
              <a:rPr lang="en-US" sz="1800" spc="-15" noProof="0">
                <a:solidFill>
                  <a:srgbClr val="002060"/>
                </a:solidFill>
                <a:latin typeface="Century Gothic" panose="020B0502020202020204" pitchFamily="34" charset="0"/>
                <a:ea typeface="Inter" pitchFamily="34" charset="-122"/>
                <a:cs typeface="Centaur Now Caption" panose="020F0502020204030204" pitchFamily="2" charset="0"/>
              </a:rPr>
              <a:t> Ammonia technology, having decades of ammonia experience</a:t>
            </a:r>
          </a:p>
          <a:p>
            <a:pPr marL="0" marR="0" lvl="0" indent="0" algn="just" defTabSz="1219170" rtl="0" eaLnBrk="1" fontAlgn="auto" latinLnBrk="0" hangingPunct="1">
              <a:lnSpc>
                <a:spcPts val="1904"/>
              </a:lnSpc>
              <a:spcBef>
                <a:spcPts val="0"/>
              </a:spcBef>
              <a:spcAft>
                <a:spcPts val="0"/>
              </a:spcAft>
              <a:buClrTx/>
              <a:buSzTx/>
              <a:buFontTx/>
              <a:buNone/>
              <a:tabLst/>
              <a:defRPr/>
            </a:pPr>
            <a:endParaRPr lang="en-US" sz="1800" spc="-15" noProof="0">
              <a:solidFill>
                <a:srgbClr val="002060"/>
              </a:solidFill>
              <a:latin typeface="Century Gothic" panose="020B0502020202020204" pitchFamily="34" charset="0"/>
              <a:ea typeface="Inter" pitchFamily="34" charset="-122"/>
              <a:cs typeface="Centaur Now Caption" panose="020F0502020204030204" pitchFamily="2" charset="0"/>
            </a:endParaRPr>
          </a:p>
          <a:p>
            <a:pPr marL="285750" marR="0" lvl="0" indent="-285750" algn="just" defTabSz="1219170" rtl="0" eaLnBrk="1" fontAlgn="auto" latinLnBrk="0" hangingPunct="1">
              <a:lnSpc>
                <a:spcPts val="1904"/>
              </a:lnSpc>
              <a:spcBef>
                <a:spcPts val="0"/>
              </a:spcBef>
              <a:spcAft>
                <a:spcPts val="0"/>
              </a:spcAft>
              <a:buClrTx/>
              <a:buSzTx/>
              <a:buFont typeface="Arial" panose="020B0604020202020204" pitchFamily="34" charset="0"/>
              <a:buChar char="•"/>
              <a:tabLst/>
              <a:defRPr/>
            </a:pPr>
            <a:r>
              <a:rPr lang="en-US" sz="1800" spc="-15" noProof="0">
                <a:solidFill>
                  <a:srgbClr val="002060"/>
                </a:solidFill>
                <a:latin typeface="Century Gothic" panose="020B0502020202020204" pitchFamily="34" charset="0"/>
                <a:ea typeface="Inter" pitchFamily="34" charset="-122"/>
                <a:cs typeface="Centaur Now Caption" panose="020F0502020204030204" pitchFamily="2" charset="0"/>
              </a:rPr>
              <a:t>Saipem is the selected EPC partner with high-quality project execution and 40 years of experience with </a:t>
            </a:r>
            <a:r>
              <a:rPr lang="en-US" sz="1800" spc="-15" noProof="0" err="1">
                <a:solidFill>
                  <a:srgbClr val="002060"/>
                </a:solidFill>
                <a:latin typeface="Century Gothic" panose="020B0502020202020204" pitchFamily="34" charset="0"/>
                <a:ea typeface="Inter" pitchFamily="34" charset="-122"/>
                <a:cs typeface="Centaur Now Caption" panose="020F0502020204030204" pitchFamily="2" charset="0"/>
              </a:rPr>
              <a:t>Topsoe</a:t>
            </a:r>
            <a:r>
              <a:rPr lang="en-US" sz="1800" spc="-15" noProof="0">
                <a:solidFill>
                  <a:srgbClr val="002060"/>
                </a:solidFill>
                <a:latin typeface="Century Gothic" panose="020B0502020202020204" pitchFamily="34" charset="0"/>
                <a:ea typeface="Inter" pitchFamily="34" charset="-122"/>
                <a:cs typeface="Centaur Now Caption" panose="020F0502020204030204" pitchFamily="2" charset="0"/>
              </a:rPr>
              <a:t> ammonia technology</a:t>
            </a:r>
          </a:p>
          <a:p>
            <a:pPr marL="285750" marR="0" lvl="0" indent="-285750" algn="just" defTabSz="1219170" rtl="0" eaLnBrk="1" fontAlgn="auto" latinLnBrk="0" hangingPunct="1">
              <a:lnSpc>
                <a:spcPts val="1904"/>
              </a:lnSpc>
              <a:spcBef>
                <a:spcPts val="0"/>
              </a:spcBef>
              <a:spcAft>
                <a:spcPts val="0"/>
              </a:spcAft>
              <a:buClrTx/>
              <a:buSzTx/>
              <a:buFont typeface="Arial" panose="020B0604020202020204" pitchFamily="34" charset="0"/>
              <a:buChar char="•"/>
              <a:tabLst/>
              <a:defRPr/>
            </a:pPr>
            <a:endParaRPr lang="en-US" sz="1800" spc="-15" noProof="0">
              <a:solidFill>
                <a:srgbClr val="002060"/>
              </a:solidFill>
              <a:latin typeface="Century Gothic" panose="020B0502020202020204" pitchFamily="34" charset="0"/>
              <a:ea typeface="Inter" pitchFamily="34" charset="-122"/>
              <a:cs typeface="Centaur Now Caption" panose="020F0502020204030204" pitchFamily="2" charset="0"/>
            </a:endParaRPr>
          </a:p>
          <a:p>
            <a:pPr marL="285750" marR="0" lvl="0" indent="-285750" algn="just" defTabSz="1219170" rtl="0" eaLnBrk="1" fontAlgn="auto" latinLnBrk="0" hangingPunct="1">
              <a:lnSpc>
                <a:spcPts val="1904"/>
              </a:lnSpc>
              <a:spcBef>
                <a:spcPts val="0"/>
              </a:spcBef>
              <a:spcAft>
                <a:spcPts val="0"/>
              </a:spcAft>
              <a:buClrTx/>
              <a:buSzTx/>
              <a:buFont typeface="Arial" panose="020B0604020202020204" pitchFamily="34" charset="0"/>
              <a:buChar char="•"/>
              <a:tabLst/>
              <a:defRPr/>
            </a:pPr>
            <a:r>
              <a:rPr lang="en-US" sz="1800" spc="-15" noProof="0">
                <a:solidFill>
                  <a:srgbClr val="002060"/>
                </a:solidFill>
                <a:latin typeface="Century Gothic" panose="020B0502020202020204" pitchFamily="34" charset="0"/>
                <a:ea typeface="Inter" pitchFamily="34" charset="-122"/>
                <a:cs typeface="Centaur Now Caption" panose="020F0502020204030204" pitchFamily="2" charset="0"/>
              </a:rPr>
              <a:t>Wood Group is the owners engineering partner with high level engineering quality, and has supported the project since 2021, derisking the engineering deliveries</a:t>
            </a:r>
          </a:p>
        </p:txBody>
      </p:sp>
      <p:sp>
        <p:nvSpPr>
          <p:cNvPr id="11" name="Text 7">
            <a:extLst>
              <a:ext uri="{FF2B5EF4-FFF2-40B4-BE49-F238E27FC236}">
                <a16:creationId xmlns:a16="http://schemas.microsoft.com/office/drawing/2014/main" id="{BF31868F-081F-915C-762F-71BF2C1C49BB}"/>
              </a:ext>
            </a:extLst>
          </p:cNvPr>
          <p:cNvSpPr/>
          <p:nvPr/>
        </p:nvSpPr>
        <p:spPr>
          <a:xfrm>
            <a:off x="948711" y="1177554"/>
            <a:ext cx="6123157" cy="848434"/>
          </a:xfrm>
          <a:prstGeom prst="rect">
            <a:avLst/>
          </a:prstGeom>
          <a:noFill/>
          <a:ln/>
        </p:spPr>
        <p:txBody>
          <a:bodyPr wrap="square" lIns="91440" tIns="45720" rIns="91440" bIns="45720" rtlCol="0" anchor="ctr"/>
          <a:lstStyle/>
          <a:p>
            <a:pPr marL="0" marR="0" lvl="0" indent="0" algn="l" defTabSz="1219170" rtl="0" eaLnBrk="1" fontAlgn="auto" latinLnBrk="0" hangingPunct="1">
              <a:lnSpc>
                <a:spcPts val="4500"/>
              </a:lnSpc>
              <a:spcBef>
                <a:spcPts val="600"/>
              </a:spcBef>
              <a:spcAft>
                <a:spcPts val="600"/>
              </a:spcAft>
              <a:buClrTx/>
              <a:buSzTx/>
              <a:buFontTx/>
              <a:buNone/>
              <a:tabLst/>
              <a:defRPr/>
            </a:pPr>
            <a:r>
              <a:rPr lang="en-US" sz="2800" b="1" spc="-15">
                <a:solidFill>
                  <a:srgbClr val="002060"/>
                </a:solidFill>
                <a:latin typeface="Century Gothic"/>
                <a:ea typeface="Inter"/>
                <a:cs typeface="Centaur Now Caption"/>
              </a:rPr>
              <a:t>Tier-1 partners derisking</a:t>
            </a:r>
            <a:r>
              <a:rPr kumimoji="0" lang="en-US" sz="2800" b="1" i="0" u="none" strike="noStrike" kern="0" cap="none" spc="-67" normalizeH="0" baseline="0" noProof="0">
                <a:ln>
                  <a:noFill/>
                </a:ln>
                <a:solidFill>
                  <a:srgbClr val="8792A9">
                    <a:alpha val="99000"/>
                  </a:srgbClr>
                </a:solidFill>
                <a:effectLst/>
                <a:uLnTx/>
                <a:uFillTx/>
                <a:latin typeface="Century Gothic"/>
                <a:ea typeface="Inter"/>
                <a:cs typeface="Inter" pitchFamily="34" charset="-120"/>
              </a:rPr>
              <a:t>               </a:t>
            </a:r>
            <a:r>
              <a:rPr lang="en-US" sz="2800" b="1" spc="-15" noProof="0">
                <a:solidFill>
                  <a:schemeClr val="tx2">
                    <a:lumMod val="50000"/>
                  </a:schemeClr>
                </a:solidFill>
                <a:latin typeface="Century Gothic"/>
                <a:ea typeface="Inter"/>
                <a:cs typeface="Centaur Now Caption"/>
              </a:rPr>
              <a:t>the </a:t>
            </a:r>
            <a:r>
              <a:rPr lang="en-US" sz="2800" b="1" spc="-15">
                <a:solidFill>
                  <a:schemeClr val="tx2">
                    <a:lumMod val="50000"/>
                  </a:schemeClr>
                </a:solidFill>
                <a:latin typeface="Century Gothic"/>
                <a:ea typeface="Inter"/>
                <a:cs typeface="Centaur Now Caption"/>
              </a:rPr>
              <a:t>ammonia project</a:t>
            </a:r>
          </a:p>
        </p:txBody>
      </p:sp>
      <p:pic>
        <p:nvPicPr>
          <p:cNvPr id="13" name="Picture 2" descr="Saipem | | Oil &amp; Gas Council">
            <a:extLst>
              <a:ext uri="{FF2B5EF4-FFF2-40B4-BE49-F238E27FC236}">
                <a16:creationId xmlns:a16="http://schemas.microsoft.com/office/drawing/2014/main" id="{9F5F2C52-30BA-BE13-1FCF-0A9D27657A0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203" t="31584" r="9555" b="32454"/>
          <a:stretch/>
        </p:blipFill>
        <p:spPr bwMode="auto">
          <a:xfrm>
            <a:off x="8525355" y="4260024"/>
            <a:ext cx="1763539" cy="597052"/>
          </a:xfrm>
          <a:prstGeom prst="rect">
            <a:avLst/>
          </a:prstGeom>
          <a:noFill/>
          <a:extLst>
            <a:ext uri="{909E8E84-426E-40DD-AFC4-6F175D3DCCD1}">
              <a14:hiddenFill xmlns:a14="http://schemas.microsoft.com/office/drawing/2010/main">
                <a:solidFill>
                  <a:srgbClr val="FFFFFF"/>
                </a:solidFill>
              </a14:hiddenFill>
            </a:ext>
          </a:extLst>
        </p:spPr>
      </p:pic>
      <p:pic>
        <p:nvPicPr>
          <p:cNvPr id="15" name="Bilde 14">
            <a:extLst>
              <a:ext uri="{FF2B5EF4-FFF2-40B4-BE49-F238E27FC236}">
                <a16:creationId xmlns:a16="http://schemas.microsoft.com/office/drawing/2014/main" id="{AFE1ACBD-562D-7DB1-A075-067D1B88723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581" b="89222" l="7309" r="96013">
                        <a14:foregroundMark x1="7973" y1="54491" x2="10299" y2="60479"/>
                        <a14:foregroundMark x1="60465" y1="70659" x2="57807" y2="69461"/>
                        <a14:foregroundMark x1="86711" y1="74251" x2="84053" y2="73054"/>
                        <a14:foregroundMark x1="91362" y1="50898" x2="91362" y2="42515"/>
                        <a14:foregroundMark x1="96013" y1="72455" x2="96013" y2="72455"/>
                        <a14:foregroundMark x1="48173" y1="59880" x2="47508" y2="53293"/>
                      </a14:backgroundRemoval>
                    </a14:imgEffect>
                  </a14:imgLayer>
                </a14:imgProps>
              </a:ext>
              <a:ext uri="{28A0092B-C50C-407E-A947-70E740481C1C}">
                <a14:useLocalDpi xmlns:a14="http://schemas.microsoft.com/office/drawing/2010/main" val="0"/>
              </a:ext>
            </a:extLst>
          </a:blip>
          <a:stretch>
            <a:fillRect/>
          </a:stretch>
        </p:blipFill>
        <p:spPr>
          <a:xfrm>
            <a:off x="8525355" y="5114545"/>
            <a:ext cx="1653361" cy="917665"/>
          </a:xfrm>
          <a:prstGeom prst="rect">
            <a:avLst/>
          </a:prstGeom>
        </p:spPr>
      </p:pic>
      <p:pic>
        <p:nvPicPr>
          <p:cNvPr id="16" name="Grafikk 15" descr="Topsoe_Logotype_RGB_Positive ">
            <a:extLst>
              <a:ext uri="{FF2B5EF4-FFF2-40B4-BE49-F238E27FC236}">
                <a16:creationId xmlns:a16="http://schemas.microsoft.com/office/drawing/2014/main" id="{33CEC065-F482-699A-EC42-B3B530F58A7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25516" y="3234874"/>
            <a:ext cx="2164238" cy="761902"/>
          </a:xfrm>
          <a:prstGeom prst="rect">
            <a:avLst/>
          </a:prstGeom>
        </p:spPr>
      </p:pic>
      <p:sp>
        <p:nvSpPr>
          <p:cNvPr id="17" name="Google Shape;1768;p26">
            <a:extLst>
              <a:ext uri="{FF2B5EF4-FFF2-40B4-BE49-F238E27FC236}">
                <a16:creationId xmlns:a16="http://schemas.microsoft.com/office/drawing/2014/main" id="{45885F47-BB10-7F2C-739A-6A4358532071}"/>
              </a:ext>
            </a:extLst>
          </p:cNvPr>
          <p:cNvSpPr txBox="1">
            <a:spLocks noGrp="1"/>
          </p:cNvSpPr>
          <p:nvPr>
            <p:ph type="sldNum" idx="12"/>
          </p:nvPr>
        </p:nvSpPr>
        <p:spPr>
          <a:xfrm>
            <a:off x="7828280" y="6326562"/>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t>8</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19" name="Picture 5" descr="An aerial view of a factory&#10;&#10;Description automatically generated">
            <a:extLst>
              <a:ext uri="{FF2B5EF4-FFF2-40B4-BE49-F238E27FC236}">
                <a16:creationId xmlns:a16="http://schemas.microsoft.com/office/drawing/2014/main" id="{CB3D4373-595B-79D5-3CAC-DD2E8A5CE478}"/>
              </a:ext>
            </a:extLst>
          </p:cNvPr>
          <p:cNvPicPr>
            <a:picLocks noChangeAspect="1"/>
          </p:cNvPicPr>
          <p:nvPr/>
        </p:nvPicPr>
        <p:blipFill rotWithShape="1">
          <a:blip r:embed="rId7">
            <a:alphaModFix amt="67000"/>
            <a:duotone>
              <a:schemeClr val="bg2">
                <a:shade val="45000"/>
                <a:satMod val="135000"/>
              </a:schemeClr>
              <a:prstClr val="white"/>
            </a:duotone>
            <a:extLst>
              <a:ext uri="{28A0092B-C50C-407E-A947-70E740481C1C}">
                <a14:useLocalDpi xmlns:a14="http://schemas.microsoft.com/office/drawing/2010/main" val="0"/>
              </a:ext>
            </a:extLst>
          </a:blip>
          <a:srcRect l="57084" t="-28343" r="-6162" b="46937"/>
          <a:stretch>
            <a:fillRect/>
          </a:stretch>
        </p:blipFill>
        <p:spPr>
          <a:xfrm>
            <a:off x="7894320" y="-1760950"/>
            <a:ext cx="5354320" cy="4995824"/>
          </a:xfrm>
          <a:prstGeom prst="roundRect">
            <a:avLst/>
          </a:prstGeom>
          <a:ln>
            <a:noFill/>
          </a:ln>
          <a:effectLst/>
        </p:spPr>
      </p:pic>
      <p:pic>
        <p:nvPicPr>
          <p:cNvPr id="21" name="Bilde 20" descr="Et bilde som inneholder sirkel&#10;&#10;KI-generert innhold kan være feil.">
            <a:extLst>
              <a:ext uri="{FF2B5EF4-FFF2-40B4-BE49-F238E27FC236}">
                <a16:creationId xmlns:a16="http://schemas.microsoft.com/office/drawing/2014/main" id="{82C4D0CF-2C8D-1556-5711-0B1E82D8AE9B}"/>
              </a:ext>
            </a:extLst>
          </p:cNvPr>
          <p:cNvPicPr>
            <a:picLocks noChangeAspect="1"/>
          </p:cNvPicPr>
          <p:nvPr/>
        </p:nvPicPr>
        <p:blipFill>
          <a:blip r:embed="rId8"/>
          <a:stretch>
            <a:fillRect/>
          </a:stretch>
        </p:blipFill>
        <p:spPr>
          <a:xfrm>
            <a:off x="11353800" y="136525"/>
            <a:ext cx="761633" cy="566155"/>
          </a:xfrm>
          <a:prstGeom prst="rect">
            <a:avLst/>
          </a:prstGeom>
        </p:spPr>
      </p:pic>
      <p:sp>
        <p:nvSpPr>
          <p:cNvPr id="4" name="Shape 4">
            <a:extLst>
              <a:ext uri="{FF2B5EF4-FFF2-40B4-BE49-F238E27FC236}">
                <a16:creationId xmlns:a16="http://schemas.microsoft.com/office/drawing/2014/main" id="{60C2CADC-7B7E-421F-0C8C-14BED206333D}"/>
              </a:ext>
            </a:extLst>
          </p:cNvPr>
          <p:cNvSpPr/>
          <p:nvPr/>
        </p:nvSpPr>
        <p:spPr>
          <a:xfrm>
            <a:off x="948711" y="523231"/>
            <a:ext cx="1475929" cy="276520"/>
          </a:xfrm>
          <a:prstGeom prst="roundRect">
            <a:avLst>
              <a:gd name="adj" fmla="val 28800"/>
            </a:avLst>
          </a:prstGeom>
          <a:solidFill>
            <a:schemeClr val="bg2">
              <a:lumMod val="60000"/>
              <a:lumOff val="40000"/>
              <a:alpha val="30000"/>
            </a:schemeClr>
          </a:solidFill>
          <a:ln/>
        </p:spPr>
        <p:txBody>
          <a:bodyPr lIns="91440" tIns="45720" rIns="91440" bIns="45720" anchor="t"/>
          <a:lstStyle/>
          <a:p>
            <a:pPr algn="ctr" defTabSz="1219170">
              <a:defRPr/>
            </a:pPr>
            <a:r>
              <a:rPr lang="en-US" sz="1000" kern="1200">
                <a:solidFill>
                  <a:schemeClr val="tx1">
                    <a:lumMod val="95000"/>
                    <a:lumOff val="5000"/>
                  </a:schemeClr>
                </a:solidFill>
                <a:latin typeface="Montserrat"/>
                <a:ea typeface="+mn-ea"/>
                <a:cs typeface="+mn-cs"/>
              </a:rPr>
              <a:t>Partners</a:t>
            </a:r>
            <a:endParaRPr lang="en-US">
              <a:ea typeface="+mn-ea"/>
              <a:cs typeface="+mn-cs"/>
            </a:endParaRPr>
          </a:p>
        </p:txBody>
      </p:sp>
    </p:spTree>
    <p:extLst>
      <p:ext uri="{BB962C8B-B14F-4D97-AF65-F5344CB8AC3E}">
        <p14:creationId xmlns:p14="http://schemas.microsoft.com/office/powerpoint/2010/main" val="528893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D143B-C2D3-23D6-FEAC-8FBD336AEC77}"/>
            </a:ext>
          </a:extLst>
        </p:cNvPr>
        <p:cNvGrpSpPr/>
        <p:nvPr/>
      </p:nvGrpSpPr>
      <p:grpSpPr>
        <a:xfrm>
          <a:off x="0" y="0"/>
          <a:ext cx="0" cy="0"/>
          <a:chOff x="0" y="0"/>
          <a:chExt cx="0" cy="0"/>
        </a:xfrm>
      </p:grpSpPr>
      <p:sp>
        <p:nvSpPr>
          <p:cNvPr id="4" name="Tittel 3">
            <a:extLst>
              <a:ext uri="{FF2B5EF4-FFF2-40B4-BE49-F238E27FC236}">
                <a16:creationId xmlns:a16="http://schemas.microsoft.com/office/drawing/2014/main" id="{965F5F2B-BC87-544B-0075-1E8B8EDBCD9D}"/>
              </a:ext>
            </a:extLst>
          </p:cNvPr>
          <p:cNvSpPr>
            <a:spLocks noGrp="1"/>
          </p:cNvSpPr>
          <p:nvPr>
            <p:ph type="title"/>
          </p:nvPr>
        </p:nvSpPr>
        <p:spPr>
          <a:xfrm>
            <a:off x="708269" y="553663"/>
            <a:ext cx="11214533" cy="1397000"/>
          </a:xfrm>
          <a:noFill/>
          <a:ln>
            <a:noFill/>
          </a:ln>
        </p:spPr>
        <p:txBody>
          <a:bodyPr spcFirstLastPara="1" wrap="square" lIns="91425" tIns="45700" rIns="91425" bIns="45700" anchor="ctr" anchorCtr="0">
            <a:normAutofit/>
          </a:bodyPr>
          <a:lstStyle/>
          <a:p>
            <a:r>
              <a:rPr lang="en-US" sz="2800" b="1"/>
              <a:t>Ecosystem </a:t>
            </a:r>
            <a:r>
              <a:rPr lang="en-US" sz="2800" b="1">
                <a:solidFill>
                  <a:schemeClr val="tx2">
                    <a:lumMod val="50000"/>
                  </a:schemeClr>
                </a:solidFill>
              </a:rPr>
              <a:t>matured </a:t>
            </a:r>
            <a:r>
              <a:rPr lang="en-US" sz="2800" b="1"/>
              <a:t>and </a:t>
            </a:r>
            <a:r>
              <a:rPr lang="en-US" sz="2800" b="1">
                <a:solidFill>
                  <a:schemeClr val="tx2">
                    <a:lumMod val="50000"/>
                  </a:schemeClr>
                </a:solidFill>
              </a:rPr>
              <a:t>ready for </a:t>
            </a:r>
            <a:r>
              <a:rPr lang="en-US" sz="2800" b="1"/>
              <a:t>FEED with clear path to FID</a:t>
            </a:r>
            <a:endParaRPr lang="en-US" sz="2800">
              <a:solidFill>
                <a:srgbClr val="000000"/>
              </a:solidFill>
            </a:endParaRPr>
          </a:p>
        </p:txBody>
      </p:sp>
      <p:sp>
        <p:nvSpPr>
          <p:cNvPr id="3" name="Shape 4">
            <a:extLst>
              <a:ext uri="{FF2B5EF4-FFF2-40B4-BE49-F238E27FC236}">
                <a16:creationId xmlns:a16="http://schemas.microsoft.com/office/drawing/2014/main" id="{915E7C04-D505-3FD1-624E-DCF742091177}"/>
              </a:ext>
            </a:extLst>
          </p:cNvPr>
          <p:cNvSpPr/>
          <p:nvPr/>
        </p:nvSpPr>
        <p:spPr>
          <a:xfrm>
            <a:off x="778938" y="420164"/>
            <a:ext cx="2691763" cy="296841"/>
          </a:xfrm>
          <a:prstGeom prst="roundRect">
            <a:avLst>
              <a:gd name="adj" fmla="val 28800"/>
            </a:avLst>
          </a:prstGeom>
          <a:solidFill>
            <a:schemeClr val="bg2">
              <a:lumMod val="60000"/>
              <a:lumOff val="40000"/>
              <a:alpha val="30000"/>
            </a:schemeClr>
          </a:solidFill>
          <a:ln/>
        </p:spPr>
        <p:txBody>
          <a:bodyPr lIns="91440" tIns="45720" rIns="91440" bIns="45720" anchor="t"/>
          <a:lstStyle/>
          <a:p>
            <a:pPr algn="ctr" defTabSz="1219170">
              <a:defRPr/>
            </a:pPr>
            <a:r>
              <a:rPr lang="en-US" sz="1000" kern="1200">
                <a:solidFill>
                  <a:schemeClr val="tx1">
                    <a:lumMod val="95000"/>
                    <a:lumOff val="5000"/>
                  </a:schemeClr>
                </a:solidFill>
                <a:latin typeface="Montserrat"/>
                <a:ea typeface="+mn-ea"/>
                <a:cs typeface="+mn-cs"/>
              </a:rPr>
              <a:t>Ecosystem matured</a:t>
            </a:r>
          </a:p>
        </p:txBody>
      </p:sp>
      <p:sp>
        <p:nvSpPr>
          <p:cNvPr id="2" name="Google Shape;1768;p26">
            <a:extLst>
              <a:ext uri="{FF2B5EF4-FFF2-40B4-BE49-F238E27FC236}">
                <a16:creationId xmlns:a16="http://schemas.microsoft.com/office/drawing/2014/main" id="{D228EEF7-CC51-29A9-B485-21E6B2E0C5AA}"/>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t>9</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16" name="Bilde 15" descr="Et bilde som inneholder sirkel&#10;&#10;KI-generert innhold kan være feil.">
            <a:extLst>
              <a:ext uri="{FF2B5EF4-FFF2-40B4-BE49-F238E27FC236}">
                <a16:creationId xmlns:a16="http://schemas.microsoft.com/office/drawing/2014/main" id="{FAD95D62-B719-B096-A5D1-5564BE2FBC61}"/>
              </a:ext>
            </a:extLst>
          </p:cNvPr>
          <p:cNvPicPr>
            <a:picLocks noChangeAspect="1"/>
          </p:cNvPicPr>
          <p:nvPr/>
        </p:nvPicPr>
        <p:blipFill>
          <a:blip r:embed="rId3"/>
          <a:stretch>
            <a:fillRect/>
          </a:stretch>
        </p:blipFill>
        <p:spPr>
          <a:xfrm>
            <a:off x="11353800" y="136525"/>
            <a:ext cx="761633" cy="566155"/>
          </a:xfrm>
          <a:prstGeom prst="rect">
            <a:avLst/>
          </a:prstGeom>
        </p:spPr>
      </p:pic>
      <p:sp>
        <p:nvSpPr>
          <p:cNvPr id="28" name="TekstSylinder 20">
            <a:extLst>
              <a:ext uri="{FF2B5EF4-FFF2-40B4-BE49-F238E27FC236}">
                <a16:creationId xmlns:a16="http://schemas.microsoft.com/office/drawing/2014/main" id="{5E8A02C4-FD59-C045-20E2-25FD07DDD579}"/>
              </a:ext>
            </a:extLst>
          </p:cNvPr>
          <p:cNvSpPr txBox="1"/>
          <p:nvPr/>
        </p:nvSpPr>
        <p:spPr>
          <a:xfrm>
            <a:off x="1077771" y="2760893"/>
            <a:ext cx="1381095" cy="246221"/>
          </a:xfrm>
          <a:prstGeom prst="rect">
            <a:avLst/>
          </a:prstGeom>
          <a:solidFill>
            <a:schemeClr val="accent1">
              <a:lumMod val="75000"/>
              <a:alpha val="60000"/>
            </a:schemeClr>
          </a:solid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kern="1200">
                <a:solidFill>
                  <a:prstClr val="white"/>
                </a:solidFill>
                <a:effectLst>
                  <a:outerShdw blurRad="38100" dist="38100" dir="2700000" algn="tl">
                    <a:srgbClr val="000000">
                      <a:alpha val="43137"/>
                    </a:srgbClr>
                  </a:outerShdw>
                </a:effectLst>
                <a:latin typeface="Century Gothic"/>
                <a:ea typeface="+mn-ea"/>
              </a:rPr>
              <a:t>Gas supply</a:t>
            </a:r>
            <a:endParaRPr lang="en-US" sz="1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entury Gothic"/>
              <a:ea typeface="+mn-ea"/>
              <a:cs typeface="Arial"/>
            </a:endParaRPr>
          </a:p>
        </p:txBody>
      </p:sp>
      <p:sp>
        <p:nvSpPr>
          <p:cNvPr id="30" name="TekstSylinder 21">
            <a:extLst>
              <a:ext uri="{FF2B5EF4-FFF2-40B4-BE49-F238E27FC236}">
                <a16:creationId xmlns:a16="http://schemas.microsoft.com/office/drawing/2014/main" id="{FB5FDCD8-0A14-62C6-D0BC-2933AC1D9538}"/>
              </a:ext>
            </a:extLst>
          </p:cNvPr>
          <p:cNvSpPr txBox="1"/>
          <p:nvPr/>
        </p:nvSpPr>
        <p:spPr>
          <a:xfrm>
            <a:off x="838200" y="3227487"/>
            <a:ext cx="2102701" cy="2031325"/>
          </a:xfrm>
          <a:prstGeom prst="rect">
            <a:avLst/>
          </a:prstGeom>
          <a:noFill/>
        </p:spPr>
        <p:txBody>
          <a:bodyPr wrap="square" lIns="91440" tIns="45720" rIns="91440" bIns="45720" rtlCol="0" anchor="t">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Century Gothic"/>
                <a:ea typeface="+mn-ea"/>
                <a:cs typeface="Arial"/>
                <a:sym typeface="Arial"/>
              </a:rPr>
              <a:t>Term sheet signed for 100% of the natural gas supply (long-term) with very low life cycle emissions</a:t>
            </a:r>
            <a:endParaRPr lang="en-US" b="0" i="0" u="none" strike="sngStrike" kern="1200" cap="none" spc="0" normalizeH="0" noProof="0">
              <a:ln>
                <a:noFill/>
              </a:ln>
              <a:solidFill>
                <a:prstClr val="black"/>
              </a:solidFill>
              <a:effectLst/>
              <a:uLnTx/>
              <a:uFillTx/>
              <a:latin typeface="Century Gothic"/>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Century Gothic"/>
                <a:ea typeface="+mn-ea"/>
                <a:cs typeface="Arial"/>
                <a:sym typeface="Arial"/>
              </a:rPr>
              <a:t>Modification solution for gas export established</a:t>
            </a:r>
            <a:endParaRPr lang="en-US" b="0" i="0" u="none" strike="noStrike" kern="1200" cap="none" spc="0" normalizeH="0" baseline="0" noProof="0">
              <a:ln>
                <a:noFill/>
              </a:ln>
              <a:solidFill>
                <a:prstClr val="black"/>
              </a:solidFill>
              <a:effectLst/>
              <a:uLnTx/>
              <a:uFillTx/>
              <a:latin typeface="Century Gothic"/>
              <a:ea typeface="+mn-ea"/>
              <a:cs typeface="Arial"/>
            </a:endParaRPr>
          </a:p>
        </p:txBody>
      </p:sp>
      <p:sp>
        <p:nvSpPr>
          <p:cNvPr id="32" name="TekstSylinder 22">
            <a:extLst>
              <a:ext uri="{FF2B5EF4-FFF2-40B4-BE49-F238E27FC236}">
                <a16:creationId xmlns:a16="http://schemas.microsoft.com/office/drawing/2014/main" id="{451115A2-9B03-FA26-2C5D-7474B5344C1D}"/>
              </a:ext>
            </a:extLst>
          </p:cNvPr>
          <p:cNvSpPr txBox="1"/>
          <p:nvPr/>
        </p:nvSpPr>
        <p:spPr>
          <a:xfrm>
            <a:off x="2789123" y="3247807"/>
            <a:ext cx="2102701" cy="1384995"/>
          </a:xfrm>
          <a:prstGeom prst="rect">
            <a:avLst/>
          </a:prstGeom>
          <a:noFill/>
        </p:spPr>
        <p:txBody>
          <a:bodyPr wrap="square" lIns="91440" tIns="45720" rIns="91440" bIns="45720" rtlCol="0" anchor="t">
            <a:spAutoFit/>
          </a:bodyPr>
          <a:lstStyle/>
          <a:p>
            <a:pPr marL="171450" indent="-171450">
              <a:buFont typeface="Arial,Sans-Serif" panose="020B0604020202020204" pitchFamily="34" charset="0"/>
              <a:buChar char="•"/>
              <a:defRPr/>
            </a:pPr>
            <a:r>
              <a:rPr lang="en-US" kern="1200">
                <a:solidFill>
                  <a:prstClr val="black"/>
                </a:solidFill>
                <a:latin typeface="Century Gothic"/>
                <a:ea typeface="+mn-ea"/>
              </a:rPr>
              <a:t>Concept study and pipeline route survey performed for pipeline from gas plant to ammonia plant</a:t>
            </a:r>
          </a:p>
        </p:txBody>
      </p:sp>
      <p:sp>
        <p:nvSpPr>
          <p:cNvPr id="34" name="TekstSylinder 23">
            <a:extLst>
              <a:ext uri="{FF2B5EF4-FFF2-40B4-BE49-F238E27FC236}">
                <a16:creationId xmlns:a16="http://schemas.microsoft.com/office/drawing/2014/main" id="{8153A9F0-542C-51AC-CD20-4BA6CB048699}"/>
              </a:ext>
            </a:extLst>
          </p:cNvPr>
          <p:cNvSpPr txBox="1"/>
          <p:nvPr/>
        </p:nvSpPr>
        <p:spPr>
          <a:xfrm>
            <a:off x="4858962" y="3247807"/>
            <a:ext cx="2474075" cy="3108543"/>
          </a:xfrm>
          <a:prstGeom prst="rect">
            <a:avLst/>
          </a:prstGeom>
          <a:noFill/>
        </p:spPr>
        <p:txBody>
          <a:bodyPr wrap="square" lIns="91440" tIns="45720" rIns="91440" bIns="45720" rtlCol="0" anchor="t">
            <a:spAutoFit/>
          </a:bodyPr>
          <a:lstStyle/>
          <a:p>
            <a:pPr marL="171450" indent="-171450">
              <a:buClrTx/>
              <a:buFont typeface="Arial" panose="020B0604020202020204" pitchFamily="34" charset="0"/>
              <a:buChar char="•"/>
              <a:defRPr/>
            </a:pPr>
            <a:r>
              <a:rPr kumimoji="0" lang="en-US" b="0" i="0" u="none" strike="noStrike" kern="1200" cap="none" spc="0" normalizeH="0" baseline="0" noProof="0">
                <a:ln>
                  <a:noFill/>
                </a:ln>
                <a:solidFill>
                  <a:prstClr val="black"/>
                </a:solidFill>
                <a:effectLst/>
                <a:uLnTx/>
                <a:uFillTx/>
                <a:latin typeface="Century Gothic"/>
                <a:ea typeface="+mn-ea"/>
                <a:cs typeface="Arial"/>
                <a:sym typeface="Arial"/>
              </a:rPr>
              <a:t>Option agreement </a:t>
            </a:r>
            <a:r>
              <a:rPr lang="en-US" kern="1200">
                <a:solidFill>
                  <a:prstClr val="black"/>
                </a:solidFill>
                <a:latin typeface="Century Gothic"/>
                <a:ea typeface="+mn-ea"/>
              </a:rPr>
              <a:t>for land</a:t>
            </a:r>
            <a:r>
              <a:rPr kumimoji="0" lang="en-US" b="0" i="0" u="none" strike="noStrike" kern="1200" cap="none" spc="0" normalizeH="0" baseline="0" noProof="0">
                <a:ln>
                  <a:noFill/>
                </a:ln>
                <a:solidFill>
                  <a:prstClr val="black"/>
                </a:solidFill>
                <a:effectLst/>
                <a:uLnTx/>
                <a:uFillTx/>
                <a:latin typeface="Century Gothic"/>
                <a:ea typeface="+mn-ea"/>
                <a:cs typeface="Arial"/>
                <a:sym typeface="Arial"/>
              </a:rPr>
              <a:t> lease </a:t>
            </a:r>
            <a:r>
              <a:rPr lang="en-US" kern="1200">
                <a:solidFill>
                  <a:prstClr val="black"/>
                </a:solidFill>
                <a:latin typeface="Century Gothic"/>
                <a:ea typeface="+mn-ea"/>
              </a:rPr>
              <a:t>confirmed</a:t>
            </a:r>
            <a:endParaRPr lang="en-US" b="0" i="0" u="none" strike="noStrike" kern="1200" cap="none" spc="0" normalizeH="0" baseline="0" noProof="0">
              <a:ln>
                <a:noFill/>
              </a:ln>
              <a:solidFill>
                <a:prstClr val="black"/>
              </a:solidFill>
              <a:effectLst/>
              <a:uLnTx/>
              <a:uFillTx/>
              <a:latin typeface="Century Gothic"/>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Century Gothic"/>
                <a:ea typeface="+mn-ea"/>
                <a:cs typeface="Arial"/>
                <a:sym typeface="Arial"/>
              </a:rPr>
              <a:t>Plant concept studies completed</a:t>
            </a:r>
            <a:endParaRPr lang="en-US" b="0" i="0" u="none" strike="noStrike" kern="1200" cap="none" spc="0" normalizeH="0" baseline="0" noProof="0">
              <a:ln>
                <a:noFill/>
              </a:ln>
              <a:solidFill>
                <a:prstClr val="black"/>
              </a:solidFill>
              <a:effectLst/>
              <a:uLnTx/>
              <a:uFillTx/>
              <a:latin typeface="Century Gothic"/>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Century Gothic"/>
                <a:ea typeface="+mn-ea"/>
                <a:cs typeface="Arial"/>
                <a:sym typeface="Arial"/>
              </a:rPr>
              <a:t>Impact assessment program approved</a:t>
            </a:r>
            <a:endParaRPr lang="en-US" b="0" i="0" u="none" strike="noStrike" kern="1200" cap="none" spc="0" normalizeH="0" baseline="0" noProof="0">
              <a:ln>
                <a:noFill/>
              </a:ln>
              <a:solidFill>
                <a:prstClr val="black"/>
              </a:solidFill>
              <a:effectLst/>
              <a:uLnTx/>
              <a:uFillTx/>
              <a:latin typeface="Century Gothic"/>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Century Gothic"/>
                <a:ea typeface="+mn-ea"/>
                <a:cs typeface="Arial"/>
                <a:sym typeface="Arial"/>
              </a:rPr>
              <a:t>Site survey and rock drilling performed</a:t>
            </a:r>
            <a:endParaRPr lang="en-US" b="0" i="0" u="none" strike="noStrike" kern="1200" cap="none" spc="0" normalizeH="0" baseline="0" noProof="0">
              <a:ln>
                <a:noFill/>
              </a:ln>
              <a:solidFill>
                <a:prstClr val="black"/>
              </a:solidFill>
              <a:effectLst/>
              <a:uLnTx/>
              <a:uFillTx/>
              <a:latin typeface="Century Gothic"/>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Century Gothic"/>
                <a:ea typeface="+mn-ea"/>
                <a:cs typeface="Arial"/>
                <a:sym typeface="Arial"/>
              </a:rPr>
              <a:t>Reserved 45 MW from grid</a:t>
            </a:r>
            <a:endParaRPr lang="en-US" b="0" i="0" u="none" strike="noStrike" kern="1200" cap="none" spc="0" normalizeH="0" baseline="0" noProof="0">
              <a:ln>
                <a:noFill/>
              </a:ln>
              <a:solidFill>
                <a:prstClr val="black"/>
              </a:solidFill>
              <a:effectLst/>
              <a:uLnTx/>
              <a:uFillTx/>
              <a:latin typeface="Century Gothic"/>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Century Gothic"/>
                <a:ea typeface="+mn-ea"/>
                <a:cs typeface="Arial"/>
                <a:sym typeface="Arial"/>
              </a:rPr>
              <a:t>Fresh water supply secured</a:t>
            </a:r>
            <a:endParaRPr lang="en-US" b="0" i="0" u="none" strike="noStrike" kern="1200" cap="none" spc="0" normalizeH="0" baseline="0" noProof="0">
              <a:ln>
                <a:noFill/>
              </a:ln>
              <a:solidFill>
                <a:prstClr val="black"/>
              </a:solidFill>
              <a:effectLst/>
              <a:uLnTx/>
              <a:uFillTx/>
              <a:latin typeface="Century Gothic"/>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Century Gothic"/>
                <a:ea typeface="+mn-ea"/>
                <a:cs typeface="Arial"/>
                <a:sym typeface="Arial"/>
              </a:rPr>
              <a:t>FEED contract and EPC option negotiated</a:t>
            </a:r>
            <a:endParaRPr lang="en-US" b="0" i="0" u="none" strike="noStrike" kern="1200" cap="none" spc="0" normalizeH="0" baseline="0" noProof="0">
              <a:ln>
                <a:noFill/>
              </a:ln>
              <a:solidFill>
                <a:prstClr val="black"/>
              </a:solidFill>
              <a:effectLst/>
              <a:uLnTx/>
              <a:uFillTx/>
              <a:latin typeface="Century Gothic"/>
              <a:ea typeface="+mn-ea"/>
              <a:cs typeface="Arial"/>
            </a:endParaRPr>
          </a:p>
        </p:txBody>
      </p:sp>
      <p:sp>
        <p:nvSpPr>
          <p:cNvPr id="36" name="TekstSylinder 24">
            <a:extLst>
              <a:ext uri="{FF2B5EF4-FFF2-40B4-BE49-F238E27FC236}">
                <a16:creationId xmlns:a16="http://schemas.microsoft.com/office/drawing/2014/main" id="{219F5F73-CF82-39BD-8579-51CA6CFB606F}"/>
              </a:ext>
            </a:extLst>
          </p:cNvPr>
          <p:cNvSpPr txBox="1"/>
          <p:nvPr/>
        </p:nvSpPr>
        <p:spPr>
          <a:xfrm>
            <a:off x="7143290" y="3247873"/>
            <a:ext cx="2005194" cy="2031325"/>
          </a:xfrm>
          <a:prstGeom prst="rect">
            <a:avLst/>
          </a:prstGeom>
          <a:noFill/>
        </p:spPr>
        <p:txBody>
          <a:bodyPr wrap="square" lIns="91440" tIns="45720" rIns="91440" bIns="45720" rtlCol="0" anchor="t">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Century Gothic"/>
                <a:ea typeface="+mn-ea"/>
                <a:sym typeface="Arial"/>
              </a:rPr>
              <a:t>Term-sheet for transportation and storage </a:t>
            </a:r>
            <a:r>
              <a:rPr lang="en-US" kern="1200">
                <a:solidFill>
                  <a:prstClr val="black"/>
                </a:solidFill>
                <a:latin typeface="Century Gothic"/>
                <a:ea typeface="+mn-ea"/>
              </a:rPr>
              <a:t>of 100% of CO2 signed</a:t>
            </a:r>
            <a:r>
              <a:rPr kumimoji="0" lang="en-US" b="0" i="0" u="none" strike="noStrike" kern="1200" cap="none" spc="0" normalizeH="0" baseline="0" noProof="0">
                <a:ln>
                  <a:noFill/>
                </a:ln>
                <a:solidFill>
                  <a:prstClr val="black"/>
                </a:solidFill>
                <a:effectLst/>
                <a:uLnTx/>
                <a:uFillTx/>
                <a:latin typeface="Century Gothic"/>
                <a:ea typeface="+mn-ea"/>
                <a:sym typeface="Arial"/>
              </a:rPr>
              <a:t> </a:t>
            </a:r>
            <a:endParaRPr lang="en-US">
              <a:solidFill>
                <a:prstClr val="black"/>
              </a:solidFill>
              <a:latin typeface="Century Gothic"/>
              <a:ea typeface="+mn-ea"/>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Century Gothic"/>
                <a:ea typeface="+mn-ea"/>
                <a:sym typeface="Arial"/>
              </a:rPr>
              <a:t>CO</a:t>
            </a:r>
            <a:r>
              <a:rPr kumimoji="0" lang="en-US" b="0" i="0" u="none" strike="noStrike" kern="1200" cap="none" spc="0" normalizeH="0" baseline="-25000" noProof="0">
                <a:ln>
                  <a:noFill/>
                </a:ln>
                <a:solidFill>
                  <a:prstClr val="black"/>
                </a:solidFill>
                <a:effectLst/>
                <a:uLnTx/>
                <a:uFillTx/>
                <a:latin typeface="Century Gothic"/>
                <a:ea typeface="+mn-ea"/>
                <a:sym typeface="Arial"/>
              </a:rPr>
              <a:t>2</a:t>
            </a:r>
            <a:r>
              <a:rPr kumimoji="0" lang="en-US" b="0" i="0" u="none" strike="noStrike" kern="1200" cap="none" spc="0" normalizeH="0" baseline="0" noProof="0">
                <a:ln>
                  <a:noFill/>
                </a:ln>
                <a:solidFill>
                  <a:prstClr val="black"/>
                </a:solidFill>
                <a:effectLst/>
                <a:uLnTx/>
                <a:uFillTx/>
                <a:latin typeface="Century Gothic"/>
                <a:ea typeface="+mn-ea"/>
                <a:sym typeface="Arial"/>
              </a:rPr>
              <a:t> storage specification compliance verified</a:t>
            </a:r>
            <a:endParaRPr lang="en-US" b="0" i="0" u="none" strike="noStrike" kern="1200" cap="none" spc="0" normalizeH="0" baseline="0" noProof="0">
              <a:ln>
                <a:noFill/>
              </a:ln>
              <a:solidFill>
                <a:prstClr val="black"/>
              </a:solidFill>
              <a:effectLst/>
              <a:uLnTx/>
              <a:uFillTx/>
              <a:latin typeface="Century Gothic"/>
              <a:ea typeface="+mn-ea"/>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b="0" i="0" u="none" strike="noStrike" kern="1200" cap="none" spc="0" normalizeH="0" baseline="0" noProof="0">
              <a:ln>
                <a:noFill/>
              </a:ln>
              <a:solidFill>
                <a:prstClr val="black"/>
              </a:solidFill>
              <a:effectLst/>
              <a:uLnTx/>
              <a:uFillTx/>
              <a:latin typeface="Century Gothic"/>
              <a:ea typeface="+mn-ea"/>
            </a:endParaRPr>
          </a:p>
        </p:txBody>
      </p:sp>
      <p:sp>
        <p:nvSpPr>
          <p:cNvPr id="40" name="TekstSylinder 36">
            <a:extLst>
              <a:ext uri="{FF2B5EF4-FFF2-40B4-BE49-F238E27FC236}">
                <a16:creationId xmlns:a16="http://schemas.microsoft.com/office/drawing/2014/main" id="{CB2D5B6A-28C6-2CAC-ED7D-28A75EDDB21D}"/>
              </a:ext>
            </a:extLst>
          </p:cNvPr>
          <p:cNvSpPr txBox="1"/>
          <p:nvPr/>
        </p:nvSpPr>
        <p:spPr>
          <a:xfrm>
            <a:off x="9278082" y="3247810"/>
            <a:ext cx="2005194" cy="2462213"/>
          </a:xfrm>
          <a:prstGeom prst="rect">
            <a:avLst/>
          </a:prstGeom>
          <a:noFill/>
        </p:spPr>
        <p:txBody>
          <a:bodyPr wrap="square" lIns="91440" tIns="45720" rIns="91440" bIns="45720" rtlCol="0" anchor="t">
            <a:spAutoFit/>
          </a:bodyPr>
          <a:lstStyle/>
          <a:p>
            <a:pPr marL="171450" indent="-171450">
              <a:buClrTx/>
              <a:buFont typeface="Arial" panose="020B0604020202020204" pitchFamily="34" charset="0"/>
              <a:buChar char="•"/>
              <a:defRPr/>
            </a:pPr>
            <a:r>
              <a:rPr lang="en-US" kern="1200">
                <a:solidFill>
                  <a:prstClr val="black"/>
                </a:solidFill>
                <a:latin typeface="Century Gothic"/>
              </a:rPr>
              <a:t>Term sheet signed for significant part of ammonia production </a:t>
            </a:r>
            <a:r>
              <a:rPr kumimoji="0" lang="en-US" b="0" i="0" u="none" strike="noStrike" kern="1200" cap="none" spc="0" normalizeH="0" baseline="0" noProof="0">
                <a:ln>
                  <a:noFill/>
                </a:ln>
                <a:solidFill>
                  <a:prstClr val="black"/>
                </a:solidFill>
                <a:effectLst/>
                <a:uLnTx/>
                <a:uFillTx/>
                <a:latin typeface="Century Gothic"/>
                <a:cs typeface="Arial"/>
                <a:sym typeface="Arial"/>
              </a:rPr>
              <a:t>(long-term)</a:t>
            </a:r>
            <a:endParaRPr lang="en-US" sz="2400">
              <a:solidFill>
                <a:prstClr val="black"/>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prstClr val="black"/>
                </a:solidFill>
                <a:effectLst/>
                <a:uLnTx/>
                <a:uFillTx/>
                <a:latin typeface="Century Gothic"/>
                <a:ea typeface="+mn-ea"/>
                <a:cs typeface="Arial"/>
                <a:sym typeface="Arial"/>
              </a:rPr>
              <a:t>Ammonia product compliant with EU Taxonomy and Delegated Act on Low Carbon Hydrogen </a:t>
            </a:r>
            <a:endParaRPr lang="en-US" b="0" i="0" u="none" strike="noStrike" kern="1200" cap="none" spc="0" normalizeH="0" baseline="0" noProof="0">
              <a:ln>
                <a:noFill/>
              </a:ln>
              <a:solidFill>
                <a:srgbClr val="000000"/>
              </a:solidFill>
              <a:effectLst/>
              <a:uLnTx/>
              <a:uFillTx/>
              <a:latin typeface="Century Gothic"/>
              <a:ea typeface="+mn-ea"/>
              <a:cs typeface="Arial"/>
            </a:endParaRPr>
          </a:p>
        </p:txBody>
      </p:sp>
      <p:sp>
        <p:nvSpPr>
          <p:cNvPr id="42" name="TekstSylinder 20">
            <a:extLst>
              <a:ext uri="{FF2B5EF4-FFF2-40B4-BE49-F238E27FC236}">
                <a16:creationId xmlns:a16="http://schemas.microsoft.com/office/drawing/2014/main" id="{70DE076C-6863-CD39-BE59-0657CDEBFC64}"/>
              </a:ext>
            </a:extLst>
          </p:cNvPr>
          <p:cNvSpPr txBox="1"/>
          <p:nvPr/>
        </p:nvSpPr>
        <p:spPr>
          <a:xfrm>
            <a:off x="9358171" y="2781213"/>
            <a:ext cx="1381095" cy="246221"/>
          </a:xfrm>
          <a:prstGeom prst="rect">
            <a:avLst/>
          </a:prstGeom>
          <a:solidFill>
            <a:schemeClr val="accent1">
              <a:lumMod val="75000"/>
              <a:alpha val="60000"/>
            </a:schemeClr>
          </a:solidFill>
        </p:spPr>
        <p:txBody>
          <a:bodyPr wrap="square" lIns="91440" tIns="45720" rIns="91440" bIns="45720" rtlCol="0" anchor="t">
            <a:spAutoFit/>
          </a:bodyPr>
          <a:lstStyle/>
          <a:p>
            <a:pPr algn="ctr">
              <a:defRPr/>
            </a:pPr>
            <a:r>
              <a:rPr lang="en-US" sz="1000" kern="1200">
                <a:solidFill>
                  <a:prstClr val="white"/>
                </a:solidFill>
                <a:effectLst>
                  <a:outerShdw blurRad="38100" dist="38100" dir="2700000" algn="tl">
                    <a:srgbClr val="000000">
                      <a:alpha val="43137"/>
                    </a:srgbClr>
                  </a:outerShdw>
                </a:effectLst>
                <a:latin typeface="Century Gothic"/>
                <a:ea typeface="+mn-ea"/>
              </a:rPr>
              <a:t>Ammonia sales</a:t>
            </a:r>
            <a:endParaRPr lang="en-US" sz="1000" kern="1200">
              <a:effectLst>
                <a:outerShdw blurRad="38100" dist="38100" dir="2700000" algn="tl">
                  <a:srgbClr val="000000">
                    <a:alpha val="43137"/>
                  </a:srgbClr>
                </a:outerShdw>
              </a:effectLst>
              <a:latin typeface="Century Gothic"/>
              <a:ea typeface="+mn-ea"/>
            </a:endParaRPr>
          </a:p>
        </p:txBody>
      </p:sp>
      <p:sp>
        <p:nvSpPr>
          <p:cNvPr id="44" name="TekstSylinder 20">
            <a:extLst>
              <a:ext uri="{FF2B5EF4-FFF2-40B4-BE49-F238E27FC236}">
                <a16:creationId xmlns:a16="http://schemas.microsoft.com/office/drawing/2014/main" id="{D1363D14-04FF-C3C8-0DA9-FCD6AA8E22D8}"/>
              </a:ext>
            </a:extLst>
          </p:cNvPr>
          <p:cNvSpPr txBox="1"/>
          <p:nvPr/>
        </p:nvSpPr>
        <p:spPr>
          <a:xfrm>
            <a:off x="7143291" y="2781213"/>
            <a:ext cx="1381095" cy="246221"/>
          </a:xfrm>
          <a:prstGeom prst="rect">
            <a:avLst/>
          </a:prstGeom>
          <a:solidFill>
            <a:schemeClr val="accent1">
              <a:lumMod val="75000"/>
              <a:alpha val="60000"/>
            </a:schemeClr>
          </a:solidFill>
        </p:spPr>
        <p:txBody>
          <a:bodyPr wrap="square" lIns="91440" tIns="45720" rIns="91440" bIns="45720" rtlCol="0" anchor="t">
            <a:spAutoFit/>
          </a:bodyPr>
          <a:lstStyle/>
          <a:p>
            <a:pPr algn="ctr">
              <a:defRPr/>
            </a:pPr>
            <a:r>
              <a:rPr lang="en-US" sz="1000" kern="1200">
                <a:solidFill>
                  <a:prstClr val="white"/>
                </a:solidFill>
                <a:effectLst>
                  <a:outerShdw blurRad="38100" dist="38100" dir="2700000" algn="tl">
                    <a:srgbClr val="000000">
                      <a:alpha val="43137"/>
                    </a:srgbClr>
                  </a:outerShdw>
                </a:effectLst>
                <a:latin typeface="Century Gothic"/>
                <a:ea typeface="+mn-ea"/>
              </a:rPr>
              <a:t>CO</a:t>
            </a:r>
            <a:r>
              <a:rPr lang="en-US" sz="1000" kern="1200" baseline="-25000">
                <a:solidFill>
                  <a:prstClr val="white"/>
                </a:solidFill>
                <a:effectLst>
                  <a:outerShdw blurRad="38100" dist="38100" dir="2700000" algn="tl">
                    <a:srgbClr val="000000">
                      <a:alpha val="43137"/>
                    </a:srgbClr>
                  </a:outerShdw>
                </a:effectLst>
                <a:latin typeface="Century Gothic"/>
                <a:ea typeface="+mn-ea"/>
              </a:rPr>
              <a:t>2 </a:t>
            </a:r>
            <a:r>
              <a:rPr lang="en-US" sz="1000" kern="1200">
                <a:solidFill>
                  <a:prstClr val="white"/>
                </a:solidFill>
                <a:effectLst>
                  <a:outerShdw blurRad="38100" dist="38100" dir="2700000" algn="tl">
                    <a:srgbClr val="000000">
                      <a:alpha val="43137"/>
                    </a:srgbClr>
                  </a:outerShdw>
                </a:effectLst>
                <a:latin typeface="Century Gothic"/>
                <a:ea typeface="+mn-ea"/>
              </a:rPr>
              <a:t>storage</a:t>
            </a:r>
            <a:endParaRPr lang="en-US" sz="1000" kern="1200">
              <a:effectLst>
                <a:outerShdw blurRad="38100" dist="38100" dir="2700000" algn="tl">
                  <a:srgbClr val="000000">
                    <a:alpha val="43137"/>
                  </a:srgbClr>
                </a:outerShdw>
              </a:effectLst>
              <a:latin typeface="Century Gothic"/>
              <a:ea typeface="+mn-ea"/>
            </a:endParaRPr>
          </a:p>
        </p:txBody>
      </p:sp>
      <p:sp>
        <p:nvSpPr>
          <p:cNvPr id="46" name="TekstSylinder 20">
            <a:extLst>
              <a:ext uri="{FF2B5EF4-FFF2-40B4-BE49-F238E27FC236}">
                <a16:creationId xmlns:a16="http://schemas.microsoft.com/office/drawing/2014/main" id="{98FAF34B-4F59-64F7-851D-505ACE435A08}"/>
              </a:ext>
            </a:extLst>
          </p:cNvPr>
          <p:cNvSpPr txBox="1"/>
          <p:nvPr/>
        </p:nvSpPr>
        <p:spPr>
          <a:xfrm>
            <a:off x="5121451" y="2781213"/>
            <a:ext cx="1381095" cy="246221"/>
          </a:xfrm>
          <a:prstGeom prst="rect">
            <a:avLst/>
          </a:prstGeom>
          <a:solidFill>
            <a:schemeClr val="accent1">
              <a:lumMod val="75000"/>
              <a:alpha val="60000"/>
            </a:schemeClr>
          </a:solidFill>
        </p:spPr>
        <p:txBody>
          <a:bodyPr wrap="square" lIns="91440" tIns="45720" rIns="91440" bIns="45720" rtlCol="0" anchor="t">
            <a:spAutoFit/>
          </a:bodyPr>
          <a:lstStyle/>
          <a:p>
            <a:pPr algn="ctr">
              <a:defRPr/>
            </a:pPr>
            <a:r>
              <a:rPr lang="en-US" sz="1000" kern="1200">
                <a:solidFill>
                  <a:prstClr val="white"/>
                </a:solidFill>
                <a:effectLst>
                  <a:outerShdw blurRad="38100" dist="38100" dir="2700000" algn="tl">
                    <a:srgbClr val="000000">
                      <a:alpha val="43137"/>
                    </a:srgbClr>
                  </a:outerShdw>
                </a:effectLst>
                <a:latin typeface="Century Gothic"/>
                <a:ea typeface="+mn-ea"/>
              </a:rPr>
              <a:t>Ammonia plant</a:t>
            </a:r>
            <a:endParaRPr lang="en-US" sz="1000" kern="1200">
              <a:effectLst>
                <a:outerShdw blurRad="38100" dist="38100" dir="2700000" algn="tl">
                  <a:srgbClr val="000000">
                    <a:alpha val="43137"/>
                  </a:srgbClr>
                </a:outerShdw>
              </a:effectLst>
              <a:latin typeface="Century Gothic"/>
              <a:ea typeface="+mn-ea"/>
            </a:endParaRPr>
          </a:p>
        </p:txBody>
      </p:sp>
      <p:sp>
        <p:nvSpPr>
          <p:cNvPr id="48" name="TekstSylinder 20">
            <a:extLst>
              <a:ext uri="{FF2B5EF4-FFF2-40B4-BE49-F238E27FC236}">
                <a16:creationId xmlns:a16="http://schemas.microsoft.com/office/drawing/2014/main" id="{008FB173-8261-1FD1-D2E3-A09E85C8E535}"/>
              </a:ext>
            </a:extLst>
          </p:cNvPr>
          <p:cNvSpPr txBox="1"/>
          <p:nvPr/>
        </p:nvSpPr>
        <p:spPr>
          <a:xfrm>
            <a:off x="3008171" y="2760893"/>
            <a:ext cx="1381095" cy="246221"/>
          </a:xfrm>
          <a:prstGeom prst="rect">
            <a:avLst/>
          </a:prstGeom>
          <a:solidFill>
            <a:schemeClr val="accent1">
              <a:lumMod val="75000"/>
              <a:alpha val="60000"/>
            </a:schemeClr>
          </a:solid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kern="1200">
                <a:solidFill>
                  <a:prstClr val="white"/>
                </a:solidFill>
                <a:effectLst>
                  <a:outerShdw blurRad="38100" dist="38100" dir="2700000" algn="tl">
                    <a:srgbClr val="000000">
                      <a:alpha val="43137"/>
                    </a:srgbClr>
                  </a:outerShdw>
                </a:effectLst>
                <a:latin typeface="Century Gothic"/>
                <a:ea typeface="+mn-ea"/>
              </a:rPr>
              <a:t>Gas pipeline</a:t>
            </a:r>
            <a:endParaRPr lang="en-US" sz="1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entury Gothic"/>
              <a:ea typeface="+mn-ea"/>
              <a:cs typeface="Arial"/>
            </a:endParaRPr>
          </a:p>
        </p:txBody>
      </p:sp>
      <p:pic>
        <p:nvPicPr>
          <p:cNvPr id="6" name="Grafikk 5" descr="Fabrikk kontur">
            <a:extLst>
              <a:ext uri="{FF2B5EF4-FFF2-40B4-BE49-F238E27FC236}">
                <a16:creationId xmlns:a16="http://schemas.microsoft.com/office/drawing/2014/main" id="{45C57ED0-6C5B-24FF-176F-EB11A36FB2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52774" y="1756483"/>
            <a:ext cx="914400" cy="914400"/>
          </a:xfrm>
          <a:prstGeom prst="rect">
            <a:avLst/>
          </a:prstGeom>
        </p:spPr>
      </p:pic>
      <p:pic>
        <p:nvPicPr>
          <p:cNvPr id="8" name="Grafikk 7" descr="Boks kontur">
            <a:extLst>
              <a:ext uri="{FF2B5EF4-FFF2-40B4-BE49-F238E27FC236}">
                <a16:creationId xmlns:a16="http://schemas.microsoft.com/office/drawing/2014/main" id="{83358EE6-F4C5-F9C7-8925-313E12BE51F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590142" y="1756594"/>
            <a:ext cx="914400" cy="914400"/>
          </a:xfrm>
          <a:prstGeom prst="rect">
            <a:avLst/>
          </a:prstGeom>
        </p:spPr>
      </p:pic>
      <p:pic>
        <p:nvPicPr>
          <p:cNvPr id="10" name="Grafikk 9" descr="Last ned fra skyen kontur">
            <a:extLst>
              <a:ext uri="{FF2B5EF4-FFF2-40B4-BE49-F238E27FC236}">
                <a16:creationId xmlns:a16="http://schemas.microsoft.com/office/drawing/2014/main" id="{C678C119-F788-5173-6989-BD77CDC8879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376450" y="1766054"/>
            <a:ext cx="914400" cy="914400"/>
          </a:xfrm>
          <a:prstGeom prst="rect">
            <a:avLst/>
          </a:prstGeom>
        </p:spPr>
      </p:pic>
      <p:pic>
        <p:nvPicPr>
          <p:cNvPr id="12" name="Grafikk 11" descr="Lekkende tappekran kontur">
            <a:extLst>
              <a:ext uri="{FF2B5EF4-FFF2-40B4-BE49-F238E27FC236}">
                <a16:creationId xmlns:a16="http://schemas.microsoft.com/office/drawing/2014/main" id="{C778B7F5-2450-5FAB-2668-1C9E27AF932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311118" y="1774754"/>
            <a:ext cx="914400" cy="914400"/>
          </a:xfrm>
          <a:prstGeom prst="rect">
            <a:avLst/>
          </a:prstGeom>
        </p:spPr>
      </p:pic>
      <p:pic>
        <p:nvPicPr>
          <p:cNvPr id="18" name="Grafikk 17" descr="Sylinder kontur">
            <a:extLst>
              <a:ext uri="{FF2B5EF4-FFF2-40B4-BE49-F238E27FC236}">
                <a16:creationId xmlns:a16="http://schemas.microsoft.com/office/drawing/2014/main" id="{43E0D8BC-9F93-1F02-364E-3040EC41CEE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400000">
            <a:off x="3240018" y="1755861"/>
            <a:ext cx="914400" cy="914400"/>
          </a:xfrm>
          <a:prstGeom prst="rect">
            <a:avLst/>
          </a:prstGeom>
        </p:spPr>
      </p:pic>
    </p:spTree>
    <p:extLst>
      <p:ext uri="{BB962C8B-B14F-4D97-AF65-F5344CB8AC3E}">
        <p14:creationId xmlns:p14="http://schemas.microsoft.com/office/powerpoint/2010/main" val="1827498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7D799-5C01-69D1-F655-D713775F89D9}"/>
            </a:ext>
          </a:extLst>
        </p:cNvPr>
        <p:cNvGrpSpPr/>
        <p:nvPr/>
      </p:nvGrpSpPr>
      <p:grpSpPr>
        <a:xfrm>
          <a:off x="0" y="0"/>
          <a:ext cx="0" cy="0"/>
          <a:chOff x="0" y="0"/>
          <a:chExt cx="0" cy="0"/>
        </a:xfrm>
      </p:grpSpPr>
      <p:sp>
        <p:nvSpPr>
          <p:cNvPr id="11" name="Text 8">
            <a:extLst>
              <a:ext uri="{FF2B5EF4-FFF2-40B4-BE49-F238E27FC236}">
                <a16:creationId xmlns:a16="http://schemas.microsoft.com/office/drawing/2014/main" id="{58182CCB-2175-A226-B7EE-BA136D3A418A}"/>
              </a:ext>
            </a:extLst>
          </p:cNvPr>
          <p:cNvSpPr/>
          <p:nvPr/>
        </p:nvSpPr>
        <p:spPr>
          <a:xfrm>
            <a:off x="672995" y="1001169"/>
            <a:ext cx="9489167" cy="808176"/>
          </a:xfrm>
          <a:prstGeom prst="rect">
            <a:avLst/>
          </a:prstGeom>
          <a:noFill/>
          <a:ln/>
        </p:spPr>
        <p:txBody>
          <a:bodyPr wrap="square" rtlCol="0" anchor="ctr"/>
          <a:lstStyle/>
          <a:p>
            <a:pPr marL="0" lvl="0" indent="0" defTabSz="1219170" eaLnBrk="1" fontAlgn="auto" latinLnBrk="0" hangingPunct="1">
              <a:lnSpc>
                <a:spcPct val="90000"/>
              </a:lnSpc>
              <a:buClr>
                <a:srgbClr val="012F5A"/>
              </a:buClr>
              <a:buSzPts val="3200"/>
              <a:tabLst/>
              <a:defRPr/>
            </a:pPr>
            <a:r>
              <a:rPr lang="en-US" sz="3200" b="1" noProof="0">
                <a:solidFill>
                  <a:srgbClr val="012F5A"/>
                </a:solidFill>
                <a:latin typeface="Century Gothic"/>
                <a:sym typeface="Century Gothic"/>
              </a:rPr>
              <a:t>Attractive economics</a:t>
            </a:r>
          </a:p>
          <a:p>
            <a:pPr marL="0" lvl="0" indent="0" defTabSz="1219170" eaLnBrk="1" fontAlgn="auto" latinLnBrk="0" hangingPunct="1">
              <a:lnSpc>
                <a:spcPct val="90000"/>
              </a:lnSpc>
              <a:buClr>
                <a:srgbClr val="012F5A"/>
              </a:buClr>
              <a:buSzPts val="3200"/>
              <a:tabLst/>
              <a:defRPr/>
            </a:pPr>
            <a:r>
              <a:rPr lang="en-US" sz="2400" noProof="0">
                <a:solidFill>
                  <a:srgbClr val="012F5A"/>
                </a:solidFill>
                <a:latin typeface="Century Gothic"/>
                <a:sym typeface="Century Gothic"/>
              </a:rPr>
              <a:t>– </a:t>
            </a:r>
            <a:r>
              <a:rPr lang="en-US" sz="2400">
                <a:solidFill>
                  <a:srgbClr val="012F5A"/>
                </a:solidFill>
                <a:latin typeface="Century Gothic"/>
                <a:sym typeface="Century Gothic"/>
              </a:rPr>
              <a:t>Forecasted </a:t>
            </a:r>
            <a:r>
              <a:rPr lang="en-US" sz="2400">
                <a:solidFill>
                  <a:schemeClr val="tx2">
                    <a:lumMod val="50000"/>
                  </a:schemeClr>
                </a:solidFill>
                <a:latin typeface="Century Gothic"/>
                <a:sym typeface="Century Gothic"/>
              </a:rPr>
              <a:t>EBITDA</a:t>
            </a:r>
            <a:r>
              <a:rPr lang="en-US" sz="2400">
                <a:solidFill>
                  <a:srgbClr val="012F5A"/>
                </a:solidFill>
                <a:latin typeface="Century Gothic"/>
                <a:sym typeface="Century Gothic"/>
              </a:rPr>
              <a:t> in operational phase</a:t>
            </a:r>
            <a:endParaRPr lang="en-US" sz="2400" strike="sngStrike" noProof="0">
              <a:solidFill>
                <a:srgbClr val="FF0000"/>
              </a:solidFill>
              <a:latin typeface="Century Gothic"/>
              <a:sym typeface="Century Gothic"/>
            </a:endParaRPr>
          </a:p>
        </p:txBody>
      </p:sp>
      <p:sp>
        <p:nvSpPr>
          <p:cNvPr id="18" name="Google Shape;1768;p26">
            <a:extLst>
              <a:ext uri="{FF2B5EF4-FFF2-40B4-BE49-F238E27FC236}">
                <a16:creationId xmlns:a16="http://schemas.microsoft.com/office/drawing/2014/main" id="{CD554CA6-81B9-E2C8-C89F-6336CAB4F444}"/>
              </a:ext>
            </a:extLst>
          </p:cNvPr>
          <p:cNvSpPr txBox="1">
            <a:spLocks noGrp="1"/>
          </p:cNvSpPr>
          <p:nvPr>
            <p:ph type="sldNum" idx="12"/>
          </p:nvPr>
        </p:nvSpPr>
        <p:spPr>
          <a:xfrm>
            <a:off x="7828280" y="6326562"/>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t>10</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graphicFrame>
        <p:nvGraphicFramePr>
          <p:cNvPr id="6" name="Tabell 5">
            <a:extLst>
              <a:ext uri="{FF2B5EF4-FFF2-40B4-BE49-F238E27FC236}">
                <a16:creationId xmlns:a16="http://schemas.microsoft.com/office/drawing/2014/main" id="{4BE4D89F-B225-B236-3ED8-996633560490}"/>
              </a:ext>
            </a:extLst>
          </p:cNvPr>
          <p:cNvGraphicFramePr>
            <a:graphicFrameLocks noGrp="1"/>
          </p:cNvGraphicFramePr>
          <p:nvPr>
            <p:extLst>
              <p:ext uri="{D42A27DB-BD31-4B8C-83A1-F6EECF244321}">
                <p14:modId xmlns:p14="http://schemas.microsoft.com/office/powerpoint/2010/main" val="3844563925"/>
              </p:ext>
            </p:extLst>
          </p:nvPr>
        </p:nvGraphicFramePr>
        <p:xfrm>
          <a:off x="823186" y="2098854"/>
          <a:ext cx="8683981" cy="1627770"/>
        </p:xfrm>
        <a:graphic>
          <a:graphicData uri="http://schemas.openxmlformats.org/drawingml/2006/table">
            <a:tbl>
              <a:tblPr firstRow="1" bandRow="1"/>
              <a:tblGrid>
                <a:gridCol w="2498753">
                  <a:extLst>
                    <a:ext uri="{9D8B030D-6E8A-4147-A177-3AD203B41FA5}">
                      <a16:colId xmlns:a16="http://schemas.microsoft.com/office/drawing/2014/main" val="2681365559"/>
                    </a:ext>
                  </a:extLst>
                </a:gridCol>
                <a:gridCol w="1128705">
                  <a:extLst>
                    <a:ext uri="{9D8B030D-6E8A-4147-A177-3AD203B41FA5}">
                      <a16:colId xmlns:a16="http://schemas.microsoft.com/office/drawing/2014/main" val="1850642079"/>
                    </a:ext>
                  </a:extLst>
                </a:gridCol>
                <a:gridCol w="983342">
                  <a:extLst>
                    <a:ext uri="{9D8B030D-6E8A-4147-A177-3AD203B41FA5}">
                      <a16:colId xmlns:a16="http://schemas.microsoft.com/office/drawing/2014/main" val="1601855807"/>
                    </a:ext>
                  </a:extLst>
                </a:gridCol>
                <a:gridCol w="991894">
                  <a:extLst>
                    <a:ext uri="{9D8B030D-6E8A-4147-A177-3AD203B41FA5}">
                      <a16:colId xmlns:a16="http://schemas.microsoft.com/office/drawing/2014/main" val="273510988"/>
                    </a:ext>
                  </a:extLst>
                </a:gridCol>
                <a:gridCol w="1026096">
                  <a:extLst>
                    <a:ext uri="{9D8B030D-6E8A-4147-A177-3AD203B41FA5}">
                      <a16:colId xmlns:a16="http://schemas.microsoft.com/office/drawing/2014/main" val="4160595810"/>
                    </a:ext>
                  </a:extLst>
                </a:gridCol>
                <a:gridCol w="974790">
                  <a:extLst>
                    <a:ext uri="{9D8B030D-6E8A-4147-A177-3AD203B41FA5}">
                      <a16:colId xmlns:a16="http://schemas.microsoft.com/office/drawing/2014/main" val="2690340530"/>
                    </a:ext>
                  </a:extLst>
                </a:gridCol>
                <a:gridCol w="1080401">
                  <a:extLst>
                    <a:ext uri="{9D8B030D-6E8A-4147-A177-3AD203B41FA5}">
                      <a16:colId xmlns:a16="http://schemas.microsoft.com/office/drawing/2014/main" val="302639606"/>
                    </a:ext>
                  </a:extLst>
                </a:gridCol>
              </a:tblGrid>
              <a:tr h="377424">
                <a:tc>
                  <a:txBody>
                    <a:bodyPr/>
                    <a:lstStyle/>
                    <a:p>
                      <a:r>
                        <a:rPr lang="en-US" sz="1200" b="1" noProof="0">
                          <a:solidFill>
                            <a:srgbClr val="002060"/>
                          </a:solidFill>
                          <a:latin typeface="Century Gothic" panose="020B0502020202020204" pitchFamily="34" charset="0"/>
                        </a:rPr>
                        <a:t>Forecasted EBITDA- 100% BCA (MEUR)</a:t>
                      </a:r>
                    </a:p>
                  </a:txBody>
                  <a:tcPr/>
                </a:tc>
                <a:tc>
                  <a:txBody>
                    <a:bodyPr/>
                    <a:lstStyle/>
                    <a:p>
                      <a:pPr marR="0" algn="ctr" rtl="0">
                        <a:lnSpc>
                          <a:spcPct val="100000"/>
                        </a:lnSpc>
                        <a:spcBef>
                          <a:spcPts val="0"/>
                        </a:spcBef>
                        <a:spcAft>
                          <a:spcPts val="0"/>
                        </a:spcAft>
                        <a:buClr>
                          <a:srgbClr val="000000"/>
                        </a:buClr>
                        <a:buFont typeface="Arial"/>
                      </a:pPr>
                      <a:r>
                        <a:rPr lang="en-US" sz="1400" b="1" i="0" u="none" strike="noStrike" cap="none" noProof="0">
                          <a:solidFill>
                            <a:srgbClr val="002060"/>
                          </a:solidFill>
                          <a:latin typeface="Century Gothic" panose="020B0502020202020204" pitchFamily="34" charset="0"/>
                          <a:ea typeface="Calibri"/>
                          <a:cs typeface="Calibri"/>
                          <a:sym typeface="Arial"/>
                        </a:rPr>
                        <a:t>2032</a:t>
                      </a:r>
                    </a:p>
                  </a:txBody>
                  <a:tcPr/>
                </a:tc>
                <a:tc>
                  <a:txBody>
                    <a:bodyPr/>
                    <a:lstStyle/>
                    <a:p>
                      <a:pPr marR="0" algn="ctr" rtl="0">
                        <a:lnSpc>
                          <a:spcPct val="100000"/>
                        </a:lnSpc>
                        <a:spcBef>
                          <a:spcPts val="0"/>
                        </a:spcBef>
                        <a:spcAft>
                          <a:spcPts val="0"/>
                        </a:spcAft>
                        <a:buClr>
                          <a:srgbClr val="000000"/>
                        </a:buClr>
                        <a:buFont typeface="Arial"/>
                      </a:pPr>
                      <a:r>
                        <a:rPr lang="en-US" sz="1400" b="1" i="0" u="none" strike="noStrike" cap="none" noProof="0">
                          <a:solidFill>
                            <a:srgbClr val="002060"/>
                          </a:solidFill>
                          <a:latin typeface="Century Gothic" panose="020B0502020202020204" pitchFamily="34" charset="0"/>
                          <a:ea typeface="Calibri"/>
                          <a:cs typeface="Calibri"/>
                          <a:sym typeface="Arial"/>
                        </a:rPr>
                        <a:t>2033</a:t>
                      </a:r>
                    </a:p>
                  </a:txBody>
                  <a:tcPr/>
                </a:tc>
                <a:tc>
                  <a:txBody>
                    <a:bodyPr/>
                    <a:lstStyle/>
                    <a:p>
                      <a:pPr marR="0" algn="ctr" rtl="0">
                        <a:lnSpc>
                          <a:spcPct val="100000"/>
                        </a:lnSpc>
                        <a:spcBef>
                          <a:spcPts val="0"/>
                        </a:spcBef>
                        <a:spcAft>
                          <a:spcPts val="0"/>
                        </a:spcAft>
                        <a:buClr>
                          <a:srgbClr val="000000"/>
                        </a:buClr>
                        <a:buFont typeface="Arial"/>
                      </a:pPr>
                      <a:r>
                        <a:rPr lang="en-US" sz="1400" b="1" i="0" u="none" strike="noStrike" cap="none" noProof="0">
                          <a:solidFill>
                            <a:srgbClr val="002060"/>
                          </a:solidFill>
                          <a:latin typeface="Century Gothic" panose="020B0502020202020204" pitchFamily="34" charset="0"/>
                          <a:ea typeface="Calibri"/>
                          <a:cs typeface="Calibri"/>
                          <a:sym typeface="Arial"/>
                        </a:rPr>
                        <a:t>2034</a:t>
                      </a:r>
                    </a:p>
                  </a:txBody>
                  <a:tcPr/>
                </a:tc>
                <a:tc>
                  <a:txBody>
                    <a:bodyPr/>
                    <a:lstStyle/>
                    <a:p>
                      <a:pPr marR="0" algn="ctr" rtl="0">
                        <a:lnSpc>
                          <a:spcPct val="100000"/>
                        </a:lnSpc>
                        <a:spcBef>
                          <a:spcPts val="0"/>
                        </a:spcBef>
                        <a:spcAft>
                          <a:spcPts val="0"/>
                        </a:spcAft>
                        <a:buClr>
                          <a:srgbClr val="000000"/>
                        </a:buClr>
                        <a:buFont typeface="Arial"/>
                      </a:pPr>
                      <a:r>
                        <a:rPr lang="en-US" sz="1400" b="1" i="0" u="none" strike="noStrike" cap="none" noProof="0">
                          <a:solidFill>
                            <a:srgbClr val="002060"/>
                          </a:solidFill>
                          <a:latin typeface="Century Gothic" panose="020B0502020202020204" pitchFamily="34" charset="0"/>
                          <a:ea typeface="Calibri"/>
                          <a:cs typeface="Calibri"/>
                          <a:sym typeface="Arial"/>
                        </a:rPr>
                        <a:t>2035</a:t>
                      </a:r>
                    </a:p>
                  </a:txBody>
                  <a:tcPr/>
                </a:tc>
                <a:tc>
                  <a:txBody>
                    <a:bodyPr/>
                    <a:lstStyle/>
                    <a:p>
                      <a:pPr marR="0" algn="ctr" rtl="0">
                        <a:lnSpc>
                          <a:spcPct val="100000"/>
                        </a:lnSpc>
                        <a:spcBef>
                          <a:spcPts val="0"/>
                        </a:spcBef>
                        <a:spcAft>
                          <a:spcPts val="0"/>
                        </a:spcAft>
                        <a:buClr>
                          <a:srgbClr val="000000"/>
                        </a:buClr>
                        <a:buFont typeface="Arial"/>
                      </a:pPr>
                      <a:r>
                        <a:rPr lang="en-US" sz="1400" b="1" i="0" u="none" strike="noStrike" cap="none" noProof="0">
                          <a:solidFill>
                            <a:srgbClr val="002060"/>
                          </a:solidFill>
                          <a:latin typeface="Century Gothic" panose="020B0502020202020204" pitchFamily="34" charset="0"/>
                          <a:ea typeface="Calibri"/>
                          <a:cs typeface="Calibri"/>
                          <a:sym typeface="Arial"/>
                        </a:rPr>
                        <a:t>2036</a:t>
                      </a:r>
                    </a:p>
                  </a:txBody>
                  <a:tcPr/>
                </a:tc>
                <a:tc>
                  <a:txBody>
                    <a:bodyPr/>
                    <a:lstStyle/>
                    <a:p>
                      <a:pPr marR="0" algn="ctr" rtl="0">
                        <a:lnSpc>
                          <a:spcPct val="100000"/>
                        </a:lnSpc>
                        <a:spcBef>
                          <a:spcPts val="0"/>
                        </a:spcBef>
                        <a:spcAft>
                          <a:spcPts val="0"/>
                        </a:spcAft>
                        <a:buClr>
                          <a:srgbClr val="000000"/>
                        </a:buClr>
                        <a:buFont typeface="Arial"/>
                      </a:pPr>
                      <a:r>
                        <a:rPr lang="en-US" sz="1400" b="1" i="0" u="none" strike="noStrike" cap="none" noProof="0">
                          <a:solidFill>
                            <a:srgbClr val="002060"/>
                          </a:solidFill>
                          <a:latin typeface="Century Gothic" panose="020B0502020202020204" pitchFamily="34" charset="0"/>
                          <a:ea typeface="Calibri"/>
                          <a:cs typeface="Calibri"/>
                          <a:sym typeface="Arial"/>
                        </a:rPr>
                        <a:t>2037</a:t>
                      </a:r>
                    </a:p>
                  </a:txBody>
                  <a:tcPr/>
                </a:tc>
                <a:extLst>
                  <a:ext uri="{0D108BD9-81ED-4DB2-BD59-A6C34878D82A}">
                    <a16:rowId xmlns:a16="http://schemas.microsoft.com/office/drawing/2014/main" val="3856878483"/>
                  </a:ext>
                </a:extLst>
              </a:tr>
              <a:tr h="234114">
                <a:tc>
                  <a:txBody>
                    <a:bodyPr/>
                    <a:lstStyle/>
                    <a:p>
                      <a:pPr algn="l" fontAlgn="b">
                        <a:buNone/>
                      </a:pPr>
                      <a:r>
                        <a:rPr lang="en-US" sz="1050" b="0" u="none" strike="noStrike" noProof="0">
                          <a:solidFill>
                            <a:srgbClr val="002060"/>
                          </a:solidFill>
                          <a:effectLst/>
                          <a:latin typeface="Century Gothic" panose="020B0502020202020204" pitchFamily="34" charset="0"/>
                        </a:rPr>
                        <a:t>   Revenue</a:t>
                      </a:r>
                      <a:endParaRPr lang="en-US" sz="1050" b="0" i="0" u="none" strike="noStrike" noProof="0">
                        <a:solidFill>
                          <a:srgbClr val="002060"/>
                        </a:solidFill>
                        <a:effectLst/>
                        <a:latin typeface="Century Gothic" panose="020B0502020202020204" pitchFamily="34" charset="0"/>
                      </a:endParaRPr>
                    </a:p>
                  </a:txBody>
                  <a:tcPr marL="7620" marR="7620" marT="7620" anchor="ctr"/>
                </a:tc>
                <a:tc>
                  <a:txBody>
                    <a:bodyPr/>
                    <a:lstStyle/>
                    <a:p>
                      <a:pPr marR="0" algn="ctr" rtl="0" fontAlgn="b">
                        <a:lnSpc>
                          <a:spcPct val="100000"/>
                        </a:lnSpc>
                        <a:spcBef>
                          <a:spcPts val="0"/>
                        </a:spcBef>
                        <a:spcAft>
                          <a:spcPts val="0"/>
                        </a:spcAft>
                        <a:buClr>
                          <a:srgbClr val="000000"/>
                        </a:buClr>
                        <a:buFont typeface="Arial"/>
                        <a:buNone/>
                      </a:pPr>
                      <a:r>
                        <a:rPr lang="en-US" sz="1050" b="0" i="0" u="none" strike="noStrike" cap="none">
                          <a:solidFill>
                            <a:srgbClr val="002060"/>
                          </a:solidFill>
                          <a:effectLst/>
                          <a:latin typeface="Century Gothic" panose="020B0502020202020204" pitchFamily="34" charset="0"/>
                          <a:ea typeface="+mn-ea"/>
                          <a:cs typeface="+mn-cs"/>
                          <a:sym typeface="Arial"/>
                        </a:rPr>
                        <a:t>601 </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0" i="0" u="none" strike="noStrike" cap="none">
                          <a:solidFill>
                            <a:srgbClr val="002060"/>
                          </a:solidFill>
                          <a:effectLst/>
                          <a:latin typeface="Century Gothic" panose="020B0502020202020204" pitchFamily="34" charset="0"/>
                          <a:ea typeface="+mn-ea"/>
                          <a:cs typeface="+mn-cs"/>
                          <a:sym typeface="Arial"/>
                        </a:rPr>
                        <a:t>683 </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0" i="0" u="none" strike="noStrike" cap="none">
                          <a:solidFill>
                            <a:srgbClr val="002060"/>
                          </a:solidFill>
                          <a:effectLst/>
                          <a:latin typeface="Century Gothic" panose="020B0502020202020204" pitchFamily="34" charset="0"/>
                          <a:ea typeface="+mn-ea"/>
                          <a:cs typeface="+mn-cs"/>
                          <a:sym typeface="Arial"/>
                        </a:rPr>
                        <a:t>657 </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0" i="0" u="none" strike="noStrike" cap="none">
                          <a:solidFill>
                            <a:srgbClr val="002060"/>
                          </a:solidFill>
                          <a:effectLst/>
                          <a:latin typeface="Century Gothic" panose="020B0502020202020204" pitchFamily="34" charset="0"/>
                          <a:ea typeface="+mn-ea"/>
                          <a:cs typeface="+mn-cs"/>
                          <a:sym typeface="Arial"/>
                        </a:rPr>
                        <a:t>657 </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0" i="0" u="none" strike="noStrike" cap="none">
                          <a:solidFill>
                            <a:srgbClr val="002060"/>
                          </a:solidFill>
                          <a:effectLst/>
                          <a:latin typeface="Century Gothic" panose="020B0502020202020204" pitchFamily="34" charset="0"/>
                          <a:ea typeface="+mn-ea"/>
                          <a:cs typeface="+mn-cs"/>
                          <a:sym typeface="Arial"/>
                        </a:rPr>
                        <a:t>657 </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0" i="0" u="none" strike="noStrike" cap="none">
                          <a:solidFill>
                            <a:srgbClr val="002060"/>
                          </a:solidFill>
                          <a:effectLst/>
                          <a:latin typeface="Century Gothic" panose="020B0502020202020204" pitchFamily="34" charset="0"/>
                          <a:ea typeface="+mn-ea"/>
                          <a:cs typeface="+mn-cs"/>
                          <a:sym typeface="Arial"/>
                        </a:rPr>
                        <a:t>657 </a:t>
                      </a:r>
                    </a:p>
                  </a:txBody>
                  <a:tcPr marL="0" marR="0" marT="0" marB="0" anchor="ctr"/>
                </a:tc>
                <a:extLst>
                  <a:ext uri="{0D108BD9-81ED-4DB2-BD59-A6C34878D82A}">
                    <a16:rowId xmlns:a16="http://schemas.microsoft.com/office/drawing/2014/main" val="3931472702"/>
                  </a:ext>
                </a:extLst>
              </a:tr>
              <a:tr h="234114">
                <a:tc>
                  <a:txBody>
                    <a:bodyPr/>
                    <a:lstStyle/>
                    <a:p>
                      <a:pPr algn="l" fontAlgn="b">
                        <a:buNone/>
                      </a:pPr>
                      <a:r>
                        <a:rPr lang="en-US" sz="1050" b="0" u="none" strike="noStrike" noProof="0">
                          <a:solidFill>
                            <a:srgbClr val="002060"/>
                          </a:solidFill>
                          <a:effectLst/>
                          <a:latin typeface="Century Gothic" panose="020B0502020202020204" pitchFamily="34" charset="0"/>
                        </a:rPr>
                        <a:t>   COGS</a:t>
                      </a:r>
                      <a:endParaRPr lang="en-US" sz="1050" b="0" i="0" u="none" strike="noStrike" noProof="0">
                        <a:solidFill>
                          <a:srgbClr val="002060"/>
                        </a:solidFill>
                        <a:effectLst/>
                        <a:latin typeface="Century Gothic" panose="020B0502020202020204" pitchFamily="34" charset="0"/>
                      </a:endParaRPr>
                    </a:p>
                  </a:txBody>
                  <a:tcPr marL="7620" marR="7620" marT="7620" anchor="ctr"/>
                </a:tc>
                <a:tc>
                  <a:txBody>
                    <a:bodyPr/>
                    <a:lstStyle/>
                    <a:p>
                      <a:pPr marR="0" algn="ctr" rtl="0" fontAlgn="b">
                        <a:lnSpc>
                          <a:spcPct val="100000"/>
                        </a:lnSpc>
                        <a:spcBef>
                          <a:spcPts val="0"/>
                        </a:spcBef>
                        <a:spcAft>
                          <a:spcPts val="0"/>
                        </a:spcAft>
                        <a:buClr>
                          <a:srgbClr val="000000"/>
                        </a:buClr>
                        <a:buFont typeface="Arial"/>
                        <a:buNone/>
                      </a:pPr>
                      <a:r>
                        <a:rPr lang="en-US" sz="1050" b="0" i="0" u="none" strike="noStrike" cap="none">
                          <a:solidFill>
                            <a:srgbClr val="002060"/>
                          </a:solidFill>
                          <a:effectLst/>
                          <a:latin typeface="Century Gothic" panose="020B0502020202020204" pitchFamily="34" charset="0"/>
                          <a:ea typeface="+mn-ea"/>
                          <a:cs typeface="+mn-cs"/>
                          <a:sym typeface="Arial"/>
                        </a:rPr>
                        <a:t>(178)</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0" i="0" u="none" strike="noStrike" cap="none">
                          <a:solidFill>
                            <a:srgbClr val="002060"/>
                          </a:solidFill>
                          <a:effectLst/>
                          <a:latin typeface="Century Gothic" panose="020B0502020202020204" pitchFamily="34" charset="0"/>
                          <a:ea typeface="+mn-ea"/>
                          <a:cs typeface="+mn-cs"/>
                          <a:sym typeface="Arial"/>
                        </a:rPr>
                        <a:t>(210)</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0" i="0" u="none" strike="noStrike" cap="none">
                          <a:solidFill>
                            <a:srgbClr val="002060"/>
                          </a:solidFill>
                          <a:effectLst/>
                          <a:latin typeface="Century Gothic" panose="020B0502020202020204" pitchFamily="34" charset="0"/>
                          <a:ea typeface="+mn-ea"/>
                          <a:cs typeface="+mn-cs"/>
                          <a:sym typeface="Arial"/>
                        </a:rPr>
                        <a:t>(210)</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0" i="0" u="none" strike="noStrike" cap="none">
                          <a:solidFill>
                            <a:srgbClr val="002060"/>
                          </a:solidFill>
                          <a:effectLst/>
                          <a:latin typeface="Century Gothic" panose="020B0502020202020204" pitchFamily="34" charset="0"/>
                          <a:ea typeface="+mn-ea"/>
                          <a:cs typeface="+mn-cs"/>
                          <a:sym typeface="Arial"/>
                        </a:rPr>
                        <a:t>(210)</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0" i="0" u="none" strike="noStrike" cap="none">
                          <a:solidFill>
                            <a:srgbClr val="002060"/>
                          </a:solidFill>
                          <a:effectLst/>
                          <a:latin typeface="Century Gothic" panose="020B0502020202020204" pitchFamily="34" charset="0"/>
                          <a:ea typeface="+mn-ea"/>
                          <a:cs typeface="+mn-cs"/>
                          <a:sym typeface="Arial"/>
                        </a:rPr>
                        <a:t>(210)</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0" i="0" u="none" strike="noStrike" cap="none">
                          <a:solidFill>
                            <a:srgbClr val="002060"/>
                          </a:solidFill>
                          <a:effectLst/>
                          <a:latin typeface="Century Gothic" panose="020B0502020202020204" pitchFamily="34" charset="0"/>
                          <a:ea typeface="+mn-ea"/>
                          <a:cs typeface="+mn-cs"/>
                          <a:sym typeface="Arial"/>
                        </a:rPr>
                        <a:t>(210)</a:t>
                      </a:r>
                    </a:p>
                  </a:txBody>
                  <a:tcPr marL="0" marR="0" marT="0" marB="0" anchor="ctr"/>
                </a:tc>
                <a:extLst>
                  <a:ext uri="{0D108BD9-81ED-4DB2-BD59-A6C34878D82A}">
                    <a16:rowId xmlns:a16="http://schemas.microsoft.com/office/drawing/2014/main" val="1231875345"/>
                  </a:ext>
                </a:extLst>
              </a:tr>
              <a:tr h="234114">
                <a:tc>
                  <a:txBody>
                    <a:bodyPr/>
                    <a:lstStyle/>
                    <a:p>
                      <a:pPr algn="l" fontAlgn="b">
                        <a:buNone/>
                      </a:pPr>
                      <a:r>
                        <a:rPr lang="en-US" sz="1050" b="1" u="none" strike="noStrike" noProof="0">
                          <a:solidFill>
                            <a:srgbClr val="002060"/>
                          </a:solidFill>
                          <a:effectLst/>
                          <a:latin typeface="Century Gothic" panose="020B0502020202020204" pitchFamily="34" charset="0"/>
                        </a:rPr>
                        <a:t>   Gross profit</a:t>
                      </a:r>
                      <a:endParaRPr lang="en-US" sz="1050" b="1" i="0" u="none" strike="noStrike" noProof="0">
                        <a:solidFill>
                          <a:srgbClr val="002060"/>
                        </a:solidFill>
                        <a:effectLst/>
                        <a:latin typeface="Century Gothic" panose="020B0502020202020204" pitchFamily="34" charset="0"/>
                      </a:endParaRPr>
                    </a:p>
                  </a:txBody>
                  <a:tcPr marL="7620" marR="7620" marT="7620" anchor="ctr"/>
                </a:tc>
                <a:tc>
                  <a:txBody>
                    <a:bodyPr/>
                    <a:lstStyle/>
                    <a:p>
                      <a:pPr marR="0" algn="ctr" rtl="0" fontAlgn="b">
                        <a:lnSpc>
                          <a:spcPct val="100000"/>
                        </a:lnSpc>
                        <a:spcBef>
                          <a:spcPts val="0"/>
                        </a:spcBef>
                        <a:spcAft>
                          <a:spcPts val="0"/>
                        </a:spcAft>
                        <a:buClr>
                          <a:srgbClr val="000000"/>
                        </a:buClr>
                        <a:buFont typeface="Arial"/>
                        <a:buNone/>
                      </a:pPr>
                      <a:r>
                        <a:rPr lang="en-US" sz="1050" b="1" i="0" u="none" strike="noStrike" cap="none">
                          <a:solidFill>
                            <a:srgbClr val="002060"/>
                          </a:solidFill>
                          <a:effectLst/>
                          <a:latin typeface="Century Gothic" panose="020B0502020202020204" pitchFamily="34" charset="0"/>
                          <a:ea typeface="+mn-ea"/>
                          <a:cs typeface="+mn-cs"/>
                          <a:sym typeface="Arial"/>
                        </a:rPr>
                        <a:t>423 </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1" i="0" u="none" strike="noStrike" cap="none">
                          <a:solidFill>
                            <a:srgbClr val="002060"/>
                          </a:solidFill>
                          <a:effectLst/>
                          <a:latin typeface="Century Gothic" panose="020B0502020202020204" pitchFamily="34" charset="0"/>
                          <a:ea typeface="+mn-ea"/>
                          <a:cs typeface="+mn-cs"/>
                          <a:sym typeface="Arial"/>
                        </a:rPr>
                        <a:t>474 </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1" i="0" u="none" strike="noStrike" cap="none">
                          <a:solidFill>
                            <a:srgbClr val="002060"/>
                          </a:solidFill>
                          <a:effectLst/>
                          <a:latin typeface="Century Gothic" panose="020B0502020202020204" pitchFamily="34" charset="0"/>
                          <a:ea typeface="+mn-ea"/>
                          <a:cs typeface="+mn-cs"/>
                          <a:sym typeface="Arial"/>
                        </a:rPr>
                        <a:t>447 </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1" i="0" u="none" strike="noStrike" cap="none">
                          <a:solidFill>
                            <a:srgbClr val="002060"/>
                          </a:solidFill>
                          <a:effectLst/>
                          <a:latin typeface="Century Gothic" panose="020B0502020202020204" pitchFamily="34" charset="0"/>
                          <a:ea typeface="+mn-ea"/>
                          <a:cs typeface="+mn-cs"/>
                          <a:sym typeface="Arial"/>
                        </a:rPr>
                        <a:t>447 </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1" i="0" u="none" strike="noStrike" cap="none">
                          <a:solidFill>
                            <a:srgbClr val="002060"/>
                          </a:solidFill>
                          <a:effectLst/>
                          <a:latin typeface="Century Gothic" panose="020B0502020202020204" pitchFamily="34" charset="0"/>
                          <a:ea typeface="+mn-ea"/>
                          <a:cs typeface="+mn-cs"/>
                          <a:sym typeface="Arial"/>
                        </a:rPr>
                        <a:t>447 </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1" i="0" u="none" strike="noStrike" cap="none">
                          <a:solidFill>
                            <a:srgbClr val="002060"/>
                          </a:solidFill>
                          <a:effectLst/>
                          <a:latin typeface="Century Gothic" panose="020B0502020202020204" pitchFamily="34" charset="0"/>
                          <a:ea typeface="+mn-ea"/>
                          <a:cs typeface="+mn-cs"/>
                          <a:sym typeface="Arial"/>
                        </a:rPr>
                        <a:t>447 </a:t>
                      </a:r>
                    </a:p>
                  </a:txBody>
                  <a:tcPr marL="0" marR="0" marT="0" marB="0" anchor="ctr"/>
                </a:tc>
                <a:extLst>
                  <a:ext uri="{0D108BD9-81ED-4DB2-BD59-A6C34878D82A}">
                    <a16:rowId xmlns:a16="http://schemas.microsoft.com/office/drawing/2014/main" val="796857771"/>
                  </a:ext>
                </a:extLst>
              </a:tr>
              <a:tr h="234114">
                <a:tc>
                  <a:txBody>
                    <a:bodyPr/>
                    <a:lstStyle/>
                    <a:p>
                      <a:pPr algn="l" fontAlgn="b">
                        <a:buNone/>
                      </a:pPr>
                      <a:r>
                        <a:rPr lang="en-US" sz="1050" b="0" u="none" strike="noStrike" noProof="0">
                          <a:solidFill>
                            <a:srgbClr val="002060"/>
                          </a:solidFill>
                          <a:effectLst/>
                          <a:latin typeface="Century Gothic" panose="020B0502020202020204" pitchFamily="34" charset="0"/>
                        </a:rPr>
                        <a:t>   OPEX </a:t>
                      </a:r>
                      <a:r>
                        <a:rPr lang="en-US" sz="1050" b="0" u="none" strike="noStrike" baseline="30000" noProof="0">
                          <a:solidFill>
                            <a:srgbClr val="002060"/>
                          </a:solidFill>
                          <a:effectLst/>
                          <a:latin typeface="Century Gothic" panose="020B0502020202020204" pitchFamily="34" charset="0"/>
                        </a:rPr>
                        <a:t>*)</a:t>
                      </a:r>
                      <a:endParaRPr lang="en-US" sz="1050" b="0" i="0" u="none" strike="noStrike" baseline="30000" noProof="0">
                        <a:solidFill>
                          <a:srgbClr val="002060"/>
                        </a:solidFill>
                        <a:effectLst/>
                        <a:latin typeface="Century Gothic" panose="020B0502020202020204" pitchFamily="34" charset="0"/>
                      </a:endParaRPr>
                    </a:p>
                  </a:txBody>
                  <a:tcPr marL="7620" marR="7620" marT="7620" anchor="ctr"/>
                </a:tc>
                <a:tc>
                  <a:txBody>
                    <a:bodyPr/>
                    <a:lstStyle/>
                    <a:p>
                      <a:pPr marR="0" algn="ctr" rtl="0" fontAlgn="b">
                        <a:lnSpc>
                          <a:spcPct val="100000"/>
                        </a:lnSpc>
                        <a:spcBef>
                          <a:spcPts val="0"/>
                        </a:spcBef>
                        <a:spcAft>
                          <a:spcPts val="0"/>
                        </a:spcAft>
                        <a:buClr>
                          <a:srgbClr val="000000"/>
                        </a:buClr>
                        <a:buFont typeface="Arial"/>
                        <a:buNone/>
                      </a:pPr>
                      <a:r>
                        <a:rPr lang="en-US" sz="1050" b="0" i="0" u="none" strike="noStrike" cap="none">
                          <a:solidFill>
                            <a:srgbClr val="002060"/>
                          </a:solidFill>
                          <a:effectLst/>
                          <a:latin typeface="Century Gothic" panose="020B0502020202020204" pitchFamily="34" charset="0"/>
                          <a:ea typeface="+mn-ea"/>
                          <a:cs typeface="+mn-cs"/>
                          <a:sym typeface="Arial"/>
                        </a:rPr>
                        <a:t>(115)</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0" i="0" u="none" strike="noStrike" cap="none">
                          <a:solidFill>
                            <a:srgbClr val="002060"/>
                          </a:solidFill>
                          <a:effectLst/>
                          <a:latin typeface="Century Gothic" panose="020B0502020202020204" pitchFamily="34" charset="0"/>
                          <a:ea typeface="+mn-ea"/>
                          <a:cs typeface="+mn-cs"/>
                          <a:sym typeface="Arial"/>
                        </a:rPr>
                        <a:t>(115)</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0" i="0" u="none" strike="noStrike" cap="none">
                          <a:solidFill>
                            <a:srgbClr val="002060"/>
                          </a:solidFill>
                          <a:effectLst/>
                          <a:latin typeface="Century Gothic" panose="020B0502020202020204" pitchFamily="34" charset="0"/>
                          <a:ea typeface="+mn-ea"/>
                          <a:cs typeface="+mn-cs"/>
                          <a:sym typeface="Arial"/>
                        </a:rPr>
                        <a:t>(115)</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0" i="0" u="none" strike="noStrike" cap="none">
                          <a:solidFill>
                            <a:srgbClr val="002060"/>
                          </a:solidFill>
                          <a:effectLst/>
                          <a:latin typeface="Century Gothic" panose="020B0502020202020204" pitchFamily="34" charset="0"/>
                          <a:ea typeface="+mn-ea"/>
                          <a:cs typeface="+mn-cs"/>
                          <a:sym typeface="Arial"/>
                        </a:rPr>
                        <a:t>(115)</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0" i="0" u="none" strike="noStrike" cap="none">
                          <a:solidFill>
                            <a:srgbClr val="002060"/>
                          </a:solidFill>
                          <a:effectLst/>
                          <a:latin typeface="Century Gothic" panose="020B0502020202020204" pitchFamily="34" charset="0"/>
                          <a:ea typeface="+mn-ea"/>
                          <a:cs typeface="+mn-cs"/>
                          <a:sym typeface="Arial"/>
                        </a:rPr>
                        <a:t>(115)</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0" i="0" u="none" strike="noStrike" cap="none">
                          <a:solidFill>
                            <a:srgbClr val="002060"/>
                          </a:solidFill>
                          <a:effectLst/>
                          <a:latin typeface="Century Gothic" panose="020B0502020202020204" pitchFamily="34" charset="0"/>
                          <a:ea typeface="+mn-ea"/>
                          <a:cs typeface="+mn-cs"/>
                          <a:sym typeface="Arial"/>
                        </a:rPr>
                        <a:t>(115)</a:t>
                      </a:r>
                    </a:p>
                  </a:txBody>
                  <a:tcPr marL="0" marR="0" marT="0" marB="0" anchor="ctr"/>
                </a:tc>
                <a:extLst>
                  <a:ext uri="{0D108BD9-81ED-4DB2-BD59-A6C34878D82A}">
                    <a16:rowId xmlns:a16="http://schemas.microsoft.com/office/drawing/2014/main" val="3158322803"/>
                  </a:ext>
                </a:extLst>
              </a:tr>
              <a:tr h="234114">
                <a:tc>
                  <a:txBody>
                    <a:bodyPr/>
                    <a:lstStyle/>
                    <a:p>
                      <a:pPr algn="l" fontAlgn="b">
                        <a:buNone/>
                      </a:pPr>
                      <a:r>
                        <a:rPr lang="en-US" sz="1050" b="1" u="none" strike="noStrike" noProof="0">
                          <a:solidFill>
                            <a:srgbClr val="002060"/>
                          </a:solidFill>
                          <a:effectLst/>
                          <a:latin typeface="Century Gothic" panose="020B0502020202020204" pitchFamily="34" charset="0"/>
                        </a:rPr>
                        <a:t>   EBITDA</a:t>
                      </a:r>
                      <a:endParaRPr lang="en-US" sz="1050" b="1" i="0" u="none" strike="noStrike" noProof="0">
                        <a:solidFill>
                          <a:srgbClr val="002060"/>
                        </a:solidFill>
                        <a:effectLst/>
                        <a:latin typeface="Century Gothic" panose="020B0502020202020204" pitchFamily="34" charset="0"/>
                      </a:endParaRPr>
                    </a:p>
                  </a:txBody>
                  <a:tcPr marL="7620" marR="7620" marT="7620" anchor="ctr"/>
                </a:tc>
                <a:tc>
                  <a:txBody>
                    <a:bodyPr/>
                    <a:lstStyle/>
                    <a:p>
                      <a:pPr marR="0" algn="ctr" rtl="0" fontAlgn="b">
                        <a:lnSpc>
                          <a:spcPct val="100000"/>
                        </a:lnSpc>
                        <a:spcBef>
                          <a:spcPts val="0"/>
                        </a:spcBef>
                        <a:spcAft>
                          <a:spcPts val="0"/>
                        </a:spcAft>
                        <a:buClr>
                          <a:srgbClr val="000000"/>
                        </a:buClr>
                        <a:buFont typeface="Arial"/>
                        <a:buNone/>
                      </a:pPr>
                      <a:r>
                        <a:rPr lang="en-US" sz="1050" b="1" i="0" u="none" strike="noStrike" cap="none">
                          <a:solidFill>
                            <a:srgbClr val="002060"/>
                          </a:solidFill>
                          <a:effectLst/>
                          <a:latin typeface="Century Gothic" panose="020B0502020202020204" pitchFamily="34" charset="0"/>
                          <a:ea typeface="+mn-ea"/>
                          <a:cs typeface="+mn-cs"/>
                          <a:sym typeface="Arial"/>
                        </a:rPr>
                        <a:t>308 </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1" i="0" u="none" strike="noStrike" cap="none">
                          <a:solidFill>
                            <a:srgbClr val="002060"/>
                          </a:solidFill>
                          <a:effectLst/>
                          <a:latin typeface="Century Gothic" panose="020B0502020202020204" pitchFamily="34" charset="0"/>
                          <a:ea typeface="+mn-ea"/>
                          <a:cs typeface="+mn-cs"/>
                          <a:sym typeface="Arial"/>
                        </a:rPr>
                        <a:t>359 </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1" i="0" u="none" strike="noStrike" cap="none">
                          <a:solidFill>
                            <a:srgbClr val="002060"/>
                          </a:solidFill>
                          <a:effectLst/>
                          <a:latin typeface="Century Gothic" panose="020B0502020202020204" pitchFamily="34" charset="0"/>
                          <a:ea typeface="+mn-ea"/>
                          <a:cs typeface="+mn-cs"/>
                          <a:sym typeface="Arial"/>
                        </a:rPr>
                        <a:t>333 </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1" i="0" u="none" strike="noStrike" cap="none">
                          <a:solidFill>
                            <a:srgbClr val="002060"/>
                          </a:solidFill>
                          <a:effectLst/>
                          <a:latin typeface="Century Gothic" panose="020B0502020202020204" pitchFamily="34" charset="0"/>
                          <a:ea typeface="+mn-ea"/>
                          <a:cs typeface="+mn-cs"/>
                          <a:sym typeface="Arial"/>
                        </a:rPr>
                        <a:t>333 </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1" i="0" u="none" strike="noStrike" cap="none">
                          <a:solidFill>
                            <a:srgbClr val="002060"/>
                          </a:solidFill>
                          <a:effectLst/>
                          <a:latin typeface="Century Gothic" panose="020B0502020202020204" pitchFamily="34" charset="0"/>
                          <a:ea typeface="+mn-ea"/>
                          <a:cs typeface="+mn-cs"/>
                          <a:sym typeface="Arial"/>
                        </a:rPr>
                        <a:t>333 </a:t>
                      </a:r>
                    </a:p>
                  </a:txBody>
                  <a:tcPr marL="0" marR="0" marT="0" marB="0" anchor="ctr"/>
                </a:tc>
                <a:tc>
                  <a:txBody>
                    <a:bodyPr/>
                    <a:lstStyle/>
                    <a:p>
                      <a:pPr marR="0" algn="ctr" rtl="0" fontAlgn="b">
                        <a:lnSpc>
                          <a:spcPct val="100000"/>
                        </a:lnSpc>
                        <a:spcBef>
                          <a:spcPts val="0"/>
                        </a:spcBef>
                        <a:spcAft>
                          <a:spcPts val="0"/>
                        </a:spcAft>
                        <a:buClr>
                          <a:srgbClr val="000000"/>
                        </a:buClr>
                        <a:buFont typeface="Arial"/>
                        <a:buNone/>
                      </a:pPr>
                      <a:r>
                        <a:rPr lang="en-US" sz="1050" b="1" i="0" u="none" strike="noStrike" cap="none">
                          <a:solidFill>
                            <a:srgbClr val="002060"/>
                          </a:solidFill>
                          <a:effectLst/>
                          <a:latin typeface="Century Gothic" panose="020B0502020202020204" pitchFamily="34" charset="0"/>
                          <a:ea typeface="+mn-ea"/>
                          <a:cs typeface="+mn-cs"/>
                          <a:sym typeface="Arial"/>
                        </a:rPr>
                        <a:t>333 </a:t>
                      </a:r>
                    </a:p>
                  </a:txBody>
                  <a:tcPr marL="0" marR="0" marT="0" marB="0" anchor="ctr"/>
                </a:tc>
                <a:extLst>
                  <a:ext uri="{0D108BD9-81ED-4DB2-BD59-A6C34878D82A}">
                    <a16:rowId xmlns:a16="http://schemas.microsoft.com/office/drawing/2014/main" val="1713346291"/>
                  </a:ext>
                </a:extLst>
              </a:tr>
            </a:tbl>
          </a:graphicData>
        </a:graphic>
      </p:graphicFrame>
      <p:sp>
        <p:nvSpPr>
          <p:cNvPr id="5" name="Shape 4">
            <a:extLst>
              <a:ext uri="{FF2B5EF4-FFF2-40B4-BE49-F238E27FC236}">
                <a16:creationId xmlns:a16="http://schemas.microsoft.com/office/drawing/2014/main" id="{2942022C-4909-6876-D8FD-E14172F8F9BF}"/>
              </a:ext>
            </a:extLst>
          </p:cNvPr>
          <p:cNvSpPr/>
          <p:nvPr/>
        </p:nvSpPr>
        <p:spPr>
          <a:xfrm>
            <a:off x="687917" y="523230"/>
            <a:ext cx="1726563" cy="276521"/>
          </a:xfrm>
          <a:prstGeom prst="roundRect">
            <a:avLst>
              <a:gd name="adj" fmla="val 28800"/>
            </a:avLst>
          </a:prstGeom>
          <a:solidFill>
            <a:schemeClr val="bg2">
              <a:lumMod val="60000"/>
              <a:lumOff val="40000"/>
              <a:alpha val="30000"/>
            </a:schemeClr>
          </a:solidFill>
          <a:ln/>
        </p:spPr>
        <p:txBody>
          <a:bodyPr lIns="91440" tIns="45720" rIns="91440" bIns="45720" anchor="t"/>
          <a:lstStyle/>
          <a:p>
            <a:pPr algn="ctr" defTabSz="1219170">
              <a:defRPr/>
            </a:pPr>
            <a:r>
              <a:rPr lang="en-US" sz="1000" kern="1200">
                <a:solidFill>
                  <a:schemeClr val="tx1">
                    <a:lumMod val="95000"/>
                    <a:lumOff val="5000"/>
                  </a:schemeClr>
                </a:solidFill>
                <a:latin typeface="Montserrat"/>
                <a:ea typeface="+mn-ea"/>
                <a:cs typeface="+mn-cs"/>
              </a:rPr>
              <a:t>Project economics</a:t>
            </a:r>
            <a:endParaRPr lang="en-US">
              <a:ea typeface="+mn-ea"/>
              <a:cs typeface="+mn-cs"/>
            </a:endParaRPr>
          </a:p>
        </p:txBody>
      </p:sp>
      <p:sp>
        <p:nvSpPr>
          <p:cNvPr id="2" name="TextBox 1">
            <a:extLst>
              <a:ext uri="{FF2B5EF4-FFF2-40B4-BE49-F238E27FC236}">
                <a16:creationId xmlns:a16="http://schemas.microsoft.com/office/drawing/2014/main" id="{2A5EA67B-E38C-8375-1455-ED557B9D491E}"/>
              </a:ext>
            </a:extLst>
          </p:cNvPr>
          <p:cNvSpPr txBox="1"/>
          <p:nvPr/>
        </p:nvSpPr>
        <p:spPr>
          <a:xfrm>
            <a:off x="743754" y="3815900"/>
            <a:ext cx="10548779" cy="2123658"/>
          </a:xfrm>
          <a:prstGeom prst="rect">
            <a:avLst/>
          </a:prstGeom>
          <a:noFill/>
        </p:spPr>
        <p:txBody>
          <a:bodyPr wrap="square" lIns="91440" tIns="45720" rIns="91440" bIns="45720" numCol="2" rtlCol="0" anchor="t">
            <a:spAutoFit/>
          </a:bodyPr>
          <a:lstStyle/>
          <a:p>
            <a:r>
              <a:rPr lang="en-US" sz="1200">
                <a:solidFill>
                  <a:srgbClr val="002060"/>
                </a:solidFill>
                <a:latin typeface="Century Gothic" panose="020B0502020202020204" pitchFamily="34" charset="0"/>
                <a:sym typeface="Century Gothic"/>
              </a:rPr>
              <a:t>Revenues: </a:t>
            </a:r>
          </a:p>
          <a:p>
            <a:pPr marL="171450" lvl="6" indent="-171450">
              <a:buFont typeface="Arial" panose="020B0604020202020204" pitchFamily="34" charset="0"/>
              <a:buChar char="•"/>
            </a:pPr>
            <a:r>
              <a:rPr lang="en-US" sz="1200">
                <a:solidFill>
                  <a:srgbClr val="002060"/>
                </a:solidFill>
                <a:latin typeface="Century Gothic" panose="020B0502020202020204" pitchFamily="34" charset="0"/>
                <a:sym typeface="Century Gothic"/>
              </a:rPr>
              <a:t>Sale of produced ammonia (individual sales by each owner or other sales arrangements dependent on commercial model) </a:t>
            </a:r>
          </a:p>
          <a:p>
            <a:pPr marL="171450" lvl="1" indent="-171450">
              <a:buFont typeface="Arial" panose="020B0604020202020204" pitchFamily="34" charset="0"/>
              <a:buChar char="•"/>
            </a:pPr>
            <a:r>
              <a:rPr lang="en-US" sz="1200">
                <a:solidFill>
                  <a:srgbClr val="002060"/>
                </a:solidFill>
                <a:latin typeface="Century Gothic" panose="020B0502020202020204" pitchFamily="34" charset="0"/>
                <a:sym typeface="Century Gothic"/>
              </a:rPr>
              <a:t>Sale of CO</a:t>
            </a:r>
            <a:r>
              <a:rPr lang="en-US" sz="1200" baseline="-25000">
                <a:solidFill>
                  <a:srgbClr val="002060"/>
                </a:solidFill>
                <a:latin typeface="Century Gothic" panose="020B0502020202020204" pitchFamily="34" charset="0"/>
                <a:sym typeface="Century Gothic"/>
              </a:rPr>
              <a:t>2</a:t>
            </a:r>
            <a:r>
              <a:rPr lang="en-US" sz="1200">
                <a:solidFill>
                  <a:srgbClr val="002060"/>
                </a:solidFill>
                <a:latin typeface="Century Gothic" panose="020B0502020202020204" pitchFamily="34" charset="0"/>
                <a:sym typeface="Century Gothic"/>
              </a:rPr>
              <a:t> free quotas (2032 - 2033)</a:t>
            </a:r>
          </a:p>
          <a:p>
            <a:pPr marL="171450" lvl="1" indent="-171450">
              <a:buFont typeface="Arial" panose="020B0604020202020204" pitchFamily="34" charset="0"/>
              <a:buChar char="•"/>
            </a:pPr>
            <a:endParaRPr lang="en-US" sz="1200">
              <a:solidFill>
                <a:srgbClr val="002060"/>
              </a:solidFill>
              <a:latin typeface="Century Gothic" panose="020B0502020202020204" pitchFamily="34" charset="0"/>
              <a:sym typeface="Century Gothic"/>
            </a:endParaRPr>
          </a:p>
          <a:p>
            <a:pPr lvl="1"/>
            <a:endParaRPr lang="en-US" sz="1200">
              <a:solidFill>
                <a:srgbClr val="002060"/>
              </a:solidFill>
              <a:latin typeface="Century Gothic" panose="020B0502020202020204" pitchFamily="34" charset="0"/>
              <a:sym typeface="Century Gothic"/>
            </a:endParaRPr>
          </a:p>
          <a:p>
            <a:pPr lvl="1"/>
            <a:endParaRPr lang="en-US" sz="1200">
              <a:solidFill>
                <a:srgbClr val="002060"/>
              </a:solidFill>
              <a:latin typeface="Century Gothic" panose="020B0502020202020204" pitchFamily="34" charset="0"/>
              <a:sym typeface="Century Gothic"/>
            </a:endParaRPr>
          </a:p>
          <a:p>
            <a:pPr lvl="1"/>
            <a:endParaRPr lang="en-US" sz="1200">
              <a:solidFill>
                <a:srgbClr val="002060"/>
              </a:solidFill>
              <a:latin typeface="Century Gothic" panose="020B0502020202020204" pitchFamily="34" charset="0"/>
              <a:sym typeface="Century Gothic"/>
            </a:endParaRPr>
          </a:p>
          <a:p>
            <a:pPr lvl="1"/>
            <a:endParaRPr lang="en-US" sz="1200">
              <a:solidFill>
                <a:srgbClr val="002060"/>
              </a:solidFill>
              <a:latin typeface="Century Gothic" panose="020B0502020202020204" pitchFamily="34" charset="0"/>
              <a:sym typeface="Century Gothic"/>
            </a:endParaRPr>
          </a:p>
          <a:p>
            <a:pPr lvl="1"/>
            <a:endParaRPr lang="en-US" sz="1200">
              <a:solidFill>
                <a:srgbClr val="002060"/>
              </a:solidFill>
              <a:latin typeface="Century Gothic" panose="020B0502020202020204" pitchFamily="34" charset="0"/>
              <a:sym typeface="Century Gothic"/>
            </a:endParaRPr>
          </a:p>
          <a:p>
            <a:pPr lvl="1"/>
            <a:endParaRPr lang="en-US" sz="1200">
              <a:solidFill>
                <a:srgbClr val="002060"/>
              </a:solidFill>
              <a:latin typeface="Century Gothic" panose="020B0502020202020204" pitchFamily="34" charset="0"/>
              <a:sym typeface="Century Gothic"/>
            </a:endParaRPr>
          </a:p>
          <a:p>
            <a:pPr lvl="1"/>
            <a:r>
              <a:rPr lang="en-US" sz="1200">
                <a:solidFill>
                  <a:srgbClr val="002060"/>
                </a:solidFill>
                <a:latin typeface="Century Gothic" panose="020B0502020202020204" pitchFamily="34" charset="0"/>
                <a:sym typeface="Century Gothic"/>
              </a:rPr>
              <a:t>COGS:</a:t>
            </a:r>
          </a:p>
          <a:p>
            <a:pPr marL="171450" lvl="1" indent="-171450">
              <a:buFont typeface="Arial" panose="020B0604020202020204" pitchFamily="34" charset="0"/>
              <a:buChar char="•"/>
            </a:pPr>
            <a:r>
              <a:rPr lang="en-US" sz="1200">
                <a:solidFill>
                  <a:srgbClr val="002060"/>
                </a:solidFill>
                <a:latin typeface="Century Gothic" panose="020B0502020202020204" pitchFamily="34" charset="0"/>
                <a:sym typeface="Century Gothic"/>
              </a:rPr>
              <a:t>Gas purchase</a:t>
            </a:r>
          </a:p>
          <a:p>
            <a:pPr marL="171450" lvl="1" indent="-171450">
              <a:buFont typeface="Arial" panose="020B0604020202020204" pitchFamily="34" charset="0"/>
              <a:buChar char="•"/>
            </a:pPr>
            <a:r>
              <a:rPr lang="en-US" sz="1200">
                <a:solidFill>
                  <a:srgbClr val="002060"/>
                </a:solidFill>
                <a:latin typeface="Century Gothic" panose="020B0502020202020204" pitchFamily="34" charset="0"/>
                <a:sym typeface="Century Gothic"/>
              </a:rPr>
              <a:t>CO2 transport and storage</a:t>
            </a:r>
          </a:p>
          <a:p>
            <a:pPr marL="171450" lvl="1" indent="-171450">
              <a:buFont typeface="Arial" panose="020B0604020202020204" pitchFamily="34" charset="0"/>
              <a:buChar char="•"/>
            </a:pPr>
            <a:endParaRPr lang="en-US" sz="1200">
              <a:solidFill>
                <a:srgbClr val="002060"/>
              </a:solidFill>
              <a:latin typeface="Century Gothic" panose="020B0502020202020204" pitchFamily="34" charset="0"/>
              <a:sym typeface="Century Gothic"/>
            </a:endParaRPr>
          </a:p>
          <a:p>
            <a:pPr lvl="1"/>
            <a:r>
              <a:rPr lang="en-US" sz="1200">
                <a:solidFill>
                  <a:srgbClr val="002060"/>
                </a:solidFill>
                <a:latin typeface="Century Gothic" panose="020B0502020202020204" pitchFamily="34" charset="0"/>
                <a:sym typeface="Century Gothic"/>
              </a:rPr>
              <a:t>OPEX:</a:t>
            </a:r>
          </a:p>
          <a:p>
            <a:pPr marL="171450" lvl="1" indent="-171450">
              <a:buFont typeface="Arial" panose="020B0604020202020204" pitchFamily="34" charset="0"/>
              <a:buChar char="•"/>
            </a:pPr>
            <a:r>
              <a:rPr lang="en-US" sz="1200">
                <a:solidFill>
                  <a:srgbClr val="002060"/>
                </a:solidFill>
                <a:latin typeface="Century Gothic"/>
                <a:sym typeface="Century Gothic"/>
              </a:rPr>
              <a:t>Plant operational cost (manning, maintenance,                        power consumption, insurances, </a:t>
            </a:r>
            <a:r>
              <a:rPr lang="en-US" sz="1200" err="1">
                <a:solidFill>
                  <a:srgbClr val="002060"/>
                </a:solidFill>
                <a:latin typeface="Century Gothic"/>
                <a:sym typeface="Century Gothic"/>
              </a:rPr>
              <a:t>etc</a:t>
            </a:r>
            <a:r>
              <a:rPr lang="en-US" sz="1200">
                <a:solidFill>
                  <a:srgbClr val="002060"/>
                </a:solidFill>
                <a:latin typeface="Century Gothic"/>
                <a:sym typeface="Century Gothic"/>
              </a:rPr>
              <a:t>)</a:t>
            </a:r>
            <a:endParaRPr lang="en-US" sz="1200">
              <a:solidFill>
                <a:srgbClr val="002060"/>
              </a:solidFill>
              <a:latin typeface="Century Gothic" panose="020B0502020202020204" pitchFamily="34" charset="0"/>
              <a:sym typeface="Century Gothic"/>
            </a:endParaRPr>
          </a:p>
        </p:txBody>
      </p:sp>
      <p:sp>
        <p:nvSpPr>
          <p:cNvPr id="3" name="TextBox 2">
            <a:extLst>
              <a:ext uri="{FF2B5EF4-FFF2-40B4-BE49-F238E27FC236}">
                <a16:creationId xmlns:a16="http://schemas.microsoft.com/office/drawing/2014/main" id="{8CB299F3-B97E-1E9C-07A6-B7F54E8D5CCD}"/>
              </a:ext>
            </a:extLst>
          </p:cNvPr>
          <p:cNvSpPr txBox="1"/>
          <p:nvPr/>
        </p:nvSpPr>
        <p:spPr>
          <a:xfrm>
            <a:off x="4573134" y="6611779"/>
            <a:ext cx="6510291" cy="246221"/>
          </a:xfrm>
          <a:prstGeom prst="rect">
            <a:avLst/>
          </a:prstGeom>
          <a:noFill/>
        </p:spPr>
        <p:txBody>
          <a:bodyPr wrap="square" rtlCol="0">
            <a:spAutoFit/>
          </a:bodyPr>
          <a:lstStyle/>
          <a:p>
            <a:pPr lvl="2"/>
            <a:r>
              <a:rPr lang="en-US" sz="1200" baseline="30000" dirty="0">
                <a:solidFill>
                  <a:srgbClr val="002060"/>
                </a:solidFill>
                <a:latin typeface="Century Gothic" panose="020B0502020202020204" pitchFamily="34" charset="0"/>
                <a:sym typeface="Century Gothic"/>
              </a:rPr>
              <a:t>*)</a:t>
            </a:r>
            <a:r>
              <a:rPr lang="en-US" sz="1000" dirty="0">
                <a:solidFill>
                  <a:srgbClr val="002060"/>
                </a:solidFill>
                <a:latin typeface="Century Gothic"/>
                <a:sym typeface="Century Gothic"/>
              </a:rPr>
              <a:t>Not incl. cost of leasing plant infrastructure from asset SPV. Duration and terms to be agreed.</a:t>
            </a:r>
          </a:p>
        </p:txBody>
      </p:sp>
      <p:sp>
        <p:nvSpPr>
          <p:cNvPr id="7" name="TekstSylinder 6">
            <a:extLst>
              <a:ext uri="{FF2B5EF4-FFF2-40B4-BE49-F238E27FC236}">
                <a16:creationId xmlns:a16="http://schemas.microsoft.com/office/drawing/2014/main" id="{F86A3055-6D49-CD14-6445-6E6CECB5239C}"/>
              </a:ext>
            </a:extLst>
          </p:cNvPr>
          <p:cNvSpPr txBox="1"/>
          <p:nvPr/>
        </p:nvSpPr>
        <p:spPr>
          <a:xfrm>
            <a:off x="823186" y="5176688"/>
            <a:ext cx="11174849" cy="338554"/>
          </a:xfrm>
          <a:prstGeom prst="rect">
            <a:avLst/>
          </a:prstGeom>
          <a:noFill/>
        </p:spPr>
        <p:txBody>
          <a:bodyPr wrap="square">
            <a:spAutoFit/>
          </a:bodyPr>
          <a:lstStyle/>
          <a:p>
            <a:pPr lvl="2"/>
            <a:r>
              <a:rPr lang="en-US" sz="1600" b="1">
                <a:solidFill>
                  <a:srgbClr val="002060"/>
                </a:solidFill>
                <a:latin typeface="Century Gothic"/>
              </a:rPr>
              <a:t>Based on current capex, revenues and costs estimates the project is expected to yield IRR higher than 10%</a:t>
            </a:r>
          </a:p>
        </p:txBody>
      </p:sp>
      <p:grpSp>
        <p:nvGrpSpPr>
          <p:cNvPr id="17" name="Group 6">
            <a:extLst>
              <a:ext uri="{FF2B5EF4-FFF2-40B4-BE49-F238E27FC236}">
                <a16:creationId xmlns:a16="http://schemas.microsoft.com/office/drawing/2014/main" id="{3670AE99-6DEA-DA85-7249-7651AA4A79DE}"/>
              </a:ext>
            </a:extLst>
          </p:cNvPr>
          <p:cNvGrpSpPr/>
          <p:nvPr/>
        </p:nvGrpSpPr>
        <p:grpSpPr>
          <a:xfrm>
            <a:off x="899467" y="5561370"/>
            <a:ext cx="1303461" cy="900643"/>
            <a:chOff x="6844499" y="5051617"/>
            <a:chExt cx="1009516" cy="1540948"/>
          </a:xfrm>
        </p:grpSpPr>
        <p:sp>
          <p:nvSpPr>
            <p:cNvPr id="19" name="Google Shape;1382;p9">
              <a:extLst>
                <a:ext uri="{FF2B5EF4-FFF2-40B4-BE49-F238E27FC236}">
                  <a16:creationId xmlns:a16="http://schemas.microsoft.com/office/drawing/2014/main" id="{A8732993-DC00-B641-113B-71CCE00E3999}"/>
                </a:ext>
              </a:extLst>
            </p:cNvPr>
            <p:cNvSpPr/>
            <p:nvPr/>
          </p:nvSpPr>
          <p:spPr>
            <a:xfrm>
              <a:off x="6844499" y="5051617"/>
              <a:ext cx="1005840" cy="1540948"/>
            </a:xfrm>
            <a:prstGeom prst="roundRect">
              <a:avLst>
                <a:gd name="adj" fmla="val 16667"/>
              </a:avLst>
            </a:prstGeom>
            <a:noFill/>
            <a:ln w="12700" cap="flat" cmpd="sng">
              <a:solidFill>
                <a:srgbClr val="25728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lang="en-US" sz="1800" b="0" i="0" u="none" strike="noStrike" cap="none" noProof="0">
                <a:solidFill>
                  <a:srgbClr val="25728E"/>
                </a:solidFill>
                <a:latin typeface="Calibri"/>
                <a:ea typeface="Calibri"/>
                <a:cs typeface="Calibri"/>
                <a:sym typeface="Calibri"/>
              </a:endParaRPr>
            </a:p>
          </p:txBody>
        </p:sp>
        <p:sp>
          <p:nvSpPr>
            <p:cNvPr id="20" name="Google Shape;1383;p9">
              <a:extLst>
                <a:ext uri="{FF2B5EF4-FFF2-40B4-BE49-F238E27FC236}">
                  <a16:creationId xmlns:a16="http://schemas.microsoft.com/office/drawing/2014/main" id="{4E62AF8D-5BA7-E620-7CA3-945373AC3C63}"/>
                </a:ext>
              </a:extLst>
            </p:cNvPr>
            <p:cNvSpPr txBox="1"/>
            <p:nvPr/>
          </p:nvSpPr>
          <p:spPr>
            <a:xfrm>
              <a:off x="6900481" y="6083959"/>
              <a:ext cx="953534" cy="447159"/>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25728E"/>
                </a:buClr>
                <a:buSzPts val="1000"/>
                <a:buFont typeface="Arial"/>
                <a:buNone/>
              </a:pPr>
              <a:r>
                <a:rPr lang="en-US" sz="1200" b="1" i="0" u="none" strike="noStrike" cap="none" noProof="0">
                  <a:solidFill>
                    <a:srgbClr val="25728E"/>
                  </a:solidFill>
                  <a:latin typeface="Century Gothic"/>
                  <a:ea typeface="Century Gothic"/>
                  <a:cs typeface="Century Gothic"/>
                  <a:sym typeface="Century Gothic"/>
                </a:rPr>
                <a:t>IRR &gt; 10%</a:t>
              </a:r>
            </a:p>
          </p:txBody>
        </p:sp>
      </p:grpSp>
      <p:grpSp>
        <p:nvGrpSpPr>
          <p:cNvPr id="22" name="Group 6">
            <a:extLst>
              <a:ext uri="{FF2B5EF4-FFF2-40B4-BE49-F238E27FC236}">
                <a16:creationId xmlns:a16="http://schemas.microsoft.com/office/drawing/2014/main" id="{EB91C355-1E11-061A-A2D5-B715F032A4B1}"/>
              </a:ext>
            </a:extLst>
          </p:cNvPr>
          <p:cNvGrpSpPr/>
          <p:nvPr/>
        </p:nvGrpSpPr>
        <p:grpSpPr>
          <a:xfrm>
            <a:off x="3219389" y="5559115"/>
            <a:ext cx="1298716" cy="900643"/>
            <a:chOff x="6844499" y="5051617"/>
            <a:chExt cx="1005841" cy="1540948"/>
          </a:xfrm>
        </p:grpSpPr>
        <p:sp>
          <p:nvSpPr>
            <p:cNvPr id="23" name="Google Shape;1382;p9">
              <a:extLst>
                <a:ext uri="{FF2B5EF4-FFF2-40B4-BE49-F238E27FC236}">
                  <a16:creationId xmlns:a16="http://schemas.microsoft.com/office/drawing/2014/main" id="{ABECC3E9-1D33-B597-F78B-C6FD55A66A6E}"/>
                </a:ext>
              </a:extLst>
            </p:cNvPr>
            <p:cNvSpPr/>
            <p:nvPr/>
          </p:nvSpPr>
          <p:spPr>
            <a:xfrm>
              <a:off x="6844499" y="5051617"/>
              <a:ext cx="1005840" cy="1540948"/>
            </a:xfrm>
            <a:prstGeom prst="roundRect">
              <a:avLst>
                <a:gd name="adj" fmla="val 16667"/>
              </a:avLst>
            </a:prstGeom>
            <a:noFill/>
            <a:ln w="12700" cap="flat" cmpd="sng">
              <a:solidFill>
                <a:srgbClr val="25728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lang="en-US" sz="1800" b="0" i="0" u="none" strike="noStrike" cap="none" noProof="0">
                <a:solidFill>
                  <a:srgbClr val="25728E"/>
                </a:solidFill>
                <a:latin typeface="Calibri"/>
                <a:ea typeface="Calibri"/>
                <a:cs typeface="Calibri"/>
                <a:sym typeface="Calibri"/>
              </a:endParaRPr>
            </a:p>
          </p:txBody>
        </p:sp>
        <p:sp>
          <p:nvSpPr>
            <p:cNvPr id="24" name="Google Shape;1383;p9">
              <a:extLst>
                <a:ext uri="{FF2B5EF4-FFF2-40B4-BE49-F238E27FC236}">
                  <a16:creationId xmlns:a16="http://schemas.microsoft.com/office/drawing/2014/main" id="{46900129-7CCA-CDEA-E529-956DBD7BBD1C}"/>
                </a:ext>
              </a:extLst>
            </p:cNvPr>
            <p:cNvSpPr txBox="1"/>
            <p:nvPr/>
          </p:nvSpPr>
          <p:spPr>
            <a:xfrm>
              <a:off x="6896806" y="5860379"/>
              <a:ext cx="953534" cy="447159"/>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25728E"/>
                </a:buClr>
                <a:buSzPts val="1000"/>
                <a:buFont typeface="Arial"/>
                <a:buNone/>
              </a:pPr>
              <a:r>
                <a:rPr lang="en-US" sz="1200" b="1" i="0" u="none" strike="noStrike" cap="none" noProof="0">
                  <a:solidFill>
                    <a:srgbClr val="25728E"/>
                  </a:solidFill>
                  <a:latin typeface="Century Gothic"/>
                  <a:ea typeface="Century Gothic"/>
                  <a:cs typeface="Century Gothic"/>
                  <a:sym typeface="Century Gothic"/>
                </a:rPr>
                <a:t>EBITDA &gt; </a:t>
              </a:r>
            </a:p>
            <a:p>
              <a:pPr marL="0" marR="0" lvl="0" indent="0" algn="ctr" rtl="0">
                <a:lnSpc>
                  <a:spcPct val="90000"/>
                </a:lnSpc>
                <a:spcBef>
                  <a:spcPts val="0"/>
                </a:spcBef>
                <a:spcAft>
                  <a:spcPts val="0"/>
                </a:spcAft>
                <a:buClr>
                  <a:srgbClr val="25728E"/>
                </a:buClr>
                <a:buSzPts val="1000"/>
                <a:buFont typeface="Arial"/>
                <a:buNone/>
              </a:pPr>
              <a:r>
                <a:rPr lang="en-US" sz="1200" b="1" i="0" u="none" strike="noStrike" cap="none" noProof="0">
                  <a:solidFill>
                    <a:srgbClr val="25728E"/>
                  </a:solidFill>
                  <a:latin typeface="Century Gothic"/>
                  <a:ea typeface="Century Gothic"/>
                  <a:cs typeface="Century Gothic"/>
                  <a:sym typeface="Century Gothic"/>
                </a:rPr>
                <a:t>300 EURM</a:t>
              </a:r>
            </a:p>
          </p:txBody>
        </p:sp>
      </p:grpSp>
      <p:grpSp>
        <p:nvGrpSpPr>
          <p:cNvPr id="25" name="Group 6">
            <a:extLst>
              <a:ext uri="{FF2B5EF4-FFF2-40B4-BE49-F238E27FC236}">
                <a16:creationId xmlns:a16="http://schemas.microsoft.com/office/drawing/2014/main" id="{911E404F-3FA3-6951-0FD2-EAB5D3C5FC58}"/>
              </a:ext>
            </a:extLst>
          </p:cNvPr>
          <p:cNvGrpSpPr/>
          <p:nvPr/>
        </p:nvGrpSpPr>
        <p:grpSpPr>
          <a:xfrm>
            <a:off x="5690121" y="5559115"/>
            <a:ext cx="1298716" cy="900643"/>
            <a:chOff x="6844499" y="5051617"/>
            <a:chExt cx="1005841" cy="1540948"/>
          </a:xfrm>
        </p:grpSpPr>
        <p:sp>
          <p:nvSpPr>
            <p:cNvPr id="26" name="Google Shape;1382;p9">
              <a:extLst>
                <a:ext uri="{FF2B5EF4-FFF2-40B4-BE49-F238E27FC236}">
                  <a16:creationId xmlns:a16="http://schemas.microsoft.com/office/drawing/2014/main" id="{189795FA-4980-3B21-8791-997998D13726}"/>
                </a:ext>
              </a:extLst>
            </p:cNvPr>
            <p:cNvSpPr/>
            <p:nvPr/>
          </p:nvSpPr>
          <p:spPr>
            <a:xfrm>
              <a:off x="6844499" y="5051617"/>
              <a:ext cx="1005840" cy="1540948"/>
            </a:xfrm>
            <a:prstGeom prst="roundRect">
              <a:avLst>
                <a:gd name="adj" fmla="val 16667"/>
              </a:avLst>
            </a:prstGeom>
            <a:noFill/>
            <a:ln w="12700" cap="flat" cmpd="sng">
              <a:solidFill>
                <a:srgbClr val="25728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lang="en-US" sz="1800" b="0" i="0" u="none" strike="noStrike" cap="none" noProof="0">
                <a:solidFill>
                  <a:srgbClr val="25728E"/>
                </a:solidFill>
                <a:latin typeface="Calibri"/>
                <a:ea typeface="Calibri"/>
                <a:cs typeface="Calibri"/>
                <a:sym typeface="Calibri"/>
              </a:endParaRPr>
            </a:p>
          </p:txBody>
        </p:sp>
        <p:sp>
          <p:nvSpPr>
            <p:cNvPr id="27" name="Google Shape;1383;p9">
              <a:extLst>
                <a:ext uri="{FF2B5EF4-FFF2-40B4-BE49-F238E27FC236}">
                  <a16:creationId xmlns:a16="http://schemas.microsoft.com/office/drawing/2014/main" id="{F22D8D5E-3169-A361-AD2F-7B6552C76969}"/>
                </a:ext>
              </a:extLst>
            </p:cNvPr>
            <p:cNvSpPr txBox="1"/>
            <p:nvPr/>
          </p:nvSpPr>
          <p:spPr>
            <a:xfrm>
              <a:off x="6896806" y="5860379"/>
              <a:ext cx="953534" cy="447159"/>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25728E"/>
                </a:buClr>
                <a:buSzPts val="1000"/>
                <a:buFont typeface="Arial"/>
                <a:buNone/>
              </a:pPr>
              <a:r>
                <a:rPr lang="en-US" sz="1200" b="1" i="0" u="none" strike="noStrike" cap="none" noProof="0">
                  <a:solidFill>
                    <a:srgbClr val="25728E"/>
                  </a:solidFill>
                  <a:latin typeface="Century Gothic"/>
                  <a:ea typeface="Century Gothic"/>
                  <a:cs typeface="Century Gothic"/>
                  <a:sym typeface="Century Gothic"/>
                </a:rPr>
                <a:t>Revenue &gt; </a:t>
              </a:r>
            </a:p>
            <a:p>
              <a:pPr marL="0" marR="0" lvl="0" indent="0" algn="ctr" rtl="0">
                <a:lnSpc>
                  <a:spcPct val="90000"/>
                </a:lnSpc>
                <a:spcBef>
                  <a:spcPts val="0"/>
                </a:spcBef>
                <a:spcAft>
                  <a:spcPts val="0"/>
                </a:spcAft>
                <a:buClr>
                  <a:srgbClr val="25728E"/>
                </a:buClr>
                <a:buSzPts val="1000"/>
                <a:buFont typeface="Arial"/>
                <a:buNone/>
              </a:pPr>
              <a:r>
                <a:rPr lang="en-US" sz="1200" b="1" i="0" u="none" strike="noStrike" cap="none" noProof="0">
                  <a:solidFill>
                    <a:srgbClr val="25728E"/>
                  </a:solidFill>
                  <a:latin typeface="Century Gothic"/>
                  <a:ea typeface="Century Gothic"/>
                  <a:cs typeface="Century Gothic"/>
                  <a:sym typeface="Century Gothic"/>
                </a:rPr>
                <a:t>600 EURM</a:t>
              </a:r>
            </a:p>
          </p:txBody>
        </p:sp>
      </p:grpSp>
      <p:grpSp>
        <p:nvGrpSpPr>
          <p:cNvPr id="28" name="Group 6">
            <a:extLst>
              <a:ext uri="{FF2B5EF4-FFF2-40B4-BE49-F238E27FC236}">
                <a16:creationId xmlns:a16="http://schemas.microsoft.com/office/drawing/2014/main" id="{D9CBD4A1-9D54-20A3-A8F2-F20DE29B13DB}"/>
              </a:ext>
            </a:extLst>
          </p:cNvPr>
          <p:cNvGrpSpPr/>
          <p:nvPr/>
        </p:nvGrpSpPr>
        <p:grpSpPr>
          <a:xfrm>
            <a:off x="8208451" y="5559115"/>
            <a:ext cx="1298716" cy="900643"/>
            <a:chOff x="6844499" y="5051617"/>
            <a:chExt cx="1005841" cy="1540948"/>
          </a:xfrm>
        </p:grpSpPr>
        <p:sp>
          <p:nvSpPr>
            <p:cNvPr id="29" name="Google Shape;1382;p9">
              <a:extLst>
                <a:ext uri="{FF2B5EF4-FFF2-40B4-BE49-F238E27FC236}">
                  <a16:creationId xmlns:a16="http://schemas.microsoft.com/office/drawing/2014/main" id="{439CF2F1-A81D-086A-DA75-B511912356AF}"/>
                </a:ext>
              </a:extLst>
            </p:cNvPr>
            <p:cNvSpPr/>
            <p:nvPr/>
          </p:nvSpPr>
          <p:spPr>
            <a:xfrm>
              <a:off x="6844499" y="5051617"/>
              <a:ext cx="1005840" cy="1540948"/>
            </a:xfrm>
            <a:prstGeom prst="roundRect">
              <a:avLst>
                <a:gd name="adj" fmla="val 16667"/>
              </a:avLst>
            </a:prstGeom>
            <a:noFill/>
            <a:ln w="12700" cap="flat" cmpd="sng">
              <a:solidFill>
                <a:srgbClr val="25728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lang="en-US" sz="1800" b="0" i="0" u="none" strike="noStrike" cap="none" noProof="0">
                <a:solidFill>
                  <a:srgbClr val="25728E"/>
                </a:solidFill>
                <a:latin typeface="Calibri"/>
                <a:ea typeface="Calibri"/>
                <a:cs typeface="Calibri"/>
                <a:sym typeface="Calibri"/>
              </a:endParaRPr>
            </a:p>
          </p:txBody>
        </p:sp>
        <p:sp>
          <p:nvSpPr>
            <p:cNvPr id="30" name="Google Shape;1383;p9">
              <a:extLst>
                <a:ext uri="{FF2B5EF4-FFF2-40B4-BE49-F238E27FC236}">
                  <a16:creationId xmlns:a16="http://schemas.microsoft.com/office/drawing/2014/main" id="{13274718-6AA4-CB44-6B40-2892DA767354}"/>
                </a:ext>
              </a:extLst>
            </p:cNvPr>
            <p:cNvSpPr txBox="1"/>
            <p:nvPr/>
          </p:nvSpPr>
          <p:spPr>
            <a:xfrm>
              <a:off x="6896806" y="5860379"/>
              <a:ext cx="953534" cy="447159"/>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25728E"/>
                </a:buClr>
                <a:buSzPts val="1000"/>
                <a:buFont typeface="Arial"/>
                <a:buNone/>
              </a:pPr>
              <a:r>
                <a:rPr lang="en-US" sz="1200" b="1" i="0" u="none" strike="noStrike" cap="none" noProof="0">
                  <a:solidFill>
                    <a:srgbClr val="25728E"/>
                  </a:solidFill>
                  <a:latin typeface="Century Gothic"/>
                  <a:ea typeface="Century Gothic"/>
                  <a:cs typeface="Century Gothic"/>
                  <a:sym typeface="Century Gothic"/>
                </a:rPr>
                <a:t>Gross profit &gt; 400 EURM</a:t>
              </a:r>
            </a:p>
          </p:txBody>
        </p:sp>
      </p:grpSp>
      <p:pic>
        <p:nvPicPr>
          <p:cNvPr id="32" name="Grafikk 31" descr="Penger kontur">
            <a:extLst>
              <a:ext uri="{FF2B5EF4-FFF2-40B4-BE49-F238E27FC236}">
                <a16:creationId xmlns:a16="http://schemas.microsoft.com/office/drawing/2014/main" id="{E3CB7974-451F-2FB8-704F-887222836F8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554346" y="5492520"/>
            <a:ext cx="606923" cy="606923"/>
          </a:xfrm>
          <a:prstGeom prst="rect">
            <a:avLst/>
          </a:prstGeom>
        </p:spPr>
      </p:pic>
      <p:pic>
        <p:nvPicPr>
          <p:cNvPr id="34" name="Grafikk 33" descr="Kalkulator kontur">
            <a:extLst>
              <a:ext uri="{FF2B5EF4-FFF2-40B4-BE49-F238E27FC236}">
                <a16:creationId xmlns:a16="http://schemas.microsoft.com/office/drawing/2014/main" id="{1D43C650-1D14-0C32-B685-5EFE183269E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94437" y="5621006"/>
            <a:ext cx="508774" cy="508774"/>
          </a:xfrm>
          <a:prstGeom prst="rect">
            <a:avLst/>
          </a:prstGeom>
        </p:spPr>
      </p:pic>
      <p:pic>
        <p:nvPicPr>
          <p:cNvPr id="36" name="Grafikk 35" descr="Bank kontur">
            <a:extLst>
              <a:ext uri="{FF2B5EF4-FFF2-40B4-BE49-F238E27FC236}">
                <a16:creationId xmlns:a16="http://schemas.microsoft.com/office/drawing/2014/main" id="{948D0ED6-46A1-27E4-2A70-19FAC51E14A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96000" y="5600679"/>
            <a:ext cx="498764" cy="498764"/>
          </a:xfrm>
          <a:prstGeom prst="rect">
            <a:avLst/>
          </a:prstGeom>
        </p:spPr>
      </p:pic>
      <p:pic>
        <p:nvPicPr>
          <p:cNvPr id="38" name="Grafikk 37" descr="Oppadgående tendens kontur">
            <a:extLst>
              <a:ext uri="{FF2B5EF4-FFF2-40B4-BE49-F238E27FC236}">
                <a16:creationId xmlns:a16="http://schemas.microsoft.com/office/drawing/2014/main" id="{B82E3EE0-BB5F-941D-F43D-BA677FBC2F6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565285" y="5522858"/>
            <a:ext cx="606922" cy="606922"/>
          </a:xfrm>
          <a:prstGeom prst="rect">
            <a:avLst/>
          </a:prstGeom>
        </p:spPr>
      </p:pic>
    </p:spTree>
    <p:extLst>
      <p:ext uri="{BB962C8B-B14F-4D97-AF65-F5344CB8AC3E}">
        <p14:creationId xmlns:p14="http://schemas.microsoft.com/office/powerpoint/2010/main" val="1954999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F40E1-9826-6726-BF64-27D3F6EA33FA}"/>
            </a:ext>
          </a:extLst>
        </p:cNvPr>
        <p:cNvGrpSpPr/>
        <p:nvPr/>
      </p:nvGrpSpPr>
      <p:grpSpPr>
        <a:xfrm>
          <a:off x="0" y="0"/>
          <a:ext cx="0" cy="0"/>
          <a:chOff x="0" y="0"/>
          <a:chExt cx="0" cy="0"/>
        </a:xfrm>
      </p:grpSpPr>
      <p:pic>
        <p:nvPicPr>
          <p:cNvPr id="32" name="Bilde 31">
            <a:extLst>
              <a:ext uri="{FF2B5EF4-FFF2-40B4-BE49-F238E27FC236}">
                <a16:creationId xmlns:a16="http://schemas.microsoft.com/office/drawing/2014/main" id="{D87AF3F1-986D-DCCA-A6E7-2519B474795B}"/>
              </a:ext>
            </a:extLst>
          </p:cNvPr>
          <p:cNvPicPr>
            <a:picLocks noChangeAspect="1"/>
          </p:cNvPicPr>
          <p:nvPr/>
        </p:nvPicPr>
        <p:blipFill>
          <a:blip r:embed="rId3">
            <a:duotone>
              <a:schemeClr val="bg2">
                <a:shade val="45000"/>
                <a:satMod val="135000"/>
              </a:schemeClr>
              <a:prstClr val="white"/>
            </a:duotone>
            <a:alphaModFix amt="67000"/>
          </a:blip>
          <a:srcRect l="40960" t="-14773" r="9449" b="28933"/>
          <a:stretch>
            <a:fillRect/>
          </a:stretch>
        </p:blipFill>
        <p:spPr>
          <a:xfrm>
            <a:off x="8175160" y="-1398083"/>
            <a:ext cx="5612517" cy="5464758"/>
          </a:xfrm>
          <a:prstGeom prst="roundRect">
            <a:avLst/>
          </a:prstGeom>
          <a:ln>
            <a:noFill/>
          </a:ln>
          <a:effectLst/>
        </p:spPr>
      </p:pic>
      <p:sp>
        <p:nvSpPr>
          <p:cNvPr id="4" name="Tittel 3">
            <a:extLst>
              <a:ext uri="{FF2B5EF4-FFF2-40B4-BE49-F238E27FC236}">
                <a16:creationId xmlns:a16="http://schemas.microsoft.com/office/drawing/2014/main" id="{313641A8-807E-88BA-B78A-57A71C62F6A2}"/>
              </a:ext>
            </a:extLst>
          </p:cNvPr>
          <p:cNvSpPr>
            <a:spLocks noGrp="1"/>
          </p:cNvSpPr>
          <p:nvPr>
            <p:ph type="title"/>
          </p:nvPr>
        </p:nvSpPr>
        <p:spPr>
          <a:xfrm>
            <a:off x="601053" y="482234"/>
            <a:ext cx="7327757" cy="1600200"/>
          </a:xfrm>
          <a:noFill/>
          <a:ln>
            <a:noFill/>
          </a:ln>
        </p:spPr>
        <p:txBody>
          <a:bodyPr spcFirstLastPara="1" wrap="square" lIns="91425" tIns="45700" rIns="91425" bIns="45700" anchor="ctr" anchorCtr="0">
            <a:normAutofit/>
          </a:bodyPr>
          <a:lstStyle/>
          <a:p>
            <a:r>
              <a:rPr lang="en-US" sz="2800" b="1" noProof="0" dirty="0"/>
              <a:t>NYSE listing through SPAC merger</a:t>
            </a:r>
            <a:endParaRPr lang="en-US" sz="2800" dirty="0"/>
          </a:p>
        </p:txBody>
      </p:sp>
      <p:sp>
        <p:nvSpPr>
          <p:cNvPr id="8" name="TextBox 6">
            <a:extLst>
              <a:ext uri="{FF2B5EF4-FFF2-40B4-BE49-F238E27FC236}">
                <a16:creationId xmlns:a16="http://schemas.microsoft.com/office/drawing/2014/main" id="{826402F7-91D7-2DAF-8509-EDE129825248}"/>
              </a:ext>
            </a:extLst>
          </p:cNvPr>
          <p:cNvSpPr txBox="1"/>
          <p:nvPr/>
        </p:nvSpPr>
        <p:spPr>
          <a:xfrm>
            <a:off x="601053" y="1612902"/>
            <a:ext cx="7439661" cy="5447645"/>
          </a:xfrm>
          <a:prstGeom prst="rect">
            <a:avLst/>
          </a:prstGeom>
          <a:noFill/>
        </p:spPr>
        <p:txBody>
          <a:bodyPr wrap="square" lIns="91440" tIns="45720" rIns="91440" bIns="45720" anchor="t">
            <a:spAutoFit/>
          </a:bodyPr>
          <a:lstStyle/>
          <a:p>
            <a:pPr marL="285750" marR="0" lvl="0" indent="-285750" algn="just" defTabSz="914400" rtl="0" eaLnBrk="1" fontAlgn="base"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900" spc="-15" dirty="0">
                <a:solidFill>
                  <a:srgbClr val="002060"/>
                </a:solidFill>
                <a:latin typeface="Century Gothic"/>
                <a:ea typeface="Inter"/>
                <a:cs typeface="Centaur Now Caption"/>
                <a:sym typeface="Century Gothic"/>
              </a:rPr>
              <a:t>The company is planning an IPO to the New York Stock Exchange (NYSE) in 2027, Barents Blue is well prepared with about 1200 shareholders already registered in VPS </a:t>
            </a:r>
          </a:p>
          <a:p>
            <a:pPr marL="285750" marR="0" lvl="0" indent="-285750" algn="just" defTabSz="914400" rtl="0" eaLnBrk="1" fontAlgn="base"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900" spc="-15" dirty="0">
                <a:solidFill>
                  <a:srgbClr val="002060"/>
                </a:solidFill>
                <a:latin typeface="Century Gothic"/>
                <a:ea typeface="Inter"/>
                <a:cs typeface="Centaur Now Caption"/>
                <a:sym typeface="Century Gothic"/>
              </a:rPr>
              <a:t>The process planned for is a SPAC</a:t>
            </a:r>
            <a:r>
              <a:rPr lang="en-US" sz="1900" spc="-15" baseline="30000" dirty="0">
                <a:solidFill>
                  <a:srgbClr val="002060"/>
                </a:solidFill>
                <a:latin typeface="Century Gothic"/>
                <a:ea typeface="Inter"/>
                <a:cs typeface="Centaur Now Caption"/>
                <a:sym typeface="Century Gothic"/>
              </a:rPr>
              <a:t>1</a:t>
            </a:r>
            <a:r>
              <a:rPr lang="en-US" sz="1900" spc="-15" dirty="0">
                <a:solidFill>
                  <a:srgbClr val="002060"/>
                </a:solidFill>
                <a:latin typeface="Century Gothic"/>
                <a:ea typeface="Inter"/>
                <a:cs typeface="Centaur Now Caption"/>
                <a:sym typeface="Century Gothic"/>
              </a:rPr>
              <a:t> merger with an existing NYSE listed SPAC entity, that is already fully capitalized</a:t>
            </a:r>
            <a:r>
              <a:rPr lang="en-US" sz="1900" spc="-15" baseline="30000" dirty="0">
                <a:solidFill>
                  <a:srgbClr val="002060"/>
                </a:solidFill>
                <a:latin typeface="Century Gothic"/>
                <a:ea typeface="Inter"/>
                <a:cs typeface="Centaur Now Caption"/>
                <a:sym typeface="Century Gothic"/>
              </a:rPr>
              <a:t>2</a:t>
            </a:r>
          </a:p>
          <a:p>
            <a:pPr marL="285750" marR="0" lvl="0" indent="-285750" algn="just" defTabSz="914400" rtl="0" eaLnBrk="1" fontAlgn="base"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900" spc="-15" dirty="0">
                <a:solidFill>
                  <a:srgbClr val="002060"/>
                </a:solidFill>
                <a:latin typeface="Century Gothic"/>
                <a:ea typeface="Inter"/>
                <a:cs typeface="Centaur Now Caption"/>
                <a:sym typeface="Century Gothic"/>
              </a:rPr>
              <a:t>Several steps of the process are completed such as initial due diligence and signed letter of intent, but several steps remain:</a:t>
            </a:r>
          </a:p>
          <a:p>
            <a:pPr marL="514350" lvl="8" indent="-514350" algn="just" fontAlgn="base">
              <a:buFont typeface="+mj-lt"/>
              <a:buAutoNum type="romanLcPeriod"/>
            </a:pPr>
            <a:r>
              <a:rPr lang="en-US" sz="1600" spc="-15" dirty="0">
                <a:solidFill>
                  <a:srgbClr val="002060"/>
                </a:solidFill>
                <a:latin typeface="Century Gothic"/>
                <a:ea typeface="Inter"/>
                <a:cs typeface="Centaur Now Caption"/>
                <a:sym typeface="Century Gothic"/>
              </a:rPr>
              <a:t>Signing and completion of the definitive agreements</a:t>
            </a:r>
          </a:p>
          <a:p>
            <a:pPr marL="514350" lvl="8" indent="-514350" algn="just" fontAlgn="base">
              <a:buFont typeface="+mj-lt"/>
              <a:buAutoNum type="romanLcPeriod"/>
            </a:pPr>
            <a:r>
              <a:rPr lang="en-US" sz="1600" spc="-15" dirty="0">
                <a:solidFill>
                  <a:srgbClr val="002060"/>
                </a:solidFill>
                <a:latin typeface="Century Gothic"/>
                <a:ea typeface="Inter"/>
                <a:cs typeface="Centaur Now Caption"/>
                <a:sym typeface="Century Gothic"/>
              </a:rPr>
              <a:t>Existing SPAC shareholders approval</a:t>
            </a:r>
          </a:p>
          <a:p>
            <a:pPr marL="514350" lvl="8" indent="-514350" algn="just" fontAlgn="base">
              <a:buFont typeface="+mj-lt"/>
              <a:buAutoNum type="romanLcPeriod"/>
            </a:pPr>
            <a:r>
              <a:rPr lang="en-US" sz="1600" spc="-15" dirty="0">
                <a:solidFill>
                  <a:srgbClr val="002060"/>
                </a:solidFill>
                <a:latin typeface="Century Gothic"/>
                <a:ea typeface="Inter"/>
                <a:cs typeface="Centaur Now Caption"/>
                <a:sym typeface="Century Gothic"/>
              </a:rPr>
              <a:t>Preparation of business combination prospectus (BCP)</a:t>
            </a:r>
          </a:p>
          <a:p>
            <a:pPr marL="514350" lvl="8" indent="-514350" algn="just" fontAlgn="base">
              <a:buFont typeface="+mj-lt"/>
              <a:buAutoNum type="romanLcPeriod"/>
            </a:pPr>
            <a:r>
              <a:rPr lang="en-US" sz="1600" spc="-15" dirty="0">
                <a:solidFill>
                  <a:srgbClr val="002060"/>
                </a:solidFill>
                <a:latin typeface="Century Gothic"/>
                <a:ea typeface="Inter"/>
                <a:cs typeface="Centaur Now Caption"/>
                <a:sym typeface="Century Gothic"/>
              </a:rPr>
              <a:t>US Stock Exchange Committee (SEC) review and approval of BCP</a:t>
            </a:r>
          </a:p>
          <a:p>
            <a:pPr marL="514350" lvl="8" indent="-514350" algn="just" fontAlgn="base">
              <a:buFont typeface="+mj-lt"/>
              <a:buAutoNum type="romanLcPeriod"/>
            </a:pPr>
            <a:r>
              <a:rPr lang="en-US" sz="1600" spc="-15" dirty="0">
                <a:solidFill>
                  <a:srgbClr val="002060"/>
                </a:solidFill>
                <a:latin typeface="Century Gothic"/>
                <a:ea typeface="Inter"/>
                <a:cs typeface="Centaur Now Caption"/>
                <a:sym typeface="Century Gothic"/>
              </a:rPr>
              <a:t>Execute SPAC merger and become a joint entity listed on NYSE</a:t>
            </a:r>
          </a:p>
          <a:p>
            <a:pPr marL="285750" lvl="2" indent="-285750" algn="just" fontAlgn="base">
              <a:buFont typeface="Arial" panose="020B0604020202020204" pitchFamily="34" charset="0"/>
              <a:buChar char="•"/>
            </a:pPr>
            <a:r>
              <a:rPr lang="en-US" sz="1900" spc="-15" dirty="0">
                <a:solidFill>
                  <a:srgbClr val="002060"/>
                </a:solidFill>
                <a:latin typeface="Century Gothic"/>
                <a:ea typeface="Inter"/>
                <a:cs typeface="Centaur Now Caption"/>
                <a:sym typeface="Century Gothic"/>
              </a:rPr>
              <a:t>As part of the SPAC merger all shareholders in Barents Blue will get shares in the new combined legal entity based upon the valuation of Barents Blue and the SPAC </a:t>
            </a:r>
          </a:p>
          <a:p>
            <a:pPr marL="285750" lvl="2" indent="-285750" algn="just" fontAlgn="base">
              <a:buFont typeface="Arial" panose="020B0604020202020204" pitchFamily="34" charset="0"/>
              <a:buChar char="•"/>
            </a:pPr>
            <a:r>
              <a:rPr lang="en-US" sz="1900" spc="-15" dirty="0">
                <a:solidFill>
                  <a:srgbClr val="002060"/>
                </a:solidFill>
                <a:latin typeface="Century Gothic"/>
                <a:ea typeface="Inter"/>
                <a:cs typeface="Centaur Now Caption"/>
                <a:sym typeface="Century Gothic"/>
              </a:rPr>
              <a:t>Following the listing, all shares will become tradable on NYSE</a:t>
            </a:r>
            <a:endParaRPr kumimoji="0" lang="en-US" sz="1900" b="0" i="0" u="none" strike="noStrike" kern="0" cap="none" spc="-15" normalizeH="0" baseline="0" noProof="0" dirty="0">
              <a:ln>
                <a:noFill/>
              </a:ln>
              <a:solidFill>
                <a:srgbClr val="002060"/>
              </a:solidFill>
              <a:effectLst/>
              <a:uLnTx/>
              <a:uFillTx/>
              <a:latin typeface="Century Gothic"/>
              <a:ea typeface="Inter"/>
              <a:cs typeface="Centaur Now Caption"/>
              <a:sym typeface="Century Gothic"/>
            </a:endParaRPr>
          </a:p>
          <a:p>
            <a:pPr marL="285750" marR="0" lvl="0" indent="-285750" algn="just" defTabSz="914400" rtl="0" eaLnBrk="1" fontAlgn="base"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000" b="0" i="0" u="none" strike="noStrike" kern="0" cap="none" spc="-15" normalizeH="0" baseline="0" noProof="0" dirty="0">
              <a:ln>
                <a:noFill/>
              </a:ln>
              <a:solidFill>
                <a:srgbClr val="002060"/>
              </a:solidFill>
              <a:effectLst/>
              <a:uLnTx/>
              <a:uFillTx/>
              <a:latin typeface="Century Gothic"/>
              <a:ea typeface="Inter"/>
              <a:cs typeface="Centaur Now Caption"/>
              <a:sym typeface="Arial"/>
            </a:endParaRPr>
          </a:p>
          <a:p>
            <a:pPr marL="0" marR="0" lvl="0" indent="0" algn="just" defTabSz="914400" rtl="0" eaLnBrk="1" fontAlgn="base" latinLnBrk="0" hangingPunct="1">
              <a:lnSpc>
                <a:spcPct val="100000"/>
              </a:lnSpc>
              <a:spcBef>
                <a:spcPts val="0"/>
              </a:spcBef>
              <a:spcAft>
                <a:spcPts val="0"/>
              </a:spcAft>
              <a:buClr>
                <a:srgbClr val="000000"/>
              </a:buClr>
              <a:buSzTx/>
              <a:buFont typeface="Arial"/>
              <a:buNone/>
              <a:tabLst/>
              <a:defRPr/>
            </a:pPr>
            <a:endParaRPr kumimoji="0" lang="en-US" sz="2000" b="0" i="0" u="none" strike="noStrike" kern="0" cap="none" spc="0" normalizeH="0" baseline="0" noProof="0" dirty="0">
              <a:ln>
                <a:noFill/>
              </a:ln>
              <a:solidFill>
                <a:srgbClr val="0C3C54"/>
              </a:solidFill>
              <a:effectLst/>
              <a:uLnTx/>
              <a:uFillTx/>
              <a:latin typeface="Century Gothic"/>
              <a:cs typeface="Arial"/>
              <a:sym typeface="Arial"/>
            </a:endParaRPr>
          </a:p>
        </p:txBody>
      </p:sp>
      <p:sp>
        <p:nvSpPr>
          <p:cNvPr id="12" name="Google Shape;1768;p26">
            <a:extLst>
              <a:ext uri="{FF2B5EF4-FFF2-40B4-BE49-F238E27FC236}">
                <a16:creationId xmlns:a16="http://schemas.microsoft.com/office/drawing/2014/main" id="{77E07A6D-A8DD-D891-E535-30E4A5888B72}"/>
              </a:ext>
            </a:extLst>
          </p:cNvPr>
          <p:cNvSpPr txBox="1">
            <a:spLocks noGrp="1"/>
          </p:cNvSpPr>
          <p:nvPr>
            <p:ph type="sldNum" idx="12"/>
          </p:nvPr>
        </p:nvSpPr>
        <p:spPr>
          <a:xfrm>
            <a:off x="7828280" y="6326562"/>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t>11</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9" name="Shape 4">
            <a:extLst>
              <a:ext uri="{FF2B5EF4-FFF2-40B4-BE49-F238E27FC236}">
                <a16:creationId xmlns:a16="http://schemas.microsoft.com/office/drawing/2014/main" id="{FF342FFE-50C3-EF73-7E7B-E378B0FAE994}"/>
              </a:ext>
            </a:extLst>
          </p:cNvPr>
          <p:cNvSpPr/>
          <p:nvPr/>
        </p:nvSpPr>
        <p:spPr>
          <a:xfrm>
            <a:off x="698077" y="523230"/>
            <a:ext cx="1726563" cy="276521"/>
          </a:xfrm>
          <a:prstGeom prst="roundRect">
            <a:avLst>
              <a:gd name="adj" fmla="val 28800"/>
            </a:avLst>
          </a:prstGeom>
          <a:solidFill>
            <a:schemeClr val="bg2">
              <a:lumMod val="60000"/>
              <a:lumOff val="40000"/>
              <a:alpha val="30000"/>
            </a:schemeClr>
          </a:solidFill>
          <a:ln/>
        </p:spPr>
        <p:txBody>
          <a:bodyPr lIns="91440" tIns="45720" rIns="91440" bIns="45720" anchor="t"/>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1200" cap="none" spc="0" normalizeH="0" baseline="0" noProof="0">
                <a:ln>
                  <a:noFill/>
                </a:ln>
                <a:solidFill>
                  <a:srgbClr val="000000">
                    <a:lumMod val="95000"/>
                    <a:lumOff val="5000"/>
                  </a:srgbClr>
                </a:solidFill>
                <a:effectLst/>
                <a:uLnTx/>
                <a:uFillTx/>
                <a:latin typeface="Montserrat"/>
                <a:ea typeface="+mn-ea"/>
                <a:cs typeface="Arial"/>
                <a:sym typeface="Arial"/>
              </a:rPr>
              <a:t>IPO planned </a:t>
            </a:r>
            <a:r>
              <a:rPr lang="en-US" sz="1000" kern="1200">
                <a:solidFill>
                  <a:srgbClr val="000000">
                    <a:lumMod val="95000"/>
                    <a:lumOff val="5000"/>
                  </a:srgbClr>
                </a:solidFill>
                <a:latin typeface="Montserrat"/>
                <a:ea typeface="+mn-ea"/>
              </a:rPr>
              <a:t>2027</a:t>
            </a:r>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3" name="Bilde 2" descr="Et bilde som inneholder sirkel&#10;&#10;KI-generert innhold kan være feil.">
            <a:extLst>
              <a:ext uri="{FF2B5EF4-FFF2-40B4-BE49-F238E27FC236}">
                <a16:creationId xmlns:a16="http://schemas.microsoft.com/office/drawing/2014/main" id="{84BEDB71-6E77-FFA5-1C71-A8D5D89D48D1}"/>
              </a:ext>
            </a:extLst>
          </p:cNvPr>
          <p:cNvPicPr>
            <a:picLocks noChangeAspect="1"/>
          </p:cNvPicPr>
          <p:nvPr/>
        </p:nvPicPr>
        <p:blipFill>
          <a:blip r:embed="rId4"/>
          <a:stretch>
            <a:fillRect/>
          </a:stretch>
        </p:blipFill>
        <p:spPr>
          <a:xfrm>
            <a:off x="11353800" y="136525"/>
            <a:ext cx="761633" cy="566155"/>
          </a:xfrm>
          <a:prstGeom prst="rect">
            <a:avLst/>
          </a:prstGeom>
        </p:spPr>
      </p:pic>
      <p:sp>
        <p:nvSpPr>
          <p:cNvPr id="5" name="TextBox 2">
            <a:extLst>
              <a:ext uri="{FF2B5EF4-FFF2-40B4-BE49-F238E27FC236}">
                <a16:creationId xmlns:a16="http://schemas.microsoft.com/office/drawing/2014/main" id="{61269998-153F-7C3B-3FBD-AA0DBD74F003}"/>
              </a:ext>
            </a:extLst>
          </p:cNvPr>
          <p:cNvSpPr txBox="1"/>
          <p:nvPr/>
        </p:nvSpPr>
        <p:spPr>
          <a:xfrm>
            <a:off x="4055347" y="6430026"/>
            <a:ext cx="6926071" cy="430887"/>
          </a:xfrm>
          <a:prstGeom prst="rect">
            <a:avLst/>
          </a:prstGeom>
          <a:noFill/>
        </p:spPr>
        <p:txBody>
          <a:bodyPr wrap="square" rtlCol="0">
            <a:spAutoFit/>
          </a:bodyPr>
          <a:lstStyle/>
          <a:p>
            <a:pPr lvl="2"/>
            <a:r>
              <a:rPr lang="en-US" sz="1200">
                <a:solidFill>
                  <a:srgbClr val="002060"/>
                </a:solidFill>
                <a:latin typeface="Century Gothic" panose="020B0502020202020204" pitchFamily="34" charset="0"/>
                <a:sym typeface="Century Gothic"/>
              </a:rPr>
              <a:t>1)</a:t>
            </a:r>
            <a:r>
              <a:rPr lang="en-US" sz="1000">
                <a:solidFill>
                  <a:srgbClr val="002060"/>
                </a:solidFill>
                <a:latin typeface="Century Gothic"/>
                <a:sym typeface="Century Gothic"/>
              </a:rPr>
              <a:t>Special Purpose Acquisition Company, made to be merged with an operational company.</a:t>
            </a:r>
          </a:p>
          <a:p>
            <a:pPr lvl="2"/>
            <a:r>
              <a:rPr lang="en-US" sz="1000">
                <a:solidFill>
                  <a:srgbClr val="002060"/>
                </a:solidFill>
                <a:latin typeface="Century Gothic" panose="020B0502020202020204" pitchFamily="34" charset="0"/>
                <a:sym typeface="Century Gothic"/>
              </a:rPr>
              <a:t>2) Sufficient funds in SPAC entity to finance FEED, some equity for CAPEX and inorganic growth through M&amp;A</a:t>
            </a:r>
            <a:endParaRPr lang="en-US" sz="1000">
              <a:solidFill>
                <a:srgbClr val="002060"/>
              </a:solidFill>
              <a:latin typeface="Century Gothic"/>
              <a:sym typeface="Century Gothic"/>
            </a:endParaRPr>
          </a:p>
        </p:txBody>
      </p:sp>
      <p:pic>
        <p:nvPicPr>
          <p:cNvPr id="7" name="Grafikk 6" descr="Klokke kontur">
            <a:extLst>
              <a:ext uri="{FF2B5EF4-FFF2-40B4-BE49-F238E27FC236}">
                <a16:creationId xmlns:a16="http://schemas.microsoft.com/office/drawing/2014/main" id="{1451343E-04CD-EAB3-74FB-CD126A4696F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419542" y="4716262"/>
            <a:ext cx="960711" cy="960711"/>
          </a:xfrm>
          <a:prstGeom prst="rect">
            <a:avLst/>
          </a:prstGeom>
        </p:spPr>
      </p:pic>
      <p:sp>
        <p:nvSpPr>
          <p:cNvPr id="11" name="TekstSylinder 10">
            <a:extLst>
              <a:ext uri="{FF2B5EF4-FFF2-40B4-BE49-F238E27FC236}">
                <a16:creationId xmlns:a16="http://schemas.microsoft.com/office/drawing/2014/main" id="{AAFC1F8E-5CB3-B9F6-6C69-99B67DA3AA59}"/>
              </a:ext>
            </a:extLst>
          </p:cNvPr>
          <p:cNvSpPr txBox="1"/>
          <p:nvPr/>
        </p:nvSpPr>
        <p:spPr>
          <a:xfrm>
            <a:off x="9380253" y="4596454"/>
            <a:ext cx="2735180" cy="1200329"/>
          </a:xfrm>
          <a:prstGeom prst="rect">
            <a:avLst/>
          </a:prstGeom>
          <a:noFill/>
        </p:spPr>
        <p:txBody>
          <a:bodyPr wrap="square">
            <a:spAutoFit/>
          </a:bodyPr>
          <a:lstStyle/>
          <a:p>
            <a:r>
              <a:rPr lang="en-US" sz="2400" spc="-15">
                <a:solidFill>
                  <a:srgbClr val="002060"/>
                </a:solidFill>
                <a:latin typeface="Century Gothic"/>
                <a:ea typeface="Inter"/>
                <a:cs typeface="Centaur Now Caption"/>
                <a:sym typeface="Century Gothic"/>
              </a:rPr>
              <a:t>NYSE IPO a key company milestone in 2027</a:t>
            </a:r>
            <a:endParaRPr lang="en-US"/>
          </a:p>
        </p:txBody>
      </p:sp>
    </p:spTree>
    <p:extLst>
      <p:ext uri="{BB962C8B-B14F-4D97-AF65-F5344CB8AC3E}">
        <p14:creationId xmlns:p14="http://schemas.microsoft.com/office/powerpoint/2010/main" val="1989326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A24EB-0D6A-5178-D15F-6449B23D51E4}"/>
            </a:ext>
          </a:extLst>
        </p:cNvPr>
        <p:cNvGrpSpPr/>
        <p:nvPr/>
      </p:nvGrpSpPr>
      <p:grpSpPr>
        <a:xfrm>
          <a:off x="0" y="0"/>
          <a:ext cx="0" cy="0"/>
          <a:chOff x="0" y="0"/>
          <a:chExt cx="0" cy="0"/>
        </a:xfrm>
      </p:grpSpPr>
      <p:pic>
        <p:nvPicPr>
          <p:cNvPr id="32" name="Bilde 31">
            <a:extLst>
              <a:ext uri="{FF2B5EF4-FFF2-40B4-BE49-F238E27FC236}">
                <a16:creationId xmlns:a16="http://schemas.microsoft.com/office/drawing/2014/main" id="{43A6EAC7-448D-F272-71BC-73FDEEF6EB36}"/>
              </a:ext>
            </a:extLst>
          </p:cNvPr>
          <p:cNvPicPr>
            <a:picLocks noChangeAspect="1"/>
          </p:cNvPicPr>
          <p:nvPr/>
        </p:nvPicPr>
        <p:blipFill>
          <a:blip r:embed="rId3">
            <a:duotone>
              <a:schemeClr val="bg2">
                <a:shade val="45000"/>
                <a:satMod val="135000"/>
              </a:schemeClr>
              <a:prstClr val="white"/>
            </a:duotone>
            <a:alphaModFix amt="67000"/>
          </a:blip>
          <a:srcRect l="40960" t="-14773" r="9449" b="28933"/>
          <a:stretch>
            <a:fillRect/>
          </a:stretch>
        </p:blipFill>
        <p:spPr>
          <a:xfrm>
            <a:off x="7685590" y="-1398084"/>
            <a:ext cx="6102088" cy="5594579"/>
          </a:xfrm>
          <a:prstGeom prst="roundRect">
            <a:avLst/>
          </a:prstGeom>
          <a:ln>
            <a:noFill/>
          </a:ln>
          <a:effectLst/>
        </p:spPr>
      </p:pic>
      <p:sp>
        <p:nvSpPr>
          <p:cNvPr id="4" name="Tittel 3">
            <a:extLst>
              <a:ext uri="{FF2B5EF4-FFF2-40B4-BE49-F238E27FC236}">
                <a16:creationId xmlns:a16="http://schemas.microsoft.com/office/drawing/2014/main" id="{48B968C8-E797-4B94-373B-6E2750C123D9}"/>
              </a:ext>
            </a:extLst>
          </p:cNvPr>
          <p:cNvSpPr>
            <a:spLocks noGrp="1"/>
          </p:cNvSpPr>
          <p:nvPr>
            <p:ph type="title"/>
          </p:nvPr>
        </p:nvSpPr>
        <p:spPr>
          <a:xfrm>
            <a:off x="477526" y="778226"/>
            <a:ext cx="7350754" cy="1262334"/>
          </a:xfrm>
          <a:noFill/>
          <a:ln>
            <a:noFill/>
          </a:ln>
        </p:spPr>
        <p:txBody>
          <a:bodyPr spcFirstLastPara="1" wrap="square" lIns="91425" tIns="45700" rIns="91425" bIns="45700" anchor="ctr" anchorCtr="0">
            <a:normAutofit/>
          </a:bodyPr>
          <a:lstStyle/>
          <a:p>
            <a:r>
              <a:rPr lang="en-US" sz="2800" b="1" noProof="0"/>
              <a:t>Invest prior to upcoming inflection points</a:t>
            </a:r>
            <a:endParaRPr lang="en-US" sz="2800"/>
          </a:p>
        </p:txBody>
      </p:sp>
      <p:sp>
        <p:nvSpPr>
          <p:cNvPr id="8" name="TextBox 6">
            <a:extLst>
              <a:ext uri="{FF2B5EF4-FFF2-40B4-BE49-F238E27FC236}">
                <a16:creationId xmlns:a16="http://schemas.microsoft.com/office/drawing/2014/main" id="{7F4ADC23-7929-5289-4231-B22E476E6A75}"/>
              </a:ext>
            </a:extLst>
          </p:cNvPr>
          <p:cNvSpPr txBox="1"/>
          <p:nvPr/>
        </p:nvSpPr>
        <p:spPr>
          <a:xfrm>
            <a:off x="1651380" y="2310246"/>
            <a:ext cx="6470249" cy="3016210"/>
          </a:xfrm>
          <a:prstGeom prst="rect">
            <a:avLst/>
          </a:prstGeom>
          <a:noFill/>
        </p:spPr>
        <p:txBody>
          <a:bodyPr wrap="square" lIns="91440" tIns="45720" rIns="91440" bIns="45720" anchor="t">
            <a:spAutoFit/>
          </a:bodyPr>
          <a:lstStyle/>
          <a:p>
            <a:pPr algn="just" rtl="0" fontAlgn="base"/>
            <a:r>
              <a:rPr lang="en-US" sz="2400" spc="-15">
                <a:solidFill>
                  <a:srgbClr val="002060"/>
                </a:solidFill>
                <a:latin typeface="Century Gothic"/>
                <a:ea typeface="Inter"/>
                <a:cs typeface="Centaur Now Caption"/>
                <a:sym typeface="Century Gothic"/>
              </a:rPr>
              <a:t>NYSE IPO (SPAC merger complete)</a:t>
            </a:r>
          </a:p>
          <a:p>
            <a:pPr algn="just" rtl="0" fontAlgn="base"/>
            <a:endParaRPr lang="en-US" sz="1200" spc="-15">
              <a:solidFill>
                <a:srgbClr val="002060"/>
              </a:solidFill>
              <a:latin typeface="Century Gothic"/>
              <a:ea typeface="Inter"/>
              <a:cs typeface="Centaur Now Caption"/>
              <a:sym typeface="Century Gothic"/>
            </a:endParaRPr>
          </a:p>
          <a:p>
            <a:pPr algn="just" fontAlgn="base"/>
            <a:r>
              <a:rPr lang="en-US" sz="2400" spc="-15">
                <a:solidFill>
                  <a:srgbClr val="002060"/>
                </a:solidFill>
                <a:latin typeface="Century Gothic"/>
                <a:ea typeface="Inter"/>
                <a:cs typeface="Centaur Now Caption"/>
                <a:sym typeface="Century Gothic"/>
              </a:rPr>
              <a:t>Start-up of FEED work</a:t>
            </a:r>
          </a:p>
          <a:p>
            <a:pPr algn="just" rtl="0" fontAlgn="base"/>
            <a:endParaRPr lang="en-US" sz="1000" spc="-15">
              <a:solidFill>
                <a:srgbClr val="002060"/>
              </a:solidFill>
              <a:latin typeface="Century Gothic"/>
              <a:ea typeface="Inter"/>
              <a:cs typeface="Centaur Now Caption"/>
              <a:sym typeface="Century Gothic"/>
            </a:endParaRPr>
          </a:p>
          <a:p>
            <a:pPr algn="just" rtl="0" fontAlgn="base"/>
            <a:r>
              <a:rPr lang="en-US" sz="2400" spc="-15">
                <a:solidFill>
                  <a:srgbClr val="002060"/>
                </a:solidFill>
                <a:latin typeface="Century Gothic"/>
                <a:ea typeface="Inter"/>
                <a:cs typeface="Centaur Now Caption"/>
                <a:sym typeface="Century Gothic"/>
              </a:rPr>
              <a:t>Financial close</a:t>
            </a:r>
          </a:p>
          <a:p>
            <a:pPr marL="285750" indent="-285750" algn="just" rtl="0" fontAlgn="base">
              <a:buFont typeface="Arial" panose="020B0604020202020204" pitchFamily="34" charset="0"/>
              <a:buChar char="•"/>
            </a:pPr>
            <a:endParaRPr lang="en-US" sz="1200" spc="-15" noProof="0">
              <a:solidFill>
                <a:srgbClr val="002060"/>
              </a:solidFill>
              <a:latin typeface="Century Gothic"/>
              <a:ea typeface="Inter"/>
              <a:cs typeface="Centaur Now Caption"/>
              <a:sym typeface="Century Gothic"/>
            </a:endParaRPr>
          </a:p>
          <a:p>
            <a:pPr algn="just" rtl="0" fontAlgn="base"/>
            <a:r>
              <a:rPr lang="en-US" sz="2400" spc="-15" noProof="0">
                <a:solidFill>
                  <a:srgbClr val="002060"/>
                </a:solidFill>
                <a:latin typeface="Century Gothic"/>
                <a:ea typeface="Inter"/>
                <a:cs typeface="Centaur Now Caption"/>
                <a:sym typeface="Century Gothic"/>
              </a:rPr>
              <a:t>Start-</a:t>
            </a:r>
            <a:r>
              <a:rPr lang="en-US" sz="2400" spc="-15">
                <a:solidFill>
                  <a:srgbClr val="002060"/>
                </a:solidFill>
                <a:latin typeface="Century Gothic"/>
                <a:ea typeface="Inter"/>
                <a:cs typeface="Centaur Now Caption"/>
                <a:sym typeface="Century Gothic"/>
              </a:rPr>
              <a:t>up of execution work</a:t>
            </a:r>
          </a:p>
          <a:p>
            <a:pPr marL="285750" indent="-285750" algn="just" rtl="0" fontAlgn="base">
              <a:buFont typeface="Arial" panose="020B0604020202020204" pitchFamily="34" charset="0"/>
              <a:buChar char="•"/>
            </a:pPr>
            <a:endParaRPr lang="en-US" sz="1200" spc="-15" noProof="0">
              <a:solidFill>
                <a:srgbClr val="002060"/>
              </a:solidFill>
              <a:latin typeface="Century Gothic"/>
              <a:ea typeface="Inter"/>
              <a:cs typeface="Centaur Now Caption"/>
              <a:sym typeface="Century Gothic"/>
            </a:endParaRPr>
          </a:p>
          <a:p>
            <a:pPr algn="just" rtl="0" fontAlgn="base"/>
            <a:r>
              <a:rPr lang="en-US" sz="2400" spc="-15" noProof="0">
                <a:solidFill>
                  <a:srgbClr val="002060"/>
                </a:solidFill>
                <a:latin typeface="Century Gothic"/>
                <a:ea typeface="Inter"/>
                <a:cs typeface="Centaur Now Caption"/>
                <a:sym typeface="Century Gothic"/>
              </a:rPr>
              <a:t>Start-up of commercial operations</a:t>
            </a:r>
            <a:endParaRPr lang="en-US" sz="2400" spc="-15" noProof="0">
              <a:solidFill>
                <a:srgbClr val="002060"/>
              </a:solidFill>
              <a:latin typeface="Century Gothic"/>
              <a:ea typeface="Inter"/>
              <a:cs typeface="Centaur Now Caption"/>
            </a:endParaRPr>
          </a:p>
          <a:p>
            <a:pPr algn="just" rtl="0" fontAlgn="base">
              <a:buNone/>
            </a:pPr>
            <a:endParaRPr lang="en-US" sz="2400" b="0" i="0" noProof="0">
              <a:solidFill>
                <a:srgbClr val="0C3C54"/>
              </a:solidFill>
              <a:effectLst/>
              <a:latin typeface="Century Gothic"/>
            </a:endParaRPr>
          </a:p>
        </p:txBody>
      </p:sp>
      <p:sp>
        <p:nvSpPr>
          <p:cNvPr id="12" name="Google Shape;1768;p26">
            <a:extLst>
              <a:ext uri="{FF2B5EF4-FFF2-40B4-BE49-F238E27FC236}">
                <a16:creationId xmlns:a16="http://schemas.microsoft.com/office/drawing/2014/main" id="{A93D4E07-3004-1F8C-8A92-362CCFB411F5}"/>
              </a:ext>
            </a:extLst>
          </p:cNvPr>
          <p:cNvSpPr txBox="1">
            <a:spLocks noGrp="1"/>
          </p:cNvSpPr>
          <p:nvPr>
            <p:ph type="sldNum" idx="12"/>
          </p:nvPr>
        </p:nvSpPr>
        <p:spPr>
          <a:xfrm>
            <a:off x="7828280" y="6326562"/>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t>12</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9" name="Shape 4">
            <a:extLst>
              <a:ext uri="{FF2B5EF4-FFF2-40B4-BE49-F238E27FC236}">
                <a16:creationId xmlns:a16="http://schemas.microsoft.com/office/drawing/2014/main" id="{F380D949-50C9-BEC2-2CE1-34EFE8DCF605}"/>
              </a:ext>
            </a:extLst>
          </p:cNvPr>
          <p:cNvSpPr/>
          <p:nvPr/>
        </p:nvSpPr>
        <p:spPr>
          <a:xfrm>
            <a:off x="698077" y="523230"/>
            <a:ext cx="1871503" cy="283098"/>
          </a:xfrm>
          <a:prstGeom prst="roundRect">
            <a:avLst>
              <a:gd name="adj" fmla="val 28800"/>
            </a:avLst>
          </a:prstGeom>
          <a:solidFill>
            <a:schemeClr val="bg2">
              <a:lumMod val="60000"/>
              <a:lumOff val="40000"/>
              <a:alpha val="30000"/>
            </a:schemeClr>
          </a:solidFill>
          <a:ln/>
        </p:spPr>
        <p:txBody>
          <a:bodyPr lIns="91440" tIns="45720" rIns="91440" bIns="45720" anchor="t"/>
          <a:lstStyle/>
          <a:p>
            <a:pPr algn="ctr" defTabSz="1219170">
              <a:defRPr/>
            </a:pPr>
            <a:r>
              <a:rPr lang="en-US" sz="1000" kern="1200">
                <a:solidFill>
                  <a:schemeClr val="tx1">
                    <a:lumMod val="95000"/>
                    <a:lumOff val="5000"/>
                  </a:schemeClr>
                </a:solidFill>
                <a:latin typeface="Montserrat"/>
                <a:ea typeface="+mn-ea"/>
                <a:cs typeface="+mn-cs"/>
              </a:rPr>
              <a:t>Value creation roadmap</a:t>
            </a:r>
            <a:endParaRPr lang="en-US">
              <a:ea typeface="+mn-ea"/>
              <a:cs typeface="+mn-cs"/>
            </a:endParaRPr>
          </a:p>
        </p:txBody>
      </p:sp>
      <p:pic>
        <p:nvPicPr>
          <p:cNvPr id="3" name="Bilde 2" descr="Et bilde som inneholder sirkel&#10;&#10;KI-generert innhold kan være feil.">
            <a:extLst>
              <a:ext uri="{FF2B5EF4-FFF2-40B4-BE49-F238E27FC236}">
                <a16:creationId xmlns:a16="http://schemas.microsoft.com/office/drawing/2014/main" id="{880636EA-1ABE-8454-709D-D0CA8BAB8B03}"/>
              </a:ext>
            </a:extLst>
          </p:cNvPr>
          <p:cNvPicPr>
            <a:picLocks noChangeAspect="1"/>
          </p:cNvPicPr>
          <p:nvPr/>
        </p:nvPicPr>
        <p:blipFill>
          <a:blip r:embed="rId4"/>
          <a:stretch>
            <a:fillRect/>
          </a:stretch>
        </p:blipFill>
        <p:spPr>
          <a:xfrm>
            <a:off x="11353800" y="136525"/>
            <a:ext cx="761633" cy="566155"/>
          </a:xfrm>
          <a:prstGeom prst="rect">
            <a:avLst/>
          </a:prstGeom>
        </p:spPr>
      </p:pic>
      <p:pic>
        <p:nvPicPr>
          <p:cNvPr id="5" name="Grafikk 4" descr="Blåkopi kontur">
            <a:extLst>
              <a:ext uri="{FF2B5EF4-FFF2-40B4-BE49-F238E27FC236}">
                <a16:creationId xmlns:a16="http://schemas.microsoft.com/office/drawing/2014/main" id="{9A1818AA-1595-5102-1809-8362A635C1C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32373" y="5513703"/>
            <a:ext cx="582303" cy="485127"/>
          </a:xfrm>
          <a:prstGeom prst="rect">
            <a:avLst/>
          </a:prstGeom>
        </p:spPr>
      </p:pic>
      <p:pic>
        <p:nvPicPr>
          <p:cNvPr id="7" name="Grafikk 6" descr="Klokke kontur">
            <a:extLst>
              <a:ext uri="{FF2B5EF4-FFF2-40B4-BE49-F238E27FC236}">
                <a16:creationId xmlns:a16="http://schemas.microsoft.com/office/drawing/2014/main" id="{698DAE58-D3A3-B30E-BBA9-31A9276A972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14953" y="2331480"/>
            <a:ext cx="535328" cy="535328"/>
          </a:xfrm>
          <a:prstGeom prst="rect">
            <a:avLst/>
          </a:prstGeom>
        </p:spPr>
      </p:pic>
      <p:pic>
        <p:nvPicPr>
          <p:cNvPr id="11" name="Grafikk 10" descr="Kontrakt kontur">
            <a:extLst>
              <a:ext uri="{FF2B5EF4-FFF2-40B4-BE49-F238E27FC236}">
                <a16:creationId xmlns:a16="http://schemas.microsoft.com/office/drawing/2014/main" id="{0B2BE7D1-DECB-B84D-E217-8DBF7245506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18571" y="3391018"/>
            <a:ext cx="535329" cy="535329"/>
          </a:xfrm>
          <a:prstGeom prst="rect">
            <a:avLst/>
          </a:prstGeom>
        </p:spPr>
      </p:pic>
      <p:pic>
        <p:nvPicPr>
          <p:cNvPr id="14" name="Grafikk 13" descr="Gravemaskin kontur">
            <a:extLst>
              <a:ext uri="{FF2B5EF4-FFF2-40B4-BE49-F238E27FC236}">
                <a16:creationId xmlns:a16="http://schemas.microsoft.com/office/drawing/2014/main" id="{25E2F7AD-C0E6-0C57-E3D2-E4168E6540C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18571" y="3934708"/>
            <a:ext cx="578685" cy="578685"/>
          </a:xfrm>
          <a:prstGeom prst="rect">
            <a:avLst/>
          </a:prstGeom>
        </p:spPr>
      </p:pic>
      <p:pic>
        <p:nvPicPr>
          <p:cNvPr id="18" name="Grafikk 17" descr="Fabrikk kontur">
            <a:extLst>
              <a:ext uri="{FF2B5EF4-FFF2-40B4-BE49-F238E27FC236}">
                <a16:creationId xmlns:a16="http://schemas.microsoft.com/office/drawing/2014/main" id="{D72BF698-F582-8B5C-CA2A-E442FC3C77A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14953" y="4431514"/>
            <a:ext cx="582303" cy="582303"/>
          </a:xfrm>
          <a:prstGeom prst="rect">
            <a:avLst/>
          </a:prstGeom>
        </p:spPr>
      </p:pic>
      <p:sp>
        <p:nvSpPr>
          <p:cNvPr id="22" name="TekstSylinder 21">
            <a:extLst>
              <a:ext uri="{FF2B5EF4-FFF2-40B4-BE49-F238E27FC236}">
                <a16:creationId xmlns:a16="http://schemas.microsoft.com/office/drawing/2014/main" id="{765B0F2D-BC6F-DF8E-BF77-EDA3585ED283}"/>
              </a:ext>
            </a:extLst>
          </p:cNvPr>
          <p:cNvSpPr txBox="1"/>
          <p:nvPr/>
        </p:nvSpPr>
        <p:spPr>
          <a:xfrm>
            <a:off x="8779969" y="4583893"/>
            <a:ext cx="3542995" cy="1569660"/>
          </a:xfrm>
          <a:prstGeom prst="rect">
            <a:avLst/>
          </a:prstGeom>
          <a:noFill/>
        </p:spPr>
        <p:txBody>
          <a:bodyPr wrap="square">
            <a:spAutoFit/>
          </a:bodyPr>
          <a:lstStyle/>
          <a:p>
            <a:pPr rtl="0" fontAlgn="base">
              <a:buClr>
                <a:srgbClr val="00B050"/>
              </a:buClr>
              <a:buSzPct val="150000"/>
            </a:pPr>
            <a:r>
              <a:rPr lang="en-US" sz="2400" spc="-15" dirty="0">
                <a:solidFill>
                  <a:srgbClr val="002060"/>
                </a:solidFill>
                <a:latin typeface="Century Gothic"/>
                <a:ea typeface="Inter"/>
                <a:cs typeface="Centaur Now Caption"/>
              </a:rPr>
              <a:t>Participate in further derisking and value increases in upcoming milestones</a:t>
            </a:r>
          </a:p>
        </p:txBody>
      </p:sp>
      <p:pic>
        <p:nvPicPr>
          <p:cNvPr id="24" name="Grafikk 23" descr="Gantt-diagram kontur">
            <a:extLst>
              <a:ext uri="{FF2B5EF4-FFF2-40B4-BE49-F238E27FC236}">
                <a16:creationId xmlns:a16="http://schemas.microsoft.com/office/drawing/2014/main" id="{06C3C7FD-6CB4-0030-F296-75E5A03E431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590852" y="4708733"/>
            <a:ext cx="1344914" cy="1344914"/>
          </a:xfrm>
          <a:prstGeom prst="rect">
            <a:avLst/>
          </a:prstGeom>
        </p:spPr>
      </p:pic>
      <p:sp>
        <p:nvSpPr>
          <p:cNvPr id="26" name="TekstSylinder 25">
            <a:extLst>
              <a:ext uri="{FF2B5EF4-FFF2-40B4-BE49-F238E27FC236}">
                <a16:creationId xmlns:a16="http://schemas.microsoft.com/office/drawing/2014/main" id="{C4EAA897-31FC-7EE7-BC6E-EE5AC80B6A45}"/>
              </a:ext>
            </a:extLst>
          </p:cNvPr>
          <p:cNvSpPr txBox="1"/>
          <p:nvPr/>
        </p:nvSpPr>
        <p:spPr>
          <a:xfrm>
            <a:off x="1681223" y="1844237"/>
            <a:ext cx="6892724" cy="369332"/>
          </a:xfrm>
          <a:prstGeom prst="rect">
            <a:avLst/>
          </a:prstGeom>
          <a:noFill/>
        </p:spPr>
        <p:txBody>
          <a:bodyPr wrap="square">
            <a:spAutoFit/>
          </a:bodyPr>
          <a:lstStyle/>
          <a:p>
            <a:r>
              <a:rPr lang="en-US" sz="1800" b="1">
                <a:solidFill>
                  <a:srgbClr val="012F5A"/>
                </a:solidFill>
                <a:latin typeface="Century Gothic"/>
                <a:sym typeface="Century Gothic"/>
              </a:rPr>
              <a:t>Key upcoming project &amp; company milestones</a:t>
            </a:r>
            <a:endParaRPr lang="en-US" sz="1100" b="1"/>
          </a:p>
        </p:txBody>
      </p:sp>
      <p:cxnSp>
        <p:nvCxnSpPr>
          <p:cNvPr id="28" name="Rett pilkobling 27">
            <a:extLst>
              <a:ext uri="{FF2B5EF4-FFF2-40B4-BE49-F238E27FC236}">
                <a16:creationId xmlns:a16="http://schemas.microsoft.com/office/drawing/2014/main" id="{7E12BAA5-8953-C2A7-6E54-83E47532E361}"/>
              </a:ext>
            </a:extLst>
          </p:cNvPr>
          <p:cNvCxnSpPr>
            <a:cxnSpLocks/>
          </p:cNvCxnSpPr>
          <p:nvPr/>
        </p:nvCxnSpPr>
        <p:spPr>
          <a:xfrm>
            <a:off x="949020" y="6041180"/>
            <a:ext cx="6420353" cy="0"/>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0" name="TekstSylinder 29">
            <a:extLst>
              <a:ext uri="{FF2B5EF4-FFF2-40B4-BE49-F238E27FC236}">
                <a16:creationId xmlns:a16="http://schemas.microsoft.com/office/drawing/2014/main" id="{A848702C-2A5A-E7BB-CB23-C96F5E92922A}"/>
              </a:ext>
            </a:extLst>
          </p:cNvPr>
          <p:cNvSpPr txBox="1"/>
          <p:nvPr/>
        </p:nvSpPr>
        <p:spPr>
          <a:xfrm>
            <a:off x="1022224" y="6060205"/>
            <a:ext cx="582211" cy="307777"/>
          </a:xfrm>
          <a:prstGeom prst="rect">
            <a:avLst/>
          </a:prstGeom>
          <a:noFill/>
        </p:spPr>
        <p:txBody>
          <a:bodyPr wrap="none" rtlCol="0">
            <a:spAutoFit/>
          </a:bodyPr>
          <a:lstStyle/>
          <a:p>
            <a:r>
              <a:rPr lang="en-US"/>
              <a:t>2027</a:t>
            </a:r>
          </a:p>
        </p:txBody>
      </p:sp>
      <p:sp>
        <p:nvSpPr>
          <p:cNvPr id="33" name="TekstSylinder 32">
            <a:extLst>
              <a:ext uri="{FF2B5EF4-FFF2-40B4-BE49-F238E27FC236}">
                <a16:creationId xmlns:a16="http://schemas.microsoft.com/office/drawing/2014/main" id="{4F2B3E82-6667-3BFF-01D2-1AF361E1570C}"/>
              </a:ext>
            </a:extLst>
          </p:cNvPr>
          <p:cNvSpPr txBox="1"/>
          <p:nvPr/>
        </p:nvSpPr>
        <p:spPr>
          <a:xfrm>
            <a:off x="2278474" y="6050631"/>
            <a:ext cx="582211" cy="307777"/>
          </a:xfrm>
          <a:prstGeom prst="rect">
            <a:avLst/>
          </a:prstGeom>
          <a:noFill/>
        </p:spPr>
        <p:txBody>
          <a:bodyPr wrap="none" rtlCol="0">
            <a:spAutoFit/>
          </a:bodyPr>
          <a:lstStyle/>
          <a:p>
            <a:r>
              <a:rPr lang="en-US"/>
              <a:t>2028</a:t>
            </a:r>
          </a:p>
        </p:txBody>
      </p:sp>
      <p:sp>
        <p:nvSpPr>
          <p:cNvPr id="35" name="TekstSylinder 34">
            <a:extLst>
              <a:ext uri="{FF2B5EF4-FFF2-40B4-BE49-F238E27FC236}">
                <a16:creationId xmlns:a16="http://schemas.microsoft.com/office/drawing/2014/main" id="{DC0D5A2D-54D8-00A0-B429-883F434FB83E}"/>
              </a:ext>
            </a:extLst>
          </p:cNvPr>
          <p:cNvSpPr txBox="1"/>
          <p:nvPr/>
        </p:nvSpPr>
        <p:spPr>
          <a:xfrm>
            <a:off x="3506021" y="6062696"/>
            <a:ext cx="582211" cy="307777"/>
          </a:xfrm>
          <a:prstGeom prst="rect">
            <a:avLst/>
          </a:prstGeom>
          <a:noFill/>
        </p:spPr>
        <p:txBody>
          <a:bodyPr wrap="none" rtlCol="0">
            <a:spAutoFit/>
          </a:bodyPr>
          <a:lstStyle/>
          <a:p>
            <a:r>
              <a:rPr lang="en-US"/>
              <a:t>2029</a:t>
            </a:r>
          </a:p>
        </p:txBody>
      </p:sp>
      <p:sp>
        <p:nvSpPr>
          <p:cNvPr id="37" name="TekstSylinder 36">
            <a:extLst>
              <a:ext uri="{FF2B5EF4-FFF2-40B4-BE49-F238E27FC236}">
                <a16:creationId xmlns:a16="http://schemas.microsoft.com/office/drawing/2014/main" id="{E595EBCA-5FF7-92CE-71AC-137C3C2D31A6}"/>
              </a:ext>
            </a:extLst>
          </p:cNvPr>
          <p:cNvSpPr txBox="1"/>
          <p:nvPr/>
        </p:nvSpPr>
        <p:spPr>
          <a:xfrm>
            <a:off x="4733568" y="6062696"/>
            <a:ext cx="582211" cy="307777"/>
          </a:xfrm>
          <a:prstGeom prst="rect">
            <a:avLst/>
          </a:prstGeom>
          <a:noFill/>
        </p:spPr>
        <p:txBody>
          <a:bodyPr wrap="none" rtlCol="0">
            <a:spAutoFit/>
          </a:bodyPr>
          <a:lstStyle/>
          <a:p>
            <a:r>
              <a:rPr lang="en-US"/>
              <a:t>2030</a:t>
            </a:r>
          </a:p>
        </p:txBody>
      </p:sp>
      <p:sp>
        <p:nvSpPr>
          <p:cNvPr id="39" name="TekstSylinder 38">
            <a:extLst>
              <a:ext uri="{FF2B5EF4-FFF2-40B4-BE49-F238E27FC236}">
                <a16:creationId xmlns:a16="http://schemas.microsoft.com/office/drawing/2014/main" id="{A6FDAA70-8BF9-7D8A-B1AD-BD996E9C54C7}"/>
              </a:ext>
            </a:extLst>
          </p:cNvPr>
          <p:cNvSpPr txBox="1"/>
          <p:nvPr/>
        </p:nvSpPr>
        <p:spPr>
          <a:xfrm>
            <a:off x="5929390" y="6060205"/>
            <a:ext cx="582211" cy="307777"/>
          </a:xfrm>
          <a:prstGeom prst="rect">
            <a:avLst/>
          </a:prstGeom>
          <a:noFill/>
        </p:spPr>
        <p:txBody>
          <a:bodyPr wrap="none" rtlCol="0">
            <a:spAutoFit/>
          </a:bodyPr>
          <a:lstStyle/>
          <a:p>
            <a:r>
              <a:rPr lang="en-US"/>
              <a:t>2031</a:t>
            </a:r>
          </a:p>
        </p:txBody>
      </p:sp>
      <p:pic>
        <p:nvPicPr>
          <p:cNvPr id="41" name="Grafikk 40" descr="Blåkopi kontur">
            <a:extLst>
              <a:ext uri="{FF2B5EF4-FFF2-40B4-BE49-F238E27FC236}">
                <a16:creationId xmlns:a16="http://schemas.microsoft.com/office/drawing/2014/main" id="{1E58761C-3218-B905-A1DA-586E1EAF32C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95083" y="2851727"/>
            <a:ext cx="582303" cy="485127"/>
          </a:xfrm>
          <a:prstGeom prst="rect">
            <a:avLst/>
          </a:prstGeom>
        </p:spPr>
      </p:pic>
      <p:pic>
        <p:nvPicPr>
          <p:cNvPr id="43" name="Grafikk 42" descr="Klokke kontur">
            <a:extLst>
              <a:ext uri="{FF2B5EF4-FFF2-40B4-BE49-F238E27FC236}">
                <a16:creationId xmlns:a16="http://schemas.microsoft.com/office/drawing/2014/main" id="{765C31FC-6164-98DB-067A-753A31466BA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2922" y="5472947"/>
            <a:ext cx="535328" cy="535328"/>
          </a:xfrm>
          <a:prstGeom prst="rect">
            <a:avLst/>
          </a:prstGeom>
        </p:spPr>
      </p:pic>
      <p:pic>
        <p:nvPicPr>
          <p:cNvPr id="45" name="Grafikk 44" descr="Kontrakt kontur">
            <a:extLst>
              <a:ext uri="{FF2B5EF4-FFF2-40B4-BE49-F238E27FC236}">
                <a16:creationId xmlns:a16="http://schemas.microsoft.com/office/drawing/2014/main" id="{A63A4940-A704-93CF-1FE9-EBB40B4C65E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301914" y="5453910"/>
            <a:ext cx="535329" cy="535329"/>
          </a:xfrm>
          <a:prstGeom prst="rect">
            <a:avLst/>
          </a:prstGeom>
        </p:spPr>
      </p:pic>
      <p:pic>
        <p:nvPicPr>
          <p:cNvPr id="47" name="Grafikk 46" descr="Gravemaskin kontur">
            <a:extLst>
              <a:ext uri="{FF2B5EF4-FFF2-40B4-BE49-F238E27FC236}">
                <a16:creationId xmlns:a16="http://schemas.microsoft.com/office/drawing/2014/main" id="{7D0C4A4F-A7F0-8CE9-6A59-6235505824A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743927" y="5409175"/>
            <a:ext cx="578685" cy="578685"/>
          </a:xfrm>
          <a:prstGeom prst="rect">
            <a:avLst/>
          </a:prstGeom>
        </p:spPr>
      </p:pic>
      <p:pic>
        <p:nvPicPr>
          <p:cNvPr id="49" name="Grafikk 48" descr="Fabrikk kontur">
            <a:extLst>
              <a:ext uri="{FF2B5EF4-FFF2-40B4-BE49-F238E27FC236}">
                <a16:creationId xmlns:a16="http://schemas.microsoft.com/office/drawing/2014/main" id="{1E578162-9A09-01E3-F61E-9234C31843A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406377" y="5476984"/>
            <a:ext cx="582303" cy="582303"/>
          </a:xfrm>
          <a:prstGeom prst="rect">
            <a:avLst/>
          </a:prstGeom>
        </p:spPr>
      </p:pic>
      <p:sp>
        <p:nvSpPr>
          <p:cNvPr id="51" name="TekstSylinder 50">
            <a:extLst>
              <a:ext uri="{FF2B5EF4-FFF2-40B4-BE49-F238E27FC236}">
                <a16:creationId xmlns:a16="http://schemas.microsoft.com/office/drawing/2014/main" id="{331C9CDC-2B34-1A2F-8C09-40C6906393B1}"/>
              </a:ext>
            </a:extLst>
          </p:cNvPr>
          <p:cNvSpPr txBox="1"/>
          <p:nvPr/>
        </p:nvSpPr>
        <p:spPr>
          <a:xfrm>
            <a:off x="6575359" y="6066112"/>
            <a:ext cx="1528411" cy="307777"/>
          </a:xfrm>
          <a:prstGeom prst="rect">
            <a:avLst/>
          </a:prstGeom>
          <a:noFill/>
        </p:spPr>
        <p:txBody>
          <a:bodyPr wrap="square">
            <a:spAutoFit/>
          </a:bodyPr>
          <a:lstStyle/>
          <a:p>
            <a:r>
              <a:rPr lang="en-US" b="1">
                <a:solidFill>
                  <a:srgbClr val="012F5A"/>
                </a:solidFill>
                <a:latin typeface="Century Gothic"/>
                <a:sym typeface="Century Gothic"/>
              </a:rPr>
              <a:t>Timeline</a:t>
            </a:r>
            <a:endParaRPr lang="en-US" sz="1100"/>
          </a:p>
        </p:txBody>
      </p:sp>
    </p:spTree>
    <p:extLst>
      <p:ext uri="{BB962C8B-B14F-4D97-AF65-F5344CB8AC3E}">
        <p14:creationId xmlns:p14="http://schemas.microsoft.com/office/powerpoint/2010/main" val="2089757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3D1FE-ADD1-BA21-2257-FD60F48C5C8E}"/>
            </a:ext>
          </a:extLst>
        </p:cNvPr>
        <p:cNvGrpSpPr/>
        <p:nvPr/>
      </p:nvGrpSpPr>
      <p:grpSpPr>
        <a:xfrm>
          <a:off x="0" y="0"/>
          <a:ext cx="0" cy="0"/>
          <a:chOff x="0" y="0"/>
          <a:chExt cx="0" cy="0"/>
        </a:xfrm>
      </p:grpSpPr>
      <p:pic>
        <p:nvPicPr>
          <p:cNvPr id="32" name="Bilde 31">
            <a:extLst>
              <a:ext uri="{FF2B5EF4-FFF2-40B4-BE49-F238E27FC236}">
                <a16:creationId xmlns:a16="http://schemas.microsoft.com/office/drawing/2014/main" id="{8B1EC52B-E908-1A56-1DC7-0C7D04B16AB6}"/>
              </a:ext>
            </a:extLst>
          </p:cNvPr>
          <p:cNvPicPr>
            <a:picLocks noChangeAspect="1"/>
          </p:cNvPicPr>
          <p:nvPr/>
        </p:nvPicPr>
        <p:blipFill>
          <a:blip r:embed="rId3">
            <a:duotone>
              <a:schemeClr val="bg2">
                <a:shade val="45000"/>
                <a:satMod val="135000"/>
              </a:schemeClr>
              <a:prstClr val="white"/>
            </a:duotone>
            <a:alphaModFix amt="67000"/>
          </a:blip>
          <a:srcRect l="40960" t="-14773" r="9449" b="28933"/>
          <a:stretch>
            <a:fillRect/>
          </a:stretch>
        </p:blipFill>
        <p:spPr>
          <a:xfrm>
            <a:off x="8041830" y="-1398084"/>
            <a:ext cx="5745848" cy="5594579"/>
          </a:xfrm>
          <a:prstGeom prst="roundRect">
            <a:avLst/>
          </a:prstGeom>
          <a:ln>
            <a:noFill/>
          </a:ln>
          <a:effectLst/>
        </p:spPr>
      </p:pic>
      <p:sp>
        <p:nvSpPr>
          <p:cNvPr id="4" name="Tittel 3">
            <a:extLst>
              <a:ext uri="{FF2B5EF4-FFF2-40B4-BE49-F238E27FC236}">
                <a16:creationId xmlns:a16="http://schemas.microsoft.com/office/drawing/2014/main" id="{5208AEF6-1904-1003-68A8-2FADA33C02EC}"/>
              </a:ext>
            </a:extLst>
          </p:cNvPr>
          <p:cNvSpPr>
            <a:spLocks noGrp="1"/>
          </p:cNvSpPr>
          <p:nvPr>
            <p:ph type="title"/>
          </p:nvPr>
        </p:nvSpPr>
        <p:spPr>
          <a:xfrm>
            <a:off x="602169" y="521470"/>
            <a:ext cx="7086542" cy="1600200"/>
          </a:xfrm>
          <a:noFill/>
          <a:ln>
            <a:noFill/>
          </a:ln>
        </p:spPr>
        <p:txBody>
          <a:bodyPr spcFirstLastPara="1" wrap="square" lIns="91425" tIns="45700" rIns="91425" bIns="45700" anchor="ctr" anchorCtr="0">
            <a:normAutofit/>
          </a:bodyPr>
          <a:lstStyle/>
          <a:p>
            <a:r>
              <a:rPr lang="en-US" sz="2800" b="1" noProof="0" dirty="0"/>
              <a:t>Why invest through a SLIP today?</a:t>
            </a:r>
            <a:endParaRPr lang="en-US" sz="2800" dirty="0"/>
          </a:p>
        </p:txBody>
      </p:sp>
      <p:sp>
        <p:nvSpPr>
          <p:cNvPr id="8" name="TextBox 6">
            <a:extLst>
              <a:ext uri="{FF2B5EF4-FFF2-40B4-BE49-F238E27FC236}">
                <a16:creationId xmlns:a16="http://schemas.microsoft.com/office/drawing/2014/main" id="{DD7B4207-6614-2510-E46D-A9D7819B362F}"/>
              </a:ext>
            </a:extLst>
          </p:cNvPr>
          <p:cNvSpPr txBox="1"/>
          <p:nvPr/>
        </p:nvSpPr>
        <p:spPr>
          <a:xfrm>
            <a:off x="603284" y="1644854"/>
            <a:ext cx="7085427" cy="5324535"/>
          </a:xfrm>
          <a:prstGeom prst="rect">
            <a:avLst/>
          </a:prstGeom>
          <a:noFill/>
        </p:spPr>
        <p:txBody>
          <a:bodyPr wrap="square" lIns="91440" tIns="45720" rIns="91440" bIns="45720" anchor="t">
            <a:spAutoFit/>
          </a:bodyPr>
          <a:lstStyle/>
          <a:p>
            <a:pPr marL="285750" indent="-285750" algn="just" rtl="0" fontAlgn="base">
              <a:buFont typeface="Arial" panose="020B0604020202020204" pitchFamily="34" charset="0"/>
              <a:buChar char="•"/>
            </a:pPr>
            <a:r>
              <a:rPr lang="en-US" sz="2000" spc="-15" dirty="0">
                <a:solidFill>
                  <a:srgbClr val="002060"/>
                </a:solidFill>
                <a:latin typeface="Century Gothic"/>
                <a:ea typeface="Inter"/>
                <a:cs typeface="Centaur Now Caption"/>
                <a:sym typeface="Century Gothic"/>
              </a:rPr>
              <a:t>The investment through a SLIP secures the investor a 25% rebate on the share price in the planned IPO, ahead of key upcoming milestones</a:t>
            </a:r>
          </a:p>
          <a:p>
            <a:pPr marL="285750" indent="-285750" algn="just" rtl="0" fontAlgn="base">
              <a:buFont typeface="Arial" panose="020B0604020202020204" pitchFamily="34" charset="0"/>
              <a:buChar char="•"/>
            </a:pPr>
            <a:endParaRPr lang="en-US" sz="2000" spc="-15" noProof="0" dirty="0">
              <a:solidFill>
                <a:srgbClr val="002060"/>
              </a:solidFill>
              <a:latin typeface="Century Gothic"/>
              <a:ea typeface="Inter"/>
              <a:cs typeface="Centaur Now Caption"/>
              <a:sym typeface="Century Gothic"/>
            </a:endParaRPr>
          </a:p>
          <a:p>
            <a:pPr marL="285750" indent="-285750" algn="just" rtl="0" fontAlgn="base">
              <a:buFont typeface="Arial" panose="020B0604020202020204" pitchFamily="34" charset="0"/>
              <a:buChar char="•"/>
            </a:pPr>
            <a:r>
              <a:rPr lang="en-US" sz="2000" spc="-15" noProof="0" dirty="0">
                <a:solidFill>
                  <a:srgbClr val="002060"/>
                </a:solidFill>
                <a:latin typeface="Century Gothic"/>
                <a:ea typeface="Inter"/>
                <a:cs typeface="Centaur Now Caption"/>
                <a:sym typeface="Century Gothic"/>
              </a:rPr>
              <a:t>The SLIP is a financial instrument that provides the investor with shares in an upcoming equity event where the share premium is paid today, and where the nominal share price of 0.05 NOK/share is paid just prior to the issuing of the shares</a:t>
            </a:r>
          </a:p>
          <a:p>
            <a:pPr marL="285750" indent="-285750" algn="just" rtl="0" fontAlgn="base">
              <a:buFont typeface="Arial" panose="020B0604020202020204" pitchFamily="34" charset="0"/>
              <a:buChar char="•"/>
            </a:pPr>
            <a:endParaRPr lang="en-US" sz="2000" spc="-15" noProof="0" dirty="0">
              <a:solidFill>
                <a:srgbClr val="002060"/>
              </a:solidFill>
              <a:latin typeface="Century Gothic"/>
              <a:ea typeface="Inter"/>
              <a:cs typeface="Centaur Now Caption"/>
              <a:sym typeface="Century Gothic"/>
            </a:endParaRPr>
          </a:p>
          <a:p>
            <a:pPr marL="285750" indent="-285750" algn="just" rtl="0" fontAlgn="base">
              <a:buFont typeface="Arial" panose="020B0604020202020204" pitchFamily="34" charset="0"/>
              <a:buChar char="•"/>
            </a:pPr>
            <a:r>
              <a:rPr lang="en-US" sz="2000" spc="-15" noProof="0" dirty="0">
                <a:solidFill>
                  <a:srgbClr val="002060"/>
                </a:solidFill>
                <a:latin typeface="Century Gothic"/>
                <a:ea typeface="Inter"/>
                <a:cs typeface="Centaur Now Caption"/>
                <a:sym typeface="Century Gothic"/>
              </a:rPr>
              <a:t>As part of completion of the process leading up to the contemplated</a:t>
            </a:r>
            <a:r>
              <a:rPr lang="en-US" sz="2000" spc="-15" dirty="0">
                <a:solidFill>
                  <a:srgbClr val="002060"/>
                </a:solidFill>
                <a:latin typeface="Century Gothic"/>
                <a:ea typeface="Inter"/>
                <a:cs typeface="Centaur Now Caption"/>
                <a:sym typeface="Century Gothic"/>
              </a:rPr>
              <a:t> SPAC merger and subsequently the corresponding IPO, the shares will be issued to the SLIP investors immediately prior to completion</a:t>
            </a:r>
          </a:p>
          <a:p>
            <a:pPr marL="285750" indent="-285750" algn="just" rtl="0" fontAlgn="base">
              <a:buFont typeface="Arial" panose="020B0604020202020204" pitchFamily="34" charset="0"/>
              <a:buChar char="•"/>
            </a:pPr>
            <a:endParaRPr lang="en-US" sz="2000" spc="-15" noProof="0" dirty="0">
              <a:solidFill>
                <a:srgbClr val="002060"/>
              </a:solidFill>
              <a:highlight>
                <a:srgbClr val="FFFF00"/>
              </a:highlight>
              <a:latin typeface="Century Gothic"/>
              <a:ea typeface="Inter"/>
              <a:cs typeface="Centaur Now Caption"/>
              <a:sym typeface="Century Gothic"/>
            </a:endParaRPr>
          </a:p>
          <a:p>
            <a:pPr marL="285750" indent="-285750" algn="just" rtl="0" fontAlgn="base">
              <a:buFont typeface="Arial" panose="020B0604020202020204" pitchFamily="34" charset="0"/>
              <a:buChar char="•"/>
            </a:pPr>
            <a:endParaRPr lang="en-US" sz="2000" spc="-15" noProof="0" dirty="0">
              <a:solidFill>
                <a:srgbClr val="002060"/>
              </a:solidFill>
              <a:latin typeface="Century Gothic"/>
              <a:ea typeface="Inter"/>
              <a:cs typeface="Centaur Now Caption"/>
            </a:endParaRPr>
          </a:p>
          <a:p>
            <a:pPr algn="just" rtl="0" fontAlgn="base">
              <a:buNone/>
            </a:pPr>
            <a:endParaRPr lang="en-US" sz="2000" b="0" i="0" noProof="0" dirty="0">
              <a:solidFill>
                <a:srgbClr val="0C3C54"/>
              </a:solidFill>
              <a:effectLst/>
              <a:latin typeface="Century Gothic"/>
            </a:endParaRPr>
          </a:p>
        </p:txBody>
      </p:sp>
      <p:sp>
        <p:nvSpPr>
          <p:cNvPr id="12" name="Google Shape;1768;p26">
            <a:extLst>
              <a:ext uri="{FF2B5EF4-FFF2-40B4-BE49-F238E27FC236}">
                <a16:creationId xmlns:a16="http://schemas.microsoft.com/office/drawing/2014/main" id="{BFB19A11-4470-863E-9EB2-7EF5D20F1155}"/>
              </a:ext>
            </a:extLst>
          </p:cNvPr>
          <p:cNvSpPr txBox="1">
            <a:spLocks noGrp="1"/>
          </p:cNvSpPr>
          <p:nvPr>
            <p:ph type="sldNum" idx="12"/>
          </p:nvPr>
        </p:nvSpPr>
        <p:spPr>
          <a:xfrm>
            <a:off x="7828280" y="6326562"/>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t>13</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9" name="Shape 4">
            <a:extLst>
              <a:ext uri="{FF2B5EF4-FFF2-40B4-BE49-F238E27FC236}">
                <a16:creationId xmlns:a16="http://schemas.microsoft.com/office/drawing/2014/main" id="{F1A77C15-ADD0-9A8F-4D4D-0DAE5BEABA10}"/>
              </a:ext>
            </a:extLst>
          </p:cNvPr>
          <p:cNvSpPr/>
          <p:nvPr/>
        </p:nvSpPr>
        <p:spPr>
          <a:xfrm>
            <a:off x="698077" y="523230"/>
            <a:ext cx="1726563" cy="276521"/>
          </a:xfrm>
          <a:prstGeom prst="roundRect">
            <a:avLst>
              <a:gd name="adj" fmla="val 28800"/>
            </a:avLst>
          </a:prstGeom>
          <a:solidFill>
            <a:schemeClr val="bg2">
              <a:lumMod val="60000"/>
              <a:lumOff val="40000"/>
              <a:alpha val="30000"/>
            </a:schemeClr>
          </a:solidFill>
          <a:ln/>
        </p:spPr>
        <p:txBody>
          <a:bodyPr lIns="91440" tIns="45720" rIns="91440" bIns="45720" anchor="t"/>
          <a:lstStyle/>
          <a:p>
            <a:pPr algn="ctr" defTabSz="1219170">
              <a:defRPr/>
            </a:pPr>
            <a:r>
              <a:rPr lang="en-US" sz="1000" kern="1200">
                <a:solidFill>
                  <a:schemeClr val="tx1">
                    <a:lumMod val="95000"/>
                    <a:lumOff val="5000"/>
                  </a:schemeClr>
                </a:solidFill>
                <a:latin typeface="Montserrat"/>
                <a:ea typeface="+mn-ea"/>
                <a:cs typeface="+mn-cs"/>
              </a:rPr>
              <a:t>Investment Thesis</a:t>
            </a:r>
            <a:endParaRPr lang="en-US">
              <a:ea typeface="+mn-ea"/>
              <a:cs typeface="+mn-cs"/>
            </a:endParaRPr>
          </a:p>
        </p:txBody>
      </p:sp>
      <p:pic>
        <p:nvPicPr>
          <p:cNvPr id="3" name="Bilde 2" descr="Et bilde som inneholder sirkel&#10;&#10;KI-generert innhold kan være feil.">
            <a:extLst>
              <a:ext uri="{FF2B5EF4-FFF2-40B4-BE49-F238E27FC236}">
                <a16:creationId xmlns:a16="http://schemas.microsoft.com/office/drawing/2014/main" id="{D555F0F7-A5C1-EF89-9E33-855D3F9856F2}"/>
              </a:ext>
            </a:extLst>
          </p:cNvPr>
          <p:cNvPicPr>
            <a:picLocks noChangeAspect="1"/>
          </p:cNvPicPr>
          <p:nvPr/>
        </p:nvPicPr>
        <p:blipFill>
          <a:blip r:embed="rId4"/>
          <a:stretch>
            <a:fillRect/>
          </a:stretch>
        </p:blipFill>
        <p:spPr>
          <a:xfrm>
            <a:off x="11353800" y="136525"/>
            <a:ext cx="761633" cy="566155"/>
          </a:xfrm>
          <a:prstGeom prst="rect">
            <a:avLst/>
          </a:prstGeom>
        </p:spPr>
      </p:pic>
    </p:spTree>
    <p:extLst>
      <p:ext uri="{BB962C8B-B14F-4D97-AF65-F5344CB8AC3E}">
        <p14:creationId xmlns:p14="http://schemas.microsoft.com/office/powerpoint/2010/main" val="2422400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B1AF5-14B9-5BF5-5DFC-55DC3E52A645}"/>
            </a:ext>
          </a:extLst>
        </p:cNvPr>
        <p:cNvGrpSpPr/>
        <p:nvPr/>
      </p:nvGrpSpPr>
      <p:grpSpPr>
        <a:xfrm>
          <a:off x="0" y="0"/>
          <a:ext cx="0" cy="0"/>
          <a:chOff x="0" y="0"/>
          <a:chExt cx="0" cy="0"/>
        </a:xfrm>
      </p:grpSpPr>
      <p:pic>
        <p:nvPicPr>
          <p:cNvPr id="8" name="Bilde 7" descr="Et bilde som inneholder Menneskeansikt, person, klær, smil&#10;&#10;KI-generert innhold kan være feil.">
            <a:extLst>
              <a:ext uri="{FF2B5EF4-FFF2-40B4-BE49-F238E27FC236}">
                <a16:creationId xmlns:a16="http://schemas.microsoft.com/office/drawing/2014/main" id="{8C9A7DD7-DE38-E4BD-509D-F9EA0ECD9ED5}"/>
              </a:ext>
            </a:extLst>
          </p:cNvPr>
          <p:cNvPicPr>
            <a:picLocks noChangeAspect="1"/>
          </p:cNvPicPr>
          <p:nvPr/>
        </p:nvPicPr>
        <p:blipFill>
          <a:blip r:embed="rId3"/>
          <a:stretch>
            <a:fillRect/>
          </a:stretch>
        </p:blipFill>
        <p:spPr>
          <a:xfrm>
            <a:off x="1043875" y="2859573"/>
            <a:ext cx="984964" cy="984964"/>
          </a:xfrm>
          <a:prstGeom prst="rect">
            <a:avLst/>
          </a:prstGeom>
        </p:spPr>
      </p:pic>
      <p:sp>
        <p:nvSpPr>
          <p:cNvPr id="13" name="TekstSylinder 12">
            <a:extLst>
              <a:ext uri="{FF2B5EF4-FFF2-40B4-BE49-F238E27FC236}">
                <a16:creationId xmlns:a16="http://schemas.microsoft.com/office/drawing/2014/main" id="{5F56E77C-8C2B-FF6E-9DB1-DB74BF6B86C6}"/>
              </a:ext>
            </a:extLst>
          </p:cNvPr>
          <p:cNvSpPr txBox="1"/>
          <p:nvPr/>
        </p:nvSpPr>
        <p:spPr>
          <a:xfrm>
            <a:off x="511017" y="3945153"/>
            <a:ext cx="2253548" cy="400110"/>
          </a:xfrm>
          <a:prstGeom prst="rect">
            <a:avLst/>
          </a:prstGeom>
          <a:noFill/>
        </p:spPr>
        <p:txBody>
          <a:bodyPr wrap="square" lIns="91440" tIns="45720" rIns="91440" bIns="45720" anchor="t">
            <a:spAutoFit/>
          </a:bodyPr>
          <a:lstStyle/>
          <a:p>
            <a:pPr algn="ctr">
              <a:defRPr/>
            </a:pPr>
            <a:r>
              <a:rPr kumimoji="0" lang="en-US" sz="1000" i="0" u="none" strike="noStrike" kern="0" cap="none" spc="0" normalizeH="0" baseline="0" noProof="0">
                <a:ln>
                  <a:noFill/>
                </a:ln>
                <a:solidFill>
                  <a:srgbClr val="002060"/>
                </a:solidFill>
                <a:effectLst/>
                <a:uLnTx/>
                <a:uFillTx/>
                <a:latin typeface="Century Gothic"/>
                <a:ea typeface="+mn-ea"/>
                <a:cs typeface="+mn-cs"/>
                <a:sym typeface="Arial"/>
              </a:rPr>
              <a:t>Chair of the Board and</a:t>
            </a:r>
            <a:r>
              <a:rPr lang="en-US" sz="1000">
                <a:solidFill>
                  <a:srgbClr val="002060"/>
                </a:solidFill>
                <a:latin typeface="Century Gothic"/>
                <a:ea typeface="+mn-ea"/>
                <a:cs typeface="+mn-cs"/>
              </a:rPr>
              <a:t> Founder</a:t>
            </a:r>
            <a:endParaRPr lang="en-US" sz="1000">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2060"/>
                </a:solidFill>
                <a:effectLst/>
                <a:uLnTx/>
                <a:uFillTx/>
                <a:latin typeface="Century Gothic"/>
                <a:ea typeface="+mn-ea"/>
                <a:cs typeface="+mn-cs"/>
                <a:sym typeface="Arial"/>
              </a:rPr>
              <a:t>Bjørgulf </a:t>
            </a:r>
            <a:r>
              <a:rPr kumimoji="0" lang="en-US" sz="1000" b="0" i="0" u="none" strike="noStrike" kern="0" cap="none" spc="0" normalizeH="0" baseline="0" noProof="0" err="1">
                <a:ln>
                  <a:noFill/>
                </a:ln>
                <a:solidFill>
                  <a:srgbClr val="002060"/>
                </a:solidFill>
                <a:effectLst/>
                <a:uLnTx/>
                <a:uFillTx/>
                <a:latin typeface="Century Gothic"/>
                <a:ea typeface="+mn-ea"/>
                <a:cs typeface="+mn-cs"/>
                <a:sym typeface="Arial"/>
              </a:rPr>
              <a:t>Haukelidsæter</a:t>
            </a:r>
            <a:r>
              <a:rPr kumimoji="0" lang="en-US" sz="1000" b="0" i="0" u="none" strike="noStrike" kern="0" cap="none" spc="0" normalizeH="0" baseline="0" noProof="0">
                <a:ln>
                  <a:noFill/>
                </a:ln>
                <a:solidFill>
                  <a:srgbClr val="002060"/>
                </a:solidFill>
                <a:effectLst/>
                <a:uLnTx/>
                <a:uFillTx/>
                <a:latin typeface="Century Gothic"/>
                <a:ea typeface="+mn-ea"/>
                <a:cs typeface="+mn-cs"/>
                <a:sym typeface="Arial"/>
              </a:rPr>
              <a:t> </a:t>
            </a:r>
            <a:r>
              <a:rPr kumimoji="0" lang="en-US" sz="1000" b="0" i="0" u="none" strike="noStrike" kern="0" cap="none" spc="0" normalizeH="0" baseline="0" noProof="0" err="1">
                <a:ln>
                  <a:noFill/>
                </a:ln>
                <a:solidFill>
                  <a:srgbClr val="002060"/>
                </a:solidFill>
                <a:effectLst/>
                <a:uLnTx/>
                <a:uFillTx/>
                <a:latin typeface="Century Gothic"/>
                <a:ea typeface="+mn-ea"/>
                <a:cs typeface="+mn-cs"/>
                <a:sym typeface="Arial"/>
              </a:rPr>
              <a:t>Eidesen</a:t>
            </a:r>
            <a:endParaRPr lang="en-US" sz="1000" noProof="0">
              <a:solidFill>
                <a:srgbClr val="002060"/>
              </a:solidFill>
              <a:latin typeface="Century Gothic"/>
            </a:endParaRPr>
          </a:p>
        </p:txBody>
      </p:sp>
      <p:sp>
        <p:nvSpPr>
          <p:cNvPr id="17" name="TekstSylinder 16">
            <a:extLst>
              <a:ext uri="{FF2B5EF4-FFF2-40B4-BE49-F238E27FC236}">
                <a16:creationId xmlns:a16="http://schemas.microsoft.com/office/drawing/2014/main" id="{E873C92F-C625-6AF4-E588-4E1A697BDD3D}"/>
              </a:ext>
            </a:extLst>
          </p:cNvPr>
          <p:cNvSpPr txBox="1"/>
          <p:nvPr/>
        </p:nvSpPr>
        <p:spPr>
          <a:xfrm>
            <a:off x="3702052" y="7508962"/>
            <a:ext cx="2794974" cy="44627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2060"/>
                </a:solidFill>
                <a:effectLst/>
                <a:uLnTx/>
                <a:uFillTx/>
                <a:latin typeface="Arial"/>
                <a:ea typeface="+mn-ea"/>
                <a:cs typeface="+mn-cs"/>
                <a:sym typeface="Arial"/>
              </a:rPr>
              <a:t>Board Member</a:t>
            </a:r>
            <a:endParaRPr kumimoji="0" lang="en-US" sz="1100" b="1" i="0" u="none" strike="noStrike" kern="0" cap="none" spc="0" normalizeH="0" baseline="0" noProof="0">
              <a:ln>
                <a:noFill/>
              </a:ln>
              <a:solidFill>
                <a:srgbClr val="002060"/>
              </a:solidFill>
              <a:effectLst/>
              <a:uLnTx/>
              <a:uFillTx/>
              <a:latin typeface="Arial"/>
              <a:ea typeface="+mn-ea"/>
              <a:cs typeface="+mn-cs"/>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002060"/>
                </a:solidFill>
                <a:effectLst/>
                <a:uLnTx/>
                <a:uFillTx/>
                <a:latin typeface="Arial"/>
                <a:ea typeface="+mn-ea"/>
                <a:cs typeface="+mn-cs"/>
                <a:sym typeface="Arial"/>
              </a:rPr>
              <a:t>Rob Matheus M. Stevens</a:t>
            </a:r>
            <a:endParaRPr lang="en-US" sz="2000" noProof="0">
              <a:solidFill>
                <a:srgbClr val="002060"/>
              </a:solidFill>
            </a:endParaRPr>
          </a:p>
        </p:txBody>
      </p:sp>
      <p:sp>
        <p:nvSpPr>
          <p:cNvPr id="48" name="TekstSylinder 47">
            <a:extLst>
              <a:ext uri="{FF2B5EF4-FFF2-40B4-BE49-F238E27FC236}">
                <a16:creationId xmlns:a16="http://schemas.microsoft.com/office/drawing/2014/main" id="{47C810DF-B4EE-9FF5-E92C-91FBF30A446D}"/>
              </a:ext>
            </a:extLst>
          </p:cNvPr>
          <p:cNvSpPr txBox="1"/>
          <p:nvPr/>
        </p:nvSpPr>
        <p:spPr>
          <a:xfrm>
            <a:off x="2764565" y="4383057"/>
            <a:ext cx="2236896" cy="1477328"/>
          </a:xfrm>
          <a:prstGeom prst="rect">
            <a:avLst/>
          </a:prstGeom>
          <a:noFill/>
        </p:spPr>
        <p:txBody>
          <a:bodyPr wrap="square">
            <a:spAutoFit/>
          </a:bodyPr>
          <a:lstStyle/>
          <a:p>
            <a:pPr algn="just" defTabSz="1219170">
              <a:lnSpc>
                <a:spcPts val="1200"/>
              </a:lnSpc>
              <a:buClrTx/>
              <a:defRPr/>
            </a:pPr>
            <a:r>
              <a:rPr lang="en-US" sz="1100">
                <a:solidFill>
                  <a:srgbClr val="002060"/>
                </a:solidFill>
                <a:latin typeface="Century Gothic" panose="020B0502020202020204" pitchFamily="34" charset="0"/>
              </a:rPr>
              <a:t>Rob has held global roles in Yara, operations management and VP of technology. In </a:t>
            </a:r>
            <a:r>
              <a:rPr lang="en-US" sz="1100" err="1">
                <a:solidFill>
                  <a:srgbClr val="002060"/>
                </a:solidFill>
                <a:latin typeface="Century Gothic" panose="020B0502020202020204" pitchFamily="34" charset="0"/>
              </a:rPr>
              <a:t>Topsoe</a:t>
            </a:r>
            <a:r>
              <a:rPr lang="en-US" sz="1100">
                <a:solidFill>
                  <a:srgbClr val="002060"/>
                </a:solidFill>
                <a:latin typeface="Century Gothic" panose="020B0502020202020204" pitchFamily="34" charset="0"/>
              </a:rPr>
              <a:t> as thought leader for clean ammonia. Board director and president of the Ammonia Energy Association, and other key ammonia industry roles. </a:t>
            </a:r>
          </a:p>
        </p:txBody>
      </p:sp>
      <p:sp>
        <p:nvSpPr>
          <p:cNvPr id="50" name="TekstSylinder 49">
            <a:extLst>
              <a:ext uri="{FF2B5EF4-FFF2-40B4-BE49-F238E27FC236}">
                <a16:creationId xmlns:a16="http://schemas.microsoft.com/office/drawing/2014/main" id="{00276594-F35B-5E03-20E9-118773D17B5A}"/>
              </a:ext>
            </a:extLst>
          </p:cNvPr>
          <p:cNvSpPr txBox="1"/>
          <p:nvPr/>
        </p:nvSpPr>
        <p:spPr>
          <a:xfrm>
            <a:off x="2764565" y="2798028"/>
            <a:ext cx="2384951" cy="1323439"/>
          </a:xfrm>
          <a:prstGeom prst="rect">
            <a:avLst/>
          </a:prstGeom>
          <a:noFill/>
        </p:spPr>
        <p:txBody>
          <a:bodyPr wrap="square">
            <a:spAutoFit/>
          </a:bodyPr>
          <a:lstStyle/>
          <a:p>
            <a:pPr marL="0" marR="0" lvl="0" indent="0" algn="just" defTabSz="1219170" rtl="0" eaLnBrk="1" fontAlgn="auto" latinLnBrk="0" hangingPunct="1">
              <a:lnSpc>
                <a:spcPts val="1200"/>
              </a:lnSpc>
              <a:spcBef>
                <a:spcPts val="0"/>
              </a:spcBef>
              <a:spcAft>
                <a:spcPts val="0"/>
              </a:spcAft>
              <a:buClrTx/>
              <a:buSzTx/>
              <a:buFontTx/>
              <a:buNone/>
              <a:tabLst/>
              <a:defRPr/>
            </a:pPr>
            <a:r>
              <a:rPr lang="en-US" sz="1100" noProof="0">
                <a:solidFill>
                  <a:srgbClr val="002060"/>
                </a:solidFill>
                <a:latin typeface="Century Gothic" panose="020B0502020202020204" pitchFamily="34" charset="0"/>
              </a:rPr>
              <a:t>Bjørgulf has a proven track record of company building, IPO and capital raising. 8 years of CEO and founder experience, 15 years prior experience of management experience in the energy industry.</a:t>
            </a:r>
          </a:p>
        </p:txBody>
      </p:sp>
      <p:sp>
        <p:nvSpPr>
          <p:cNvPr id="53" name="Google Shape;1768;p26">
            <a:extLst>
              <a:ext uri="{FF2B5EF4-FFF2-40B4-BE49-F238E27FC236}">
                <a16:creationId xmlns:a16="http://schemas.microsoft.com/office/drawing/2014/main" id="{37B501A4-6167-6E19-41CF-5C3D97A67063}"/>
              </a:ext>
            </a:extLst>
          </p:cNvPr>
          <p:cNvSpPr txBox="1">
            <a:spLocks noGrp="1"/>
          </p:cNvSpPr>
          <p:nvPr>
            <p:ph type="sldNum" idx="12"/>
          </p:nvPr>
        </p:nvSpPr>
        <p:spPr>
          <a:xfrm>
            <a:off x="7828280" y="6326562"/>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t>14</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6" name="TextBox 5">
            <a:extLst>
              <a:ext uri="{FF2B5EF4-FFF2-40B4-BE49-F238E27FC236}">
                <a16:creationId xmlns:a16="http://schemas.microsoft.com/office/drawing/2014/main" id="{230341AB-6DDE-590E-6A3D-AA27806D6C4A}"/>
              </a:ext>
            </a:extLst>
          </p:cNvPr>
          <p:cNvSpPr txBox="1"/>
          <p:nvPr/>
        </p:nvSpPr>
        <p:spPr>
          <a:xfrm>
            <a:off x="698077" y="1223858"/>
            <a:ext cx="11201155"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spcBef>
                <a:spcPts val="600"/>
              </a:spcBef>
            </a:pPr>
            <a:r>
              <a:rPr lang="en-US" spc="-15">
                <a:solidFill>
                  <a:srgbClr val="002060"/>
                </a:solidFill>
                <a:latin typeface="Century Gothic"/>
                <a:cs typeface="Centaur Now Caption"/>
              </a:rPr>
              <a:t>Highly experienced and complementary team with extensive international expertise across the energy value chain. The team combines proven capabilities project development, financing, negotiations and business development, with deep technical and operational expertise in hydrogen, ammonia, gas, CCS, data centers, power-as-a-service, and industrial energy projects. </a:t>
            </a:r>
            <a:endParaRPr lang="en-US">
              <a:latin typeface="Century Gothic"/>
            </a:endParaRPr>
          </a:p>
        </p:txBody>
      </p:sp>
      <p:sp>
        <p:nvSpPr>
          <p:cNvPr id="12" name="Shape 4">
            <a:extLst>
              <a:ext uri="{FF2B5EF4-FFF2-40B4-BE49-F238E27FC236}">
                <a16:creationId xmlns:a16="http://schemas.microsoft.com/office/drawing/2014/main" id="{2ED9C6BD-725D-007C-DB82-7185AE11B286}"/>
              </a:ext>
            </a:extLst>
          </p:cNvPr>
          <p:cNvSpPr/>
          <p:nvPr/>
        </p:nvSpPr>
        <p:spPr>
          <a:xfrm>
            <a:off x="774509" y="246709"/>
            <a:ext cx="1726563" cy="276521"/>
          </a:xfrm>
          <a:prstGeom prst="roundRect">
            <a:avLst>
              <a:gd name="adj" fmla="val 28800"/>
            </a:avLst>
          </a:prstGeom>
          <a:solidFill>
            <a:schemeClr val="bg2">
              <a:lumMod val="60000"/>
              <a:lumOff val="40000"/>
              <a:alpha val="30000"/>
            </a:schemeClr>
          </a:solidFill>
          <a:ln/>
        </p:spPr>
        <p:txBody>
          <a:bodyPr lIns="91440" tIns="45720" rIns="91440" bIns="45720" anchor="t"/>
          <a:lstStyle/>
          <a:p>
            <a:pPr algn="ctr" defTabSz="1219170">
              <a:defRPr/>
            </a:pPr>
            <a:r>
              <a:rPr lang="en-US" sz="1000" kern="1200">
                <a:solidFill>
                  <a:schemeClr val="tx1">
                    <a:lumMod val="95000"/>
                    <a:lumOff val="5000"/>
                  </a:schemeClr>
                </a:solidFill>
                <a:latin typeface="Montserrat"/>
                <a:ea typeface="+mn-ea"/>
                <a:cs typeface="+mn-cs"/>
              </a:rPr>
              <a:t>The Team</a:t>
            </a:r>
            <a:endParaRPr lang="en-US">
              <a:ea typeface="+mn-ea"/>
              <a:cs typeface="+mn-cs"/>
            </a:endParaRPr>
          </a:p>
        </p:txBody>
      </p:sp>
      <p:sp>
        <p:nvSpPr>
          <p:cNvPr id="14" name="Shape 4">
            <a:extLst>
              <a:ext uri="{FF2B5EF4-FFF2-40B4-BE49-F238E27FC236}">
                <a16:creationId xmlns:a16="http://schemas.microsoft.com/office/drawing/2014/main" id="{FAC4A38E-29AA-070E-4F5A-9B99DD1116E6}"/>
              </a:ext>
            </a:extLst>
          </p:cNvPr>
          <p:cNvSpPr/>
          <p:nvPr/>
        </p:nvSpPr>
        <p:spPr>
          <a:xfrm>
            <a:off x="774509" y="2158945"/>
            <a:ext cx="1726563" cy="276521"/>
          </a:xfrm>
          <a:prstGeom prst="roundRect">
            <a:avLst>
              <a:gd name="adj" fmla="val 28800"/>
            </a:avLst>
          </a:prstGeom>
          <a:solidFill>
            <a:schemeClr val="bg2">
              <a:lumMod val="60000"/>
              <a:lumOff val="40000"/>
              <a:alpha val="30000"/>
            </a:schemeClr>
          </a:solidFill>
          <a:ln/>
        </p:spPr>
        <p:txBody>
          <a:bodyPr lIns="91440" tIns="45720" rIns="91440" bIns="45720" anchor="t"/>
          <a:lstStyle/>
          <a:p>
            <a:pPr algn="ctr" defTabSz="1219170">
              <a:defRPr/>
            </a:pPr>
            <a:r>
              <a:rPr lang="en-US" sz="1000" kern="1200">
                <a:solidFill>
                  <a:schemeClr val="tx1">
                    <a:lumMod val="95000"/>
                    <a:lumOff val="5000"/>
                  </a:schemeClr>
                </a:solidFill>
                <a:latin typeface="Montserrat"/>
                <a:ea typeface="+mn-ea"/>
                <a:cs typeface="+mn-cs"/>
              </a:rPr>
              <a:t>Board of Directors</a:t>
            </a:r>
            <a:endParaRPr lang="en-US">
              <a:ea typeface="+mn-ea"/>
              <a:cs typeface="+mn-cs"/>
            </a:endParaRPr>
          </a:p>
        </p:txBody>
      </p:sp>
      <p:pic>
        <p:nvPicPr>
          <p:cNvPr id="16" name="Bilde 17" descr="Rob Stevens - portret LR (1).jpg">
            <a:extLst>
              <a:ext uri="{FF2B5EF4-FFF2-40B4-BE49-F238E27FC236}">
                <a16:creationId xmlns:a16="http://schemas.microsoft.com/office/drawing/2014/main" id="{79CA23A2-813B-F390-ED42-A72A84857385}"/>
              </a:ext>
            </a:extLst>
          </p:cNvPr>
          <p:cNvPicPr>
            <a:picLocks noChangeAspect="1"/>
          </p:cNvPicPr>
          <p:nvPr/>
        </p:nvPicPr>
        <p:blipFill>
          <a:blip r:embed="rId4"/>
          <a:srcRect l="-3238" t="871" r="-1757" b="35497"/>
          <a:stretch>
            <a:fillRect/>
          </a:stretch>
        </p:blipFill>
        <p:spPr>
          <a:xfrm>
            <a:off x="1163998" y="4466023"/>
            <a:ext cx="783082" cy="984732"/>
          </a:xfrm>
          <a:prstGeom prst="rect">
            <a:avLst/>
          </a:prstGeom>
        </p:spPr>
      </p:pic>
      <p:sp>
        <p:nvSpPr>
          <p:cNvPr id="20" name="TekstSylinder 16">
            <a:extLst>
              <a:ext uri="{FF2B5EF4-FFF2-40B4-BE49-F238E27FC236}">
                <a16:creationId xmlns:a16="http://schemas.microsoft.com/office/drawing/2014/main" id="{727E00AD-1149-2096-7E0E-20EA380017A9}"/>
              </a:ext>
            </a:extLst>
          </p:cNvPr>
          <p:cNvSpPr txBox="1"/>
          <p:nvPr/>
        </p:nvSpPr>
        <p:spPr>
          <a:xfrm>
            <a:off x="189232" y="5469999"/>
            <a:ext cx="2794974" cy="400110"/>
          </a:xfrm>
          <a:prstGeom prst="rect">
            <a:avLst/>
          </a:prstGeom>
          <a:noFill/>
        </p:spPr>
        <p:txBody>
          <a:bodyPr wrap="square" lIns="91440" tIns="45720" rIns="91440" bIns="45720" anchor="t">
            <a:spAutoFit/>
          </a:bodyPr>
          <a:lstStyle/>
          <a:p>
            <a:pPr marL="0" lvl="0" indent="0" algn="ctr" defTabSz="914400" eaLnBrk="1" fontAlgn="auto" latinLnBrk="0" hangingPunct="1">
              <a:buSzTx/>
              <a:buFont typeface="Arial"/>
              <a:buNone/>
              <a:tabLst/>
              <a:defRPr/>
            </a:pPr>
            <a:r>
              <a:rPr lang="en-US" sz="1000">
                <a:solidFill>
                  <a:srgbClr val="002060"/>
                </a:solidFill>
                <a:latin typeface="Century Gothic"/>
                <a:ea typeface="+mn-ea"/>
                <a:cs typeface="+mn-cs"/>
              </a:rPr>
              <a:t>Board Member</a:t>
            </a:r>
          </a:p>
          <a:p>
            <a:pPr marL="0" lvl="0" indent="0" algn="ctr" defTabSz="914400" eaLnBrk="1" fontAlgn="auto" latinLnBrk="0" hangingPunct="1">
              <a:buSzTx/>
              <a:buFont typeface="Arial"/>
              <a:buNone/>
              <a:tabLst/>
              <a:defRPr/>
            </a:pPr>
            <a:r>
              <a:rPr lang="en-US" sz="1000">
                <a:solidFill>
                  <a:srgbClr val="002060"/>
                </a:solidFill>
                <a:latin typeface="Century Gothic"/>
                <a:ea typeface="+mn-ea"/>
                <a:cs typeface="+mn-cs"/>
              </a:rPr>
              <a:t>Rob Matheus M. Stevens</a:t>
            </a:r>
          </a:p>
        </p:txBody>
      </p:sp>
      <p:sp>
        <p:nvSpPr>
          <p:cNvPr id="24" name="Shape 4">
            <a:extLst>
              <a:ext uri="{FF2B5EF4-FFF2-40B4-BE49-F238E27FC236}">
                <a16:creationId xmlns:a16="http://schemas.microsoft.com/office/drawing/2014/main" id="{3ACAB4B7-1DBC-4F89-079E-BB51AEF515E6}"/>
              </a:ext>
            </a:extLst>
          </p:cNvPr>
          <p:cNvSpPr/>
          <p:nvPr/>
        </p:nvSpPr>
        <p:spPr>
          <a:xfrm>
            <a:off x="5251959" y="2145632"/>
            <a:ext cx="1726563" cy="276521"/>
          </a:xfrm>
          <a:prstGeom prst="roundRect">
            <a:avLst>
              <a:gd name="adj" fmla="val 28800"/>
            </a:avLst>
          </a:prstGeom>
          <a:solidFill>
            <a:schemeClr val="bg2">
              <a:lumMod val="60000"/>
              <a:lumOff val="40000"/>
              <a:alpha val="30000"/>
            </a:schemeClr>
          </a:solidFill>
          <a:ln/>
        </p:spPr>
        <p:txBody>
          <a:bodyPr lIns="91440" tIns="45720" rIns="91440" bIns="45720" anchor="t"/>
          <a:lstStyle/>
          <a:p>
            <a:pPr algn="ctr" defTabSz="1219170">
              <a:defRPr/>
            </a:pPr>
            <a:r>
              <a:rPr lang="en-US" sz="1000" kern="1200">
                <a:solidFill>
                  <a:schemeClr val="tx1">
                    <a:lumMod val="95000"/>
                    <a:lumOff val="5000"/>
                  </a:schemeClr>
                </a:solidFill>
                <a:latin typeface="Montserrat"/>
                <a:ea typeface="+mn-ea"/>
                <a:cs typeface="+mn-cs"/>
              </a:rPr>
              <a:t>Management Team</a:t>
            </a:r>
            <a:endParaRPr lang="en-US">
              <a:ea typeface="+mn-ea"/>
              <a:cs typeface="+mn-cs"/>
            </a:endParaRPr>
          </a:p>
        </p:txBody>
      </p:sp>
      <p:graphicFrame>
        <p:nvGraphicFramePr>
          <p:cNvPr id="27" name="Table 26">
            <a:extLst>
              <a:ext uri="{FF2B5EF4-FFF2-40B4-BE49-F238E27FC236}">
                <a16:creationId xmlns:a16="http://schemas.microsoft.com/office/drawing/2014/main" id="{0DF48EEE-073D-DF30-F8B7-29DB776220C7}"/>
              </a:ext>
            </a:extLst>
          </p:cNvPr>
          <p:cNvGraphicFramePr>
            <a:graphicFrameLocks noGrp="1"/>
          </p:cNvGraphicFramePr>
          <p:nvPr>
            <p:extLst>
              <p:ext uri="{D42A27DB-BD31-4B8C-83A1-F6EECF244321}">
                <p14:modId xmlns:p14="http://schemas.microsoft.com/office/powerpoint/2010/main" val="2991475374"/>
              </p:ext>
            </p:extLst>
          </p:nvPr>
        </p:nvGraphicFramePr>
        <p:xfrm>
          <a:off x="5251959" y="2508216"/>
          <a:ext cx="6839778" cy="3627120"/>
        </p:xfrm>
        <a:graphic>
          <a:graphicData uri="http://schemas.openxmlformats.org/drawingml/2006/table">
            <a:tbl>
              <a:tblPr firstRow="1" bandRow="1">
                <a:tableStyleId>{7AFA0B58-E729-41E6-B22F-EEB7A038012D}</a:tableStyleId>
              </a:tblPr>
              <a:tblGrid>
                <a:gridCol w="2279926">
                  <a:extLst>
                    <a:ext uri="{9D8B030D-6E8A-4147-A177-3AD203B41FA5}">
                      <a16:colId xmlns:a16="http://schemas.microsoft.com/office/drawing/2014/main" val="2482573775"/>
                    </a:ext>
                  </a:extLst>
                </a:gridCol>
                <a:gridCol w="2279926">
                  <a:extLst>
                    <a:ext uri="{9D8B030D-6E8A-4147-A177-3AD203B41FA5}">
                      <a16:colId xmlns:a16="http://schemas.microsoft.com/office/drawing/2014/main" val="2592086674"/>
                    </a:ext>
                  </a:extLst>
                </a:gridCol>
                <a:gridCol w="2279926">
                  <a:extLst>
                    <a:ext uri="{9D8B030D-6E8A-4147-A177-3AD203B41FA5}">
                      <a16:colId xmlns:a16="http://schemas.microsoft.com/office/drawing/2014/main" val="182991980"/>
                    </a:ext>
                  </a:extLst>
                </a:gridCol>
              </a:tblGrid>
              <a:tr h="422412">
                <a:tc>
                  <a:txBody>
                    <a:bodyPr/>
                    <a:lstStyle/>
                    <a:p>
                      <a:pPr marR="0" lvl="0" algn="l" rtl="0">
                        <a:lnSpc>
                          <a:spcPct val="100000"/>
                        </a:lnSpc>
                        <a:spcBef>
                          <a:spcPts val="0"/>
                        </a:spcBef>
                        <a:spcAft>
                          <a:spcPts val="0"/>
                        </a:spcAft>
                        <a:buClr>
                          <a:srgbClr val="000000"/>
                        </a:buClr>
                        <a:buFont typeface="Arial"/>
                        <a:buNone/>
                      </a:pPr>
                      <a:r>
                        <a:rPr lang="en-US" sz="1400" b="0" i="0" u="none" strike="noStrike" cap="none" spc="-15" noProof="0">
                          <a:solidFill>
                            <a:srgbClr val="002060"/>
                          </a:solidFill>
                          <a:latin typeface="Century Gothic"/>
                          <a:ea typeface="Calibri"/>
                          <a:cs typeface="Centaur Now Caption"/>
                          <a:sym typeface="Arial"/>
                        </a:rPr>
                        <a:t>Chief Executive Officer: </a:t>
                      </a:r>
                      <a:endParaRPr lang="en-US" sz="1400" b="0" i="0" u="none" strike="noStrike" cap="none" spc="-15">
                        <a:solidFill>
                          <a:srgbClr val="002060"/>
                        </a:solidFill>
                        <a:latin typeface="Century Gothic"/>
                        <a:ea typeface="Calibri"/>
                        <a:cs typeface="Centaur Now Caption"/>
                        <a:sym typeface="Arial"/>
                      </a:endParaRPr>
                    </a:p>
                  </a:txBody>
                  <a:tcPr/>
                </a:tc>
                <a:tc>
                  <a:txBody>
                    <a:bodyPr/>
                    <a:lstStyle/>
                    <a:p>
                      <a:pPr marR="0" lvl="0" algn="l" rtl="0">
                        <a:lnSpc>
                          <a:spcPct val="100000"/>
                        </a:lnSpc>
                        <a:spcBef>
                          <a:spcPts val="0"/>
                        </a:spcBef>
                        <a:spcAft>
                          <a:spcPts val="0"/>
                        </a:spcAft>
                        <a:buClr>
                          <a:srgbClr val="000000"/>
                        </a:buClr>
                        <a:buFont typeface="Arial"/>
                        <a:buNone/>
                      </a:pPr>
                      <a:r>
                        <a:rPr lang="en-US" sz="1400" b="0" i="0" u="none" strike="noStrike" cap="none" spc="-15" noProof="0">
                          <a:solidFill>
                            <a:srgbClr val="002060"/>
                          </a:solidFill>
                          <a:latin typeface="Century Gothic"/>
                          <a:ea typeface="Calibri"/>
                          <a:cs typeface="Centaur Now Caption"/>
                          <a:sym typeface="Arial"/>
                        </a:rPr>
                        <a:t>Finn R. Almås </a:t>
                      </a:r>
                    </a:p>
                  </a:txBody>
                  <a:tcPr/>
                </a:tc>
                <a:tc>
                  <a:txBody>
                    <a:bodyPr/>
                    <a:lstStyle/>
                    <a:p>
                      <a:pPr marR="0" lvl="0" algn="l" rtl="0">
                        <a:lnSpc>
                          <a:spcPct val="100000"/>
                        </a:lnSpc>
                        <a:spcBef>
                          <a:spcPts val="0"/>
                        </a:spcBef>
                        <a:spcAft>
                          <a:spcPts val="0"/>
                        </a:spcAft>
                        <a:buClr>
                          <a:srgbClr val="000000"/>
                        </a:buClr>
                        <a:buFont typeface="Arial"/>
                        <a:buNone/>
                      </a:pPr>
                      <a:r>
                        <a:rPr lang="en-US" sz="1400" b="0" i="0" u="none" strike="noStrike" cap="none" spc="-15" noProof="0">
                          <a:solidFill>
                            <a:srgbClr val="002060"/>
                          </a:solidFill>
                          <a:latin typeface="Century Gothic"/>
                          <a:ea typeface="Calibri"/>
                          <a:cs typeface="Centaur Now Caption"/>
                          <a:sym typeface="Arial"/>
                        </a:rPr>
                        <a:t>30+ years in ammonia mega projects</a:t>
                      </a:r>
                    </a:p>
                  </a:txBody>
                  <a:tcPr/>
                </a:tc>
                <a:extLst>
                  <a:ext uri="{0D108BD9-81ED-4DB2-BD59-A6C34878D82A}">
                    <a16:rowId xmlns:a16="http://schemas.microsoft.com/office/drawing/2014/main" val="1556933272"/>
                  </a:ext>
                </a:extLst>
              </a:tr>
              <a:tr h="422412">
                <a:tc>
                  <a:txBody>
                    <a:bodyPr/>
                    <a:lstStyle/>
                    <a:p>
                      <a:pPr marR="0" lvl="0" algn="l" rtl="0">
                        <a:lnSpc>
                          <a:spcPct val="100000"/>
                        </a:lnSpc>
                        <a:spcBef>
                          <a:spcPts val="0"/>
                        </a:spcBef>
                        <a:spcAft>
                          <a:spcPts val="0"/>
                        </a:spcAft>
                        <a:buClr>
                          <a:srgbClr val="000000"/>
                        </a:buClr>
                        <a:buFont typeface="Arial"/>
                        <a:buNone/>
                      </a:pPr>
                      <a:r>
                        <a:rPr lang="en-US" sz="1400" b="0" i="0" u="none" strike="noStrike" cap="none" spc="-15" noProof="0">
                          <a:solidFill>
                            <a:srgbClr val="002060"/>
                          </a:solidFill>
                          <a:latin typeface="Century Gothic"/>
                          <a:ea typeface="Calibri"/>
                          <a:cs typeface="Centaur Now Caption"/>
                          <a:sym typeface="Arial"/>
                        </a:rPr>
                        <a:t>Finance Director:</a:t>
                      </a:r>
                      <a:endParaRPr lang="en-US" sz="1400" b="0" i="0" u="none" strike="noStrike" cap="none" spc="-15">
                        <a:solidFill>
                          <a:srgbClr val="002060"/>
                        </a:solidFill>
                        <a:latin typeface="Century Gothic"/>
                        <a:ea typeface="Calibri"/>
                        <a:cs typeface="Centaur Now Caption"/>
                        <a:sym typeface="Arial"/>
                      </a:endParaRPr>
                    </a:p>
                  </a:txBody>
                  <a:tcPr/>
                </a:tc>
                <a:tc>
                  <a:txBody>
                    <a:bodyPr/>
                    <a:lstStyle/>
                    <a:p>
                      <a:pPr marR="0" lvl="0" algn="l" rtl="0">
                        <a:lnSpc>
                          <a:spcPct val="100000"/>
                        </a:lnSpc>
                        <a:spcBef>
                          <a:spcPts val="0"/>
                        </a:spcBef>
                        <a:spcAft>
                          <a:spcPts val="0"/>
                        </a:spcAft>
                        <a:buClr>
                          <a:srgbClr val="000000"/>
                        </a:buClr>
                        <a:buFont typeface="Arial"/>
                        <a:buNone/>
                      </a:pPr>
                      <a:r>
                        <a:rPr lang="en-US" sz="1400" b="0" i="0" u="none" strike="noStrike" cap="none" spc="-15" noProof="0">
                          <a:solidFill>
                            <a:srgbClr val="002060"/>
                          </a:solidFill>
                          <a:latin typeface="Century Gothic"/>
                          <a:ea typeface="Calibri"/>
                          <a:cs typeface="Centaur Now Caption"/>
                          <a:sym typeface="Arial"/>
                        </a:rPr>
                        <a:t>Kjetil Stødle</a:t>
                      </a:r>
                    </a:p>
                  </a:txBody>
                  <a:tcPr/>
                </a:tc>
                <a:tc>
                  <a:txBody>
                    <a:bodyPr/>
                    <a:lstStyle/>
                    <a:p>
                      <a:pPr marR="0" lvl="0" algn="l" rtl="0">
                        <a:lnSpc>
                          <a:spcPct val="100000"/>
                        </a:lnSpc>
                        <a:spcBef>
                          <a:spcPts val="0"/>
                        </a:spcBef>
                        <a:spcAft>
                          <a:spcPts val="0"/>
                        </a:spcAft>
                        <a:buClr>
                          <a:srgbClr val="000000"/>
                        </a:buClr>
                        <a:buFont typeface="Arial"/>
                        <a:buNone/>
                      </a:pPr>
                      <a:r>
                        <a:rPr lang="en-US" sz="1400" b="0" i="0" u="none" strike="noStrike" cap="none" spc="-15" noProof="0">
                          <a:solidFill>
                            <a:srgbClr val="002060"/>
                          </a:solidFill>
                          <a:latin typeface="Century Gothic"/>
                          <a:ea typeface="Calibri"/>
                          <a:cs typeface="Centaur Now Caption"/>
                          <a:sym typeface="Arial"/>
                        </a:rPr>
                        <a:t>20+ years in energy finance</a:t>
                      </a:r>
                    </a:p>
                  </a:txBody>
                  <a:tcPr/>
                </a:tc>
                <a:extLst>
                  <a:ext uri="{0D108BD9-81ED-4DB2-BD59-A6C34878D82A}">
                    <a16:rowId xmlns:a16="http://schemas.microsoft.com/office/drawing/2014/main" val="4189912598"/>
                  </a:ext>
                </a:extLst>
              </a:tr>
              <a:tr h="422412">
                <a:tc>
                  <a:txBody>
                    <a:bodyPr/>
                    <a:lstStyle/>
                    <a:p>
                      <a:pPr marR="0" lvl="0" algn="l" rtl="0">
                        <a:lnSpc>
                          <a:spcPct val="100000"/>
                        </a:lnSpc>
                        <a:spcBef>
                          <a:spcPts val="0"/>
                        </a:spcBef>
                        <a:spcAft>
                          <a:spcPts val="0"/>
                        </a:spcAft>
                        <a:buClr>
                          <a:srgbClr val="000000"/>
                        </a:buClr>
                        <a:buFont typeface="Arial"/>
                        <a:buNone/>
                      </a:pPr>
                      <a:r>
                        <a:rPr lang="en-US" sz="1400" b="0" i="0" u="none" strike="noStrike" cap="none" spc="-15" noProof="0">
                          <a:solidFill>
                            <a:srgbClr val="002060"/>
                          </a:solidFill>
                          <a:latin typeface="Century Gothic"/>
                          <a:ea typeface="Calibri"/>
                          <a:cs typeface="Centaur Now Caption"/>
                          <a:sym typeface="Arial"/>
                        </a:rPr>
                        <a:t>Commercial Director: </a:t>
                      </a:r>
                      <a:endParaRPr lang="en-US" sz="1400" b="0" i="0" u="none" strike="noStrike" cap="none" spc="-15">
                        <a:solidFill>
                          <a:srgbClr val="002060"/>
                        </a:solidFill>
                        <a:latin typeface="Century Gothic"/>
                        <a:ea typeface="Calibri"/>
                        <a:cs typeface="Centaur Now Caption"/>
                        <a:sym typeface="Arial"/>
                      </a:endParaRPr>
                    </a:p>
                  </a:txBody>
                  <a:tcPr/>
                </a:tc>
                <a:tc>
                  <a:txBody>
                    <a:bodyPr/>
                    <a:lstStyle/>
                    <a:p>
                      <a:pPr marR="0" lvl="0" algn="l" rtl="0">
                        <a:lnSpc>
                          <a:spcPct val="100000"/>
                        </a:lnSpc>
                        <a:spcBef>
                          <a:spcPts val="0"/>
                        </a:spcBef>
                        <a:spcAft>
                          <a:spcPts val="0"/>
                        </a:spcAft>
                        <a:buClr>
                          <a:srgbClr val="000000"/>
                        </a:buClr>
                        <a:buFont typeface="Arial"/>
                        <a:buNone/>
                      </a:pPr>
                      <a:r>
                        <a:rPr lang="en-US" sz="1400" b="0" i="0" u="none" strike="noStrike" cap="none" spc="-15" noProof="0">
                          <a:solidFill>
                            <a:srgbClr val="002060"/>
                          </a:solidFill>
                          <a:latin typeface="Century Gothic"/>
                          <a:ea typeface="Calibri"/>
                          <a:cs typeface="Centaur Now Caption"/>
                          <a:sym typeface="Arial"/>
                        </a:rPr>
                        <a:t>Øyvind Kristian Skovlund</a:t>
                      </a:r>
                    </a:p>
                  </a:txBody>
                  <a:tcPr/>
                </a:tc>
                <a:tc>
                  <a:txBody>
                    <a:bodyPr/>
                    <a:lstStyle/>
                    <a:p>
                      <a:pPr marR="0" lvl="0" algn="l" rtl="0">
                        <a:lnSpc>
                          <a:spcPct val="100000"/>
                        </a:lnSpc>
                        <a:spcBef>
                          <a:spcPts val="0"/>
                        </a:spcBef>
                        <a:spcAft>
                          <a:spcPts val="0"/>
                        </a:spcAft>
                        <a:buClr>
                          <a:srgbClr val="000000"/>
                        </a:buClr>
                        <a:buFont typeface="Arial"/>
                        <a:buNone/>
                      </a:pPr>
                      <a:r>
                        <a:rPr lang="en-US" sz="1400" b="0" i="0" u="none" strike="noStrike" cap="none" spc="-15" noProof="0">
                          <a:solidFill>
                            <a:srgbClr val="002060"/>
                          </a:solidFill>
                          <a:latin typeface="Century Gothic"/>
                          <a:ea typeface="Calibri"/>
                          <a:cs typeface="Centaur Now Caption"/>
                          <a:sym typeface="Arial"/>
                        </a:rPr>
                        <a:t>30+ years in long-term commercial agreements</a:t>
                      </a:r>
                    </a:p>
                  </a:txBody>
                  <a:tcPr/>
                </a:tc>
                <a:extLst>
                  <a:ext uri="{0D108BD9-81ED-4DB2-BD59-A6C34878D82A}">
                    <a16:rowId xmlns:a16="http://schemas.microsoft.com/office/drawing/2014/main" val="3637858528"/>
                  </a:ext>
                </a:extLst>
              </a:tr>
              <a:tr h="389765">
                <a:tc>
                  <a:txBody>
                    <a:bodyPr/>
                    <a:lstStyle/>
                    <a:p>
                      <a:pPr marR="0" lvl="0" algn="l" rtl="0">
                        <a:lnSpc>
                          <a:spcPct val="100000"/>
                        </a:lnSpc>
                        <a:spcBef>
                          <a:spcPts val="0"/>
                        </a:spcBef>
                        <a:spcAft>
                          <a:spcPts val="0"/>
                        </a:spcAft>
                        <a:buClr>
                          <a:srgbClr val="000000"/>
                        </a:buClr>
                        <a:buFont typeface="Arial"/>
                        <a:buNone/>
                      </a:pPr>
                      <a:r>
                        <a:rPr lang="en-US" sz="1400" b="0" i="0" u="none" strike="noStrike" cap="none" spc="-15" noProof="0">
                          <a:solidFill>
                            <a:srgbClr val="002060"/>
                          </a:solidFill>
                          <a:latin typeface="Century Gothic"/>
                          <a:ea typeface="Calibri"/>
                          <a:cs typeface="Centaur Now Caption"/>
                          <a:sym typeface="Arial"/>
                        </a:rPr>
                        <a:t>Capital Markets Director: </a:t>
                      </a:r>
                      <a:endParaRPr lang="en-US" sz="1400" b="0" i="0" u="none" strike="noStrike" cap="none" spc="-15">
                        <a:solidFill>
                          <a:srgbClr val="002060"/>
                        </a:solidFill>
                        <a:latin typeface="Century Gothic"/>
                        <a:ea typeface="Calibri"/>
                        <a:cs typeface="Centaur Now Caption"/>
                        <a:sym typeface="Arial"/>
                      </a:endParaRPr>
                    </a:p>
                  </a:txBody>
                  <a:tcPr/>
                </a:tc>
                <a:tc>
                  <a:txBody>
                    <a:bodyPr/>
                    <a:lstStyle/>
                    <a:p>
                      <a:pPr marR="0" lvl="0" algn="l" rtl="0">
                        <a:lnSpc>
                          <a:spcPct val="100000"/>
                        </a:lnSpc>
                        <a:spcBef>
                          <a:spcPts val="0"/>
                        </a:spcBef>
                        <a:spcAft>
                          <a:spcPts val="0"/>
                        </a:spcAft>
                        <a:buClr>
                          <a:srgbClr val="000000"/>
                        </a:buClr>
                        <a:buFont typeface="Arial"/>
                        <a:buNone/>
                      </a:pPr>
                      <a:r>
                        <a:rPr lang="en-US" sz="1400" b="0" i="0" u="none" strike="noStrike" cap="none" spc="-15" noProof="0">
                          <a:solidFill>
                            <a:srgbClr val="002060"/>
                          </a:solidFill>
                          <a:latin typeface="Century Gothic"/>
                          <a:ea typeface="Calibri"/>
                          <a:cs typeface="Centaur Now Caption"/>
                          <a:sym typeface="Arial"/>
                        </a:rPr>
                        <a:t>Matyas Kolsofszki</a:t>
                      </a:r>
                    </a:p>
                  </a:txBody>
                  <a:tcPr/>
                </a:tc>
                <a:tc>
                  <a:txBody>
                    <a:bodyPr/>
                    <a:lstStyle/>
                    <a:p>
                      <a:pPr marR="0" lvl="0" algn="l" rtl="0">
                        <a:lnSpc>
                          <a:spcPct val="100000"/>
                        </a:lnSpc>
                        <a:spcBef>
                          <a:spcPts val="0"/>
                        </a:spcBef>
                        <a:spcAft>
                          <a:spcPts val="0"/>
                        </a:spcAft>
                        <a:buClr>
                          <a:srgbClr val="000000"/>
                        </a:buClr>
                        <a:buFont typeface="Arial"/>
                        <a:buNone/>
                      </a:pPr>
                      <a:r>
                        <a:rPr lang="en-US" sz="1400" b="0" i="0" u="none" strike="noStrike" cap="none" spc="-15" noProof="0">
                          <a:solidFill>
                            <a:srgbClr val="002060"/>
                          </a:solidFill>
                          <a:latin typeface="Century Gothic"/>
                          <a:ea typeface="Calibri"/>
                          <a:cs typeface="Centaur Now Caption"/>
                          <a:sym typeface="Arial"/>
                        </a:rPr>
                        <a:t>15+ years in capital markets and start-ups</a:t>
                      </a:r>
                    </a:p>
                  </a:txBody>
                  <a:tcPr/>
                </a:tc>
                <a:extLst>
                  <a:ext uri="{0D108BD9-81ED-4DB2-BD59-A6C34878D82A}">
                    <a16:rowId xmlns:a16="http://schemas.microsoft.com/office/drawing/2014/main" val="1092319173"/>
                  </a:ext>
                </a:extLst>
              </a:tr>
              <a:tr h="422412">
                <a:tc>
                  <a:txBody>
                    <a:bodyPr/>
                    <a:lstStyle/>
                    <a:p>
                      <a:pPr marR="0" lvl="0" algn="l" rtl="0">
                        <a:lnSpc>
                          <a:spcPct val="100000"/>
                        </a:lnSpc>
                        <a:spcBef>
                          <a:spcPts val="0"/>
                        </a:spcBef>
                        <a:spcAft>
                          <a:spcPts val="0"/>
                        </a:spcAft>
                        <a:buClr>
                          <a:srgbClr val="000000"/>
                        </a:buClr>
                        <a:buFont typeface="Arial"/>
                        <a:buNone/>
                      </a:pPr>
                      <a:r>
                        <a:rPr lang="en-US" sz="1400" b="0" i="0" u="none" strike="noStrike" cap="none" spc="-15" noProof="0">
                          <a:solidFill>
                            <a:srgbClr val="002060"/>
                          </a:solidFill>
                          <a:latin typeface="Century Gothic"/>
                          <a:ea typeface="Calibri"/>
                          <a:cs typeface="Centaur Now Caption"/>
                          <a:sym typeface="Arial"/>
                        </a:rPr>
                        <a:t>Project Director:</a:t>
                      </a:r>
                      <a:endParaRPr lang="en-US" sz="1400" b="0" i="0" u="none" strike="noStrike" cap="none" spc="-15">
                        <a:solidFill>
                          <a:srgbClr val="002060"/>
                        </a:solidFill>
                        <a:latin typeface="Century Gothic"/>
                        <a:ea typeface="Calibri"/>
                        <a:cs typeface="Centaur Now Caption"/>
                        <a:sym typeface="Arial"/>
                      </a:endParaRPr>
                    </a:p>
                  </a:txBody>
                  <a:tcPr/>
                </a:tc>
                <a:tc>
                  <a:txBody>
                    <a:bodyPr/>
                    <a:lstStyle/>
                    <a:p>
                      <a:pPr marR="0" lvl="0" algn="l" rtl="0">
                        <a:lnSpc>
                          <a:spcPct val="100000"/>
                        </a:lnSpc>
                        <a:spcBef>
                          <a:spcPts val="0"/>
                        </a:spcBef>
                        <a:spcAft>
                          <a:spcPts val="0"/>
                        </a:spcAft>
                        <a:buClr>
                          <a:srgbClr val="000000"/>
                        </a:buClr>
                        <a:buFont typeface="Arial"/>
                        <a:buNone/>
                      </a:pPr>
                      <a:r>
                        <a:rPr lang="en-US" sz="1400" b="0" i="0" u="none" strike="noStrike" cap="none" spc="-15" noProof="0">
                          <a:solidFill>
                            <a:srgbClr val="002060"/>
                          </a:solidFill>
                          <a:latin typeface="Century Gothic"/>
                          <a:ea typeface="Calibri"/>
                          <a:cs typeface="Centaur Now Caption"/>
                          <a:sym typeface="Arial"/>
                        </a:rPr>
                        <a:t>Kristian Magnus Jensen</a:t>
                      </a:r>
                    </a:p>
                  </a:txBody>
                  <a:tcPr/>
                </a:tc>
                <a:tc>
                  <a:txBody>
                    <a:bodyPr/>
                    <a:lstStyle/>
                    <a:p>
                      <a:pPr marR="0" lvl="0" algn="l" rtl="0">
                        <a:lnSpc>
                          <a:spcPct val="100000"/>
                        </a:lnSpc>
                        <a:spcBef>
                          <a:spcPts val="0"/>
                        </a:spcBef>
                        <a:spcAft>
                          <a:spcPts val="0"/>
                        </a:spcAft>
                        <a:buClr>
                          <a:srgbClr val="000000"/>
                        </a:buClr>
                        <a:buFont typeface="Arial"/>
                        <a:buNone/>
                      </a:pPr>
                      <a:r>
                        <a:rPr lang="en-US" sz="1400" b="0" i="0" u="none" strike="noStrike" cap="none" spc="-15" noProof="0">
                          <a:solidFill>
                            <a:srgbClr val="002060"/>
                          </a:solidFill>
                          <a:latin typeface="Century Gothic"/>
                          <a:ea typeface="Calibri"/>
                          <a:cs typeface="Centaur Now Caption"/>
                          <a:sym typeface="Arial"/>
                        </a:rPr>
                        <a:t>30+ years in mega projects incl ammonia</a:t>
                      </a:r>
                    </a:p>
                  </a:txBody>
                  <a:tcPr/>
                </a:tc>
                <a:extLst>
                  <a:ext uri="{0D108BD9-81ED-4DB2-BD59-A6C34878D82A}">
                    <a16:rowId xmlns:a16="http://schemas.microsoft.com/office/drawing/2014/main" val="3372061671"/>
                  </a:ext>
                </a:extLst>
              </a:tr>
              <a:tr h="0">
                <a:tc>
                  <a:txBody>
                    <a:bodyPr/>
                    <a:lstStyle/>
                    <a:p>
                      <a:pPr marL="0" marR="0" lvl="0" indent="0" algn="l" rtl="0">
                        <a:lnSpc>
                          <a:spcPct val="100000"/>
                        </a:lnSpc>
                        <a:spcBef>
                          <a:spcPts val="0"/>
                        </a:spcBef>
                        <a:spcAft>
                          <a:spcPts val="0"/>
                        </a:spcAft>
                        <a:buClr>
                          <a:srgbClr val="000000"/>
                        </a:buClr>
                        <a:buFont typeface="Arial"/>
                        <a:buNone/>
                      </a:pPr>
                      <a:r>
                        <a:rPr lang="en-US" sz="1400" b="0" i="0" u="none" strike="noStrike" cap="none" spc="-15" noProof="0">
                          <a:solidFill>
                            <a:srgbClr val="002060"/>
                          </a:solidFill>
                          <a:latin typeface="Century Gothic"/>
                          <a:ea typeface="Calibri"/>
                          <a:cs typeface="Centaur Now Caption"/>
                          <a:sym typeface="Arial"/>
                        </a:rPr>
                        <a:t>Advisory Board Member:  </a:t>
                      </a:r>
                    </a:p>
                  </a:txBody>
                  <a:tcPr/>
                </a:tc>
                <a:tc>
                  <a:txBody>
                    <a:bodyPr/>
                    <a:lstStyle/>
                    <a:p>
                      <a:pPr marL="0" marR="0" lvl="0" indent="0" algn="l" rtl="0">
                        <a:lnSpc>
                          <a:spcPct val="100000"/>
                        </a:lnSpc>
                        <a:spcBef>
                          <a:spcPts val="0"/>
                        </a:spcBef>
                        <a:spcAft>
                          <a:spcPts val="0"/>
                        </a:spcAft>
                        <a:buClr>
                          <a:srgbClr val="000000"/>
                        </a:buClr>
                        <a:buFont typeface="Arial"/>
                        <a:buNone/>
                      </a:pPr>
                      <a:r>
                        <a:rPr lang="en-US" sz="1400" b="0" i="0" u="none" strike="noStrike" cap="none" spc="-15" noProof="0">
                          <a:solidFill>
                            <a:srgbClr val="002060"/>
                          </a:solidFill>
                          <a:latin typeface="Century Gothic"/>
                          <a:ea typeface="Calibri"/>
                          <a:cs typeface="Centaur Now Caption"/>
                          <a:sym typeface="Arial"/>
                        </a:rPr>
                        <a:t>Thor Magnus Rovik</a:t>
                      </a:r>
                    </a:p>
                  </a:txBody>
                  <a:tcPr/>
                </a:tc>
                <a:tc>
                  <a:txBody>
                    <a:bodyPr/>
                    <a:lstStyle/>
                    <a:p>
                      <a:pPr marL="0" marR="0" lvl="0" indent="0" algn="l" rtl="0">
                        <a:lnSpc>
                          <a:spcPct val="100000"/>
                        </a:lnSpc>
                        <a:spcBef>
                          <a:spcPts val="0"/>
                        </a:spcBef>
                        <a:spcAft>
                          <a:spcPts val="0"/>
                        </a:spcAft>
                        <a:buClr>
                          <a:srgbClr val="000000"/>
                        </a:buClr>
                        <a:buFont typeface="Arial"/>
                        <a:buNone/>
                      </a:pPr>
                      <a:r>
                        <a:rPr lang="en-US" sz="1400" b="0" i="0" u="none" strike="noStrike" cap="none" spc="-15" noProof="0">
                          <a:solidFill>
                            <a:srgbClr val="002060"/>
                          </a:solidFill>
                          <a:latin typeface="Century Gothic"/>
                          <a:ea typeface="Calibri"/>
                          <a:cs typeface="Centaur Now Caption"/>
                          <a:sym typeface="Arial"/>
                        </a:rPr>
                        <a:t>25+ years in energy and infrastructure industries</a:t>
                      </a:r>
                    </a:p>
                  </a:txBody>
                  <a:tcPr/>
                </a:tc>
                <a:extLst>
                  <a:ext uri="{0D108BD9-81ED-4DB2-BD59-A6C34878D82A}">
                    <a16:rowId xmlns:a16="http://schemas.microsoft.com/office/drawing/2014/main" val="640694410"/>
                  </a:ext>
                </a:extLst>
              </a:tr>
              <a:tr h="42241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0" i="0" u="none" strike="noStrike" cap="none" spc="-15" noProof="0">
                          <a:solidFill>
                            <a:srgbClr val="002060"/>
                          </a:solidFill>
                          <a:latin typeface="Century Gothic"/>
                          <a:ea typeface="Calibri"/>
                          <a:cs typeface="Centaur Now Caption"/>
                          <a:sym typeface="Arial"/>
                        </a:rPr>
                        <a:t>Advisory Board Member:  </a:t>
                      </a:r>
                    </a:p>
                  </a:txBody>
                  <a:tcPr/>
                </a:tc>
                <a:tc>
                  <a:txBody>
                    <a:bodyPr/>
                    <a:lstStyle/>
                    <a:p>
                      <a:pPr marL="0" marR="0" lvl="0" indent="0" algn="l" rtl="0">
                        <a:lnSpc>
                          <a:spcPct val="100000"/>
                        </a:lnSpc>
                        <a:spcBef>
                          <a:spcPts val="0"/>
                        </a:spcBef>
                        <a:spcAft>
                          <a:spcPts val="0"/>
                        </a:spcAft>
                        <a:buClr>
                          <a:srgbClr val="000000"/>
                        </a:buClr>
                        <a:buFont typeface="Arial"/>
                        <a:buNone/>
                      </a:pPr>
                      <a:r>
                        <a:rPr lang="en-US" sz="1400" b="0" i="0" u="none" strike="noStrike" cap="none" spc="-15" noProof="0" dirty="0">
                          <a:solidFill>
                            <a:srgbClr val="002060"/>
                          </a:solidFill>
                          <a:latin typeface="Century Gothic"/>
                          <a:ea typeface="Calibri"/>
                          <a:cs typeface="Centaur Now Caption"/>
                          <a:sym typeface="Arial"/>
                        </a:rPr>
                        <a:t>Jan </a:t>
                      </a:r>
                      <a:r>
                        <a:rPr lang="en-US" sz="1400" b="0" i="0" u="none" strike="noStrike" cap="none" spc="-15" noProof="0" dirty="0" err="1">
                          <a:solidFill>
                            <a:srgbClr val="002060"/>
                          </a:solidFill>
                          <a:latin typeface="Century Gothic"/>
                          <a:ea typeface="Calibri"/>
                          <a:cs typeface="Centaur Now Caption"/>
                          <a:sym typeface="Arial"/>
                        </a:rPr>
                        <a:t>Kurrelvink</a:t>
                      </a:r>
                      <a:r>
                        <a:rPr lang="en-US" sz="1400" b="0" i="0" u="none" strike="noStrike" cap="none" spc="-15" noProof="0" dirty="0">
                          <a:solidFill>
                            <a:srgbClr val="002060"/>
                          </a:solidFill>
                          <a:latin typeface="Century Gothic"/>
                          <a:ea typeface="Calibri"/>
                          <a:cs typeface="Centaur Now Caption"/>
                          <a:sym typeface="Arial"/>
                        </a:rPr>
                        <a:t> (TBC)</a:t>
                      </a:r>
                    </a:p>
                  </a:txBody>
                  <a:tcPr/>
                </a:tc>
                <a:tc>
                  <a:txBody>
                    <a:bodyPr/>
                    <a:lstStyle/>
                    <a:p>
                      <a:pPr marL="0" marR="0" lvl="0" indent="0" algn="l" rtl="0">
                        <a:lnSpc>
                          <a:spcPct val="100000"/>
                        </a:lnSpc>
                        <a:spcBef>
                          <a:spcPts val="0"/>
                        </a:spcBef>
                        <a:spcAft>
                          <a:spcPts val="0"/>
                        </a:spcAft>
                        <a:buClr>
                          <a:srgbClr val="000000"/>
                        </a:buClr>
                        <a:buFont typeface="Arial"/>
                        <a:buNone/>
                      </a:pPr>
                      <a:r>
                        <a:rPr lang="en-US" sz="1400" b="0" i="0" u="none" strike="noStrike" cap="none" spc="-15" noProof="0" dirty="0">
                          <a:solidFill>
                            <a:srgbClr val="002060"/>
                          </a:solidFill>
                          <a:latin typeface="Century Gothic"/>
                          <a:ea typeface="Calibri"/>
                          <a:cs typeface="Centaur Now Caption"/>
                          <a:sym typeface="Arial"/>
                        </a:rPr>
                        <a:t>25+ years in global power markets</a:t>
                      </a:r>
                    </a:p>
                  </a:txBody>
                  <a:tcPr/>
                </a:tc>
                <a:extLst>
                  <a:ext uri="{0D108BD9-81ED-4DB2-BD59-A6C34878D82A}">
                    <a16:rowId xmlns:a16="http://schemas.microsoft.com/office/drawing/2014/main" val="1532768118"/>
                  </a:ext>
                </a:extLst>
              </a:tr>
            </a:tbl>
          </a:graphicData>
        </a:graphic>
      </p:graphicFrame>
      <p:sp>
        <p:nvSpPr>
          <p:cNvPr id="2" name="Tittel 3">
            <a:extLst>
              <a:ext uri="{FF2B5EF4-FFF2-40B4-BE49-F238E27FC236}">
                <a16:creationId xmlns:a16="http://schemas.microsoft.com/office/drawing/2014/main" id="{8194C155-8F80-76CB-8AEB-4F983D3A8FB9}"/>
              </a:ext>
            </a:extLst>
          </p:cNvPr>
          <p:cNvSpPr>
            <a:spLocks noGrp="1"/>
          </p:cNvSpPr>
          <p:nvPr>
            <p:ph type="title"/>
          </p:nvPr>
        </p:nvSpPr>
        <p:spPr>
          <a:xfrm>
            <a:off x="698077" y="153173"/>
            <a:ext cx="8975312" cy="1600200"/>
          </a:xfrm>
          <a:noFill/>
          <a:ln>
            <a:noFill/>
          </a:ln>
        </p:spPr>
        <p:txBody>
          <a:bodyPr spcFirstLastPara="1" wrap="square" lIns="91425" tIns="45700" rIns="91425" bIns="45700" anchor="ctr" anchorCtr="0">
            <a:normAutofit/>
          </a:bodyPr>
          <a:lstStyle/>
          <a:p>
            <a:r>
              <a:rPr lang="en-US" sz="2800" b="1" noProof="0"/>
              <a:t>Experienced team with proven track record</a:t>
            </a:r>
            <a:endParaRPr lang="en-US" sz="2800"/>
          </a:p>
        </p:txBody>
      </p:sp>
    </p:spTree>
    <p:extLst>
      <p:ext uri="{BB962C8B-B14F-4D97-AF65-F5344CB8AC3E}">
        <p14:creationId xmlns:p14="http://schemas.microsoft.com/office/powerpoint/2010/main" val="1112571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2F1A7-66EF-09B6-E130-0F49E99B4BE9}"/>
            </a:ext>
          </a:extLst>
        </p:cNvPr>
        <p:cNvGrpSpPr/>
        <p:nvPr/>
      </p:nvGrpSpPr>
      <p:grpSpPr>
        <a:xfrm>
          <a:off x="0" y="0"/>
          <a:ext cx="0" cy="0"/>
          <a:chOff x="0" y="0"/>
          <a:chExt cx="0" cy="0"/>
        </a:xfrm>
      </p:grpSpPr>
      <p:sp>
        <p:nvSpPr>
          <p:cNvPr id="12" name="Google Shape;1768;p26">
            <a:extLst>
              <a:ext uri="{FF2B5EF4-FFF2-40B4-BE49-F238E27FC236}">
                <a16:creationId xmlns:a16="http://schemas.microsoft.com/office/drawing/2014/main" id="{F266539C-102B-D374-DC00-32C1CE9A7764}"/>
              </a:ext>
            </a:extLst>
          </p:cNvPr>
          <p:cNvSpPr txBox="1">
            <a:spLocks noGrp="1"/>
          </p:cNvSpPr>
          <p:nvPr>
            <p:ph type="sldNum" idx="12"/>
          </p:nvPr>
        </p:nvSpPr>
        <p:spPr>
          <a:xfrm>
            <a:off x="7828280" y="6326562"/>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t>15</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9" name="Shape 4">
            <a:extLst>
              <a:ext uri="{FF2B5EF4-FFF2-40B4-BE49-F238E27FC236}">
                <a16:creationId xmlns:a16="http://schemas.microsoft.com/office/drawing/2014/main" id="{100DF15A-262C-1226-2F40-1A47753591AC}"/>
              </a:ext>
            </a:extLst>
          </p:cNvPr>
          <p:cNvSpPr/>
          <p:nvPr/>
        </p:nvSpPr>
        <p:spPr>
          <a:xfrm>
            <a:off x="698077" y="523230"/>
            <a:ext cx="1726563" cy="276521"/>
          </a:xfrm>
          <a:prstGeom prst="roundRect">
            <a:avLst>
              <a:gd name="adj" fmla="val 28800"/>
            </a:avLst>
          </a:prstGeom>
          <a:solidFill>
            <a:schemeClr val="bg2">
              <a:lumMod val="60000"/>
              <a:lumOff val="40000"/>
              <a:alpha val="30000"/>
            </a:schemeClr>
          </a:solidFill>
          <a:ln/>
        </p:spPr>
        <p:txBody>
          <a:bodyPr lIns="91440" tIns="45720" rIns="91440" bIns="45720" anchor="t"/>
          <a:lstStyle/>
          <a:p>
            <a:pPr algn="ctr" defTabSz="1219170">
              <a:defRPr/>
            </a:pPr>
            <a:r>
              <a:rPr lang="en-US" sz="1000" kern="1200">
                <a:solidFill>
                  <a:schemeClr val="tx1">
                    <a:lumMod val="95000"/>
                    <a:lumOff val="5000"/>
                  </a:schemeClr>
                </a:solidFill>
                <a:latin typeface="Montserrat"/>
                <a:ea typeface="+mn-ea"/>
                <a:cs typeface="+mn-cs"/>
              </a:rPr>
              <a:t>Use of Proceeds</a:t>
            </a:r>
            <a:endParaRPr lang="en-US">
              <a:solidFill>
                <a:schemeClr val="tx1">
                  <a:lumMod val="95000"/>
                  <a:lumOff val="5000"/>
                </a:schemeClr>
              </a:solidFill>
              <a:ea typeface="+mn-ea"/>
              <a:cs typeface="+mn-cs"/>
            </a:endParaRPr>
          </a:p>
        </p:txBody>
      </p:sp>
      <p:sp>
        <p:nvSpPr>
          <p:cNvPr id="3" name="TextBox 2">
            <a:extLst>
              <a:ext uri="{FF2B5EF4-FFF2-40B4-BE49-F238E27FC236}">
                <a16:creationId xmlns:a16="http://schemas.microsoft.com/office/drawing/2014/main" id="{82175E63-C0B0-799D-E011-6835AB57615D}"/>
              </a:ext>
            </a:extLst>
          </p:cNvPr>
          <p:cNvSpPr txBox="1"/>
          <p:nvPr/>
        </p:nvSpPr>
        <p:spPr>
          <a:xfrm>
            <a:off x="617220" y="1167646"/>
            <a:ext cx="11056620" cy="52322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2800" b="1" baseline="0" dirty="0">
                <a:solidFill>
                  <a:srgbClr val="012F5A"/>
                </a:solidFill>
                <a:latin typeface="Century Gothic"/>
                <a:ea typeface="Segoe UI"/>
                <a:cs typeface="Segoe UI"/>
              </a:rPr>
              <a:t>Use of Proceeds</a:t>
            </a:r>
            <a:endParaRPr lang="en-US" sz="2400" b="1" dirty="0">
              <a:latin typeface="Century Gothic"/>
            </a:endParaRPr>
          </a:p>
        </p:txBody>
      </p:sp>
      <p:sp>
        <p:nvSpPr>
          <p:cNvPr id="13" name="TextBox 6">
            <a:extLst>
              <a:ext uri="{FF2B5EF4-FFF2-40B4-BE49-F238E27FC236}">
                <a16:creationId xmlns:a16="http://schemas.microsoft.com/office/drawing/2014/main" id="{E82B0011-6722-29FB-5625-1775AF196D25}"/>
              </a:ext>
            </a:extLst>
          </p:cNvPr>
          <p:cNvSpPr txBox="1"/>
          <p:nvPr/>
        </p:nvSpPr>
        <p:spPr>
          <a:xfrm>
            <a:off x="617409" y="2312263"/>
            <a:ext cx="6268705" cy="3785652"/>
          </a:xfrm>
          <a:prstGeom prst="rect">
            <a:avLst/>
          </a:prstGeom>
          <a:noFill/>
        </p:spPr>
        <p:txBody>
          <a:bodyPr wrap="square" lIns="91440" tIns="45720" rIns="91440" bIns="45720" anchor="t">
            <a:spAutoFit/>
          </a:bodyPr>
          <a:lstStyle/>
          <a:p>
            <a:pPr marL="285750" indent="-285750" algn="just">
              <a:spcBef>
                <a:spcPts val="600"/>
              </a:spcBef>
              <a:buFont typeface="Arial" panose="020B0604020202020204" pitchFamily="34" charset="0"/>
              <a:buChar char="•"/>
            </a:pPr>
            <a:r>
              <a:rPr lang="en-US" sz="2000" spc="-15" dirty="0">
                <a:solidFill>
                  <a:srgbClr val="002060"/>
                </a:solidFill>
                <a:latin typeface="Century Gothic"/>
                <a:ea typeface="Inter"/>
                <a:cs typeface="Centaur Now Caption"/>
                <a:sym typeface="Century Gothic"/>
              </a:rPr>
              <a:t>Capital runway</a:t>
            </a:r>
            <a:endParaRPr lang="en-US" sz="2000" spc="-15" noProof="0" dirty="0">
              <a:solidFill>
                <a:srgbClr val="002060"/>
              </a:solidFill>
              <a:latin typeface="Century Gothic"/>
              <a:ea typeface="Inter"/>
              <a:cs typeface="Centaur Now Caption"/>
            </a:endParaRPr>
          </a:p>
          <a:p>
            <a:pPr marL="800100" lvl="1" indent="-342900">
              <a:spcBef>
                <a:spcPts val="600"/>
              </a:spcBef>
              <a:buFont typeface="Arial" panose="020B0604020202020204" pitchFamily="34" charset="0"/>
              <a:buChar char="•"/>
            </a:pPr>
            <a:r>
              <a:rPr lang="en-US" spc="-15" dirty="0">
                <a:solidFill>
                  <a:srgbClr val="002060"/>
                </a:solidFill>
                <a:latin typeface="Century Gothic"/>
                <a:ea typeface="Inter"/>
                <a:cs typeface="Centaur Now Caption"/>
              </a:rPr>
              <a:t>The company plans to raise capital for a 12-month runway, to complete IPO process, preparations for FEED start-up, continue maturation of commercial agreements and key hires.</a:t>
            </a:r>
          </a:p>
          <a:p>
            <a:pPr marL="285750" indent="-285750" algn="just">
              <a:spcBef>
                <a:spcPts val="600"/>
              </a:spcBef>
              <a:buFont typeface="Arial" panose="020B0604020202020204" pitchFamily="34" charset="0"/>
              <a:buChar char="•"/>
            </a:pPr>
            <a:r>
              <a:rPr lang="en-US" sz="2000" spc="-15" dirty="0">
                <a:solidFill>
                  <a:srgbClr val="002060"/>
                </a:solidFill>
                <a:latin typeface="Century Gothic"/>
                <a:ea typeface="Inter"/>
                <a:cs typeface="Centaur Now Caption"/>
              </a:rPr>
              <a:t>Capitalization plan</a:t>
            </a:r>
          </a:p>
          <a:p>
            <a:pPr marL="800100" lvl="1" indent="-342900">
              <a:spcBef>
                <a:spcPts val="600"/>
              </a:spcBef>
              <a:buFont typeface="Arial" panose="020B0604020202020204" pitchFamily="34" charset="0"/>
              <a:buChar char="•"/>
            </a:pPr>
            <a:r>
              <a:rPr lang="en-US" spc="-15" dirty="0">
                <a:solidFill>
                  <a:srgbClr val="002060"/>
                </a:solidFill>
                <a:latin typeface="Century Gothic"/>
                <a:ea typeface="Inter"/>
                <a:cs typeface="Centaur Now Caption"/>
              </a:rPr>
              <a:t>The company’s capitalization plan includes achieving key value creation milestones such as executing FEED, IPO and preparing for financial close</a:t>
            </a:r>
          </a:p>
          <a:p>
            <a:pPr marL="1257300" lvl="2" indent="-342900">
              <a:spcBef>
                <a:spcPts val="600"/>
              </a:spcBef>
              <a:buFont typeface="Wingdings" panose="020B0604020202020204" pitchFamily="34" charset="0"/>
              <a:buChar char="§"/>
            </a:pPr>
            <a:r>
              <a:rPr lang="en-US" sz="1200" spc="-15" dirty="0">
                <a:solidFill>
                  <a:srgbClr val="002060"/>
                </a:solidFill>
                <a:latin typeface="Century Gothic"/>
                <a:ea typeface="Inter"/>
                <a:cs typeface="Centaur Now Caption"/>
              </a:rPr>
              <a:t>FEED studies, commercial agreements, IPO, project financing and Increased project manning</a:t>
            </a:r>
            <a:endParaRPr lang="en-US" sz="1200" dirty="0"/>
          </a:p>
          <a:p>
            <a:pPr marL="285750" indent="-285750" algn="just">
              <a:spcBef>
                <a:spcPts val="600"/>
              </a:spcBef>
              <a:buFont typeface="Arial" panose="020B0604020202020204" pitchFamily="34" charset="0"/>
              <a:buChar char="•"/>
            </a:pPr>
            <a:r>
              <a:rPr lang="en-US" sz="2000" spc="-15" dirty="0">
                <a:solidFill>
                  <a:srgbClr val="002060"/>
                </a:solidFill>
                <a:latin typeface="Century Gothic"/>
                <a:ea typeface="Inter"/>
                <a:cs typeface="Centaur Now Caption"/>
              </a:rPr>
              <a:t>Exit planning for investors</a:t>
            </a:r>
          </a:p>
          <a:p>
            <a:pPr marL="800100" lvl="1" indent="-342900">
              <a:spcBef>
                <a:spcPts val="600"/>
              </a:spcBef>
              <a:buFont typeface="Arial" panose="020B0604020202020204" pitchFamily="34" charset="0"/>
              <a:buChar char="•"/>
            </a:pPr>
            <a:r>
              <a:rPr lang="en-US" spc="-15" dirty="0">
                <a:solidFill>
                  <a:srgbClr val="002060"/>
                </a:solidFill>
                <a:latin typeface="Century Gothic"/>
                <a:ea typeface="Inter"/>
                <a:cs typeface="Centaur Now Caption"/>
              </a:rPr>
              <a:t>Barents Blue is well prepared and set-up for making an IPO. The timing of the IPO is planned to be after Barents Clean Ammonia start of FEED in first half of 2027.</a:t>
            </a:r>
          </a:p>
        </p:txBody>
      </p:sp>
      <p:graphicFrame>
        <p:nvGraphicFramePr>
          <p:cNvPr id="16" name="Table 15">
            <a:extLst>
              <a:ext uri="{FF2B5EF4-FFF2-40B4-BE49-F238E27FC236}">
                <a16:creationId xmlns:a16="http://schemas.microsoft.com/office/drawing/2014/main" id="{F8F62C8F-6293-9D3A-636C-C65A5F60AEF3}"/>
              </a:ext>
            </a:extLst>
          </p:cNvPr>
          <p:cNvGraphicFramePr>
            <a:graphicFrameLocks noGrp="1"/>
          </p:cNvGraphicFramePr>
          <p:nvPr>
            <p:extLst>
              <p:ext uri="{D42A27DB-BD31-4B8C-83A1-F6EECF244321}">
                <p14:modId xmlns:p14="http://schemas.microsoft.com/office/powerpoint/2010/main" val="4266152073"/>
              </p:ext>
            </p:extLst>
          </p:nvPr>
        </p:nvGraphicFramePr>
        <p:xfrm>
          <a:off x="7466334" y="2806291"/>
          <a:ext cx="4441371" cy="3186781"/>
        </p:xfrm>
        <a:graphic>
          <a:graphicData uri="http://schemas.openxmlformats.org/drawingml/2006/table">
            <a:tbl>
              <a:tblPr firstRow="1" bandRow="1">
                <a:tableStyleId>{7AFA0B58-E729-41E6-B22F-EEB7A038012D}</a:tableStyleId>
              </a:tblPr>
              <a:tblGrid>
                <a:gridCol w="2005185">
                  <a:extLst>
                    <a:ext uri="{9D8B030D-6E8A-4147-A177-3AD203B41FA5}">
                      <a16:colId xmlns:a16="http://schemas.microsoft.com/office/drawing/2014/main" val="2482573775"/>
                    </a:ext>
                  </a:extLst>
                </a:gridCol>
                <a:gridCol w="2436186">
                  <a:extLst>
                    <a:ext uri="{9D8B030D-6E8A-4147-A177-3AD203B41FA5}">
                      <a16:colId xmlns:a16="http://schemas.microsoft.com/office/drawing/2014/main" val="2592086674"/>
                    </a:ext>
                  </a:extLst>
                </a:gridCol>
              </a:tblGrid>
              <a:tr h="460813">
                <a:tc>
                  <a:txBody>
                    <a:bodyPr/>
                    <a:lstStyle/>
                    <a:p>
                      <a:r>
                        <a:rPr lang="en-US" sz="2000" b="0" i="0" u="none" strike="noStrike" cap="none" spc="-15">
                          <a:solidFill>
                            <a:srgbClr val="002060"/>
                          </a:solidFill>
                          <a:latin typeface="Century Gothic"/>
                          <a:cs typeface="Centaur Now Caption"/>
                          <a:sym typeface="Arial"/>
                        </a:rPr>
                        <a:t>Key milestones</a:t>
                      </a:r>
                    </a:p>
                  </a:txBody>
                  <a:tcPr/>
                </a:tc>
                <a:tc>
                  <a:txBody>
                    <a:bodyPr/>
                    <a:lstStyle/>
                    <a:p>
                      <a:endParaRPr lang="en-US"/>
                    </a:p>
                  </a:txBody>
                  <a:tcPr/>
                </a:tc>
                <a:extLst>
                  <a:ext uri="{0D108BD9-81ED-4DB2-BD59-A6C34878D82A}">
                    <a16:rowId xmlns:a16="http://schemas.microsoft.com/office/drawing/2014/main" val="3774618764"/>
                  </a:ext>
                </a:extLst>
              </a:tr>
              <a:tr h="422412">
                <a:tc>
                  <a:txBody>
                    <a:bodyPr/>
                    <a:lstStyle/>
                    <a:p>
                      <a:pPr lvl="0">
                        <a:buNone/>
                      </a:pPr>
                      <a:r>
                        <a:rPr lang="en-US" sz="1400" b="0" i="0" u="none" strike="noStrike" cap="none" spc="-15" noProof="0">
                          <a:solidFill>
                            <a:srgbClr val="002060"/>
                          </a:solidFill>
                          <a:latin typeface="Century Gothic"/>
                          <a:ea typeface="Inter"/>
                          <a:cs typeface="Centaur Now Caption"/>
                          <a:sym typeface="Arial"/>
                        </a:rPr>
                        <a:t>Oct 2026 </a:t>
                      </a:r>
                      <a:endParaRPr lang="en-US" sz="1400" b="0" i="0" u="none" strike="noStrike" cap="none" spc="-15">
                        <a:solidFill>
                          <a:srgbClr val="002060"/>
                        </a:solidFill>
                        <a:latin typeface="Century Gothic"/>
                        <a:ea typeface="Inter"/>
                        <a:cs typeface="Centaur Now Caption"/>
                        <a:sym typeface="Arial"/>
                      </a:endParaRPr>
                    </a:p>
                  </a:txBody>
                  <a:tcPr/>
                </a:tc>
                <a:tc>
                  <a:txBody>
                    <a:bodyPr/>
                    <a:lstStyle/>
                    <a:p>
                      <a:pPr lvl="0" algn="l">
                        <a:lnSpc>
                          <a:spcPct val="100000"/>
                        </a:lnSpc>
                        <a:spcBef>
                          <a:spcPts val="0"/>
                        </a:spcBef>
                        <a:spcAft>
                          <a:spcPts val="0"/>
                        </a:spcAft>
                        <a:buNone/>
                      </a:pPr>
                      <a:r>
                        <a:rPr lang="en-US" sz="1400" b="0" i="0" u="none" strike="noStrike" cap="none" spc="-15" noProof="0">
                          <a:solidFill>
                            <a:srgbClr val="002060"/>
                          </a:solidFill>
                          <a:latin typeface="Century Gothic"/>
                          <a:ea typeface="Inter"/>
                          <a:cs typeface="Centaur Now Caption"/>
                          <a:sym typeface="Arial"/>
                        </a:rPr>
                        <a:t>Invitation and opening of SLIP round</a:t>
                      </a:r>
                    </a:p>
                  </a:txBody>
                  <a:tcPr/>
                </a:tc>
                <a:extLst>
                  <a:ext uri="{0D108BD9-81ED-4DB2-BD59-A6C34878D82A}">
                    <a16:rowId xmlns:a16="http://schemas.microsoft.com/office/drawing/2014/main" val="1556933272"/>
                  </a:ext>
                </a:extLst>
              </a:tr>
              <a:tr h="422412">
                <a:tc>
                  <a:txBody>
                    <a:bodyPr/>
                    <a:lstStyle/>
                    <a:p>
                      <a:pPr lvl="0">
                        <a:buNone/>
                      </a:pPr>
                      <a:r>
                        <a:rPr lang="en-US" sz="1400" b="0" i="0" u="none" strike="noStrike" cap="none" spc="-15" noProof="0">
                          <a:solidFill>
                            <a:srgbClr val="002060"/>
                          </a:solidFill>
                          <a:latin typeface="Century Gothic"/>
                          <a:ea typeface="Inter"/>
                          <a:cs typeface="Centaur Now Caption"/>
                          <a:sym typeface="Arial"/>
                        </a:rPr>
                        <a:t>Oct 2026</a:t>
                      </a:r>
                      <a:endParaRPr lang="en-US" sz="1400" b="0" i="0" u="none" strike="noStrike" cap="none" spc="-15">
                        <a:solidFill>
                          <a:srgbClr val="002060"/>
                        </a:solidFill>
                        <a:latin typeface="Century Gothic"/>
                        <a:ea typeface="Inter"/>
                        <a:cs typeface="Centaur Now Caption"/>
                        <a:sym typeface="Arial"/>
                      </a:endParaRPr>
                    </a:p>
                  </a:txBody>
                  <a:tcPr/>
                </a:tc>
                <a:tc>
                  <a:txBody>
                    <a:bodyPr/>
                    <a:lstStyle/>
                    <a:p>
                      <a:pPr lvl="0" algn="l">
                        <a:lnSpc>
                          <a:spcPct val="100000"/>
                        </a:lnSpc>
                        <a:spcBef>
                          <a:spcPts val="0"/>
                        </a:spcBef>
                        <a:spcAft>
                          <a:spcPts val="0"/>
                        </a:spcAft>
                        <a:buNone/>
                      </a:pPr>
                      <a:r>
                        <a:rPr lang="en-US" sz="1400" b="0" i="0" u="none" strike="noStrike" cap="none" spc="-15" noProof="0">
                          <a:solidFill>
                            <a:srgbClr val="002060"/>
                          </a:solidFill>
                          <a:latin typeface="Century Gothic"/>
                          <a:ea typeface="Inter"/>
                          <a:cs typeface="Centaur Now Caption"/>
                          <a:sym typeface="Arial"/>
                        </a:rPr>
                        <a:t>Webcast</a:t>
                      </a:r>
                      <a:endParaRPr lang="en-US" sz="1400" b="0" i="0" u="none" strike="noStrike" cap="none" spc="-15" baseline="30000" noProof="0">
                        <a:solidFill>
                          <a:srgbClr val="002060"/>
                        </a:solidFill>
                        <a:latin typeface="Century Gothic"/>
                        <a:ea typeface="Inter"/>
                        <a:cs typeface="Centaur Now Caption"/>
                        <a:sym typeface="Arial"/>
                      </a:endParaRPr>
                    </a:p>
                  </a:txBody>
                  <a:tcPr/>
                </a:tc>
                <a:extLst>
                  <a:ext uri="{0D108BD9-81ED-4DB2-BD59-A6C34878D82A}">
                    <a16:rowId xmlns:a16="http://schemas.microsoft.com/office/drawing/2014/main" val="4189912598"/>
                  </a:ext>
                </a:extLst>
              </a:tr>
              <a:tr h="422412">
                <a:tc>
                  <a:txBody>
                    <a:bodyPr/>
                    <a:lstStyle/>
                    <a:p>
                      <a:pPr lvl="0">
                        <a:buNone/>
                      </a:pPr>
                      <a:r>
                        <a:rPr lang="en-US" sz="1400" b="0" i="0" u="none" strike="noStrike" cap="none" spc="-15" noProof="0">
                          <a:solidFill>
                            <a:srgbClr val="002060"/>
                          </a:solidFill>
                          <a:latin typeface="Century Gothic"/>
                          <a:ea typeface="Inter"/>
                          <a:cs typeface="Centaur Now Caption"/>
                          <a:sym typeface="Arial"/>
                        </a:rPr>
                        <a:t>Oct/Nov 2026</a:t>
                      </a:r>
                      <a:endParaRPr lang="en-US" sz="1400" b="0" i="0" u="none" strike="noStrike" cap="none" spc="-15">
                        <a:solidFill>
                          <a:srgbClr val="002060"/>
                        </a:solidFill>
                        <a:latin typeface="Century Gothic"/>
                        <a:ea typeface="Inter"/>
                        <a:cs typeface="Centaur Now Caption"/>
                        <a:sym typeface="Arial"/>
                      </a:endParaRPr>
                    </a:p>
                  </a:txBody>
                  <a:tcPr/>
                </a:tc>
                <a:tc>
                  <a:txBody>
                    <a:bodyPr/>
                    <a:lstStyle/>
                    <a:p>
                      <a:pPr lvl="0" algn="l">
                        <a:lnSpc>
                          <a:spcPct val="100000"/>
                        </a:lnSpc>
                        <a:spcBef>
                          <a:spcPts val="0"/>
                        </a:spcBef>
                        <a:spcAft>
                          <a:spcPts val="0"/>
                        </a:spcAft>
                        <a:buNone/>
                      </a:pPr>
                      <a:r>
                        <a:rPr lang="en-US" sz="1400" b="0" i="0" u="none" strike="noStrike" cap="none" spc="-15" noProof="0">
                          <a:solidFill>
                            <a:srgbClr val="002060"/>
                          </a:solidFill>
                          <a:latin typeface="Century Gothic"/>
                          <a:ea typeface="Inter"/>
                          <a:cs typeface="Centaur Now Caption"/>
                          <a:sym typeface="Arial"/>
                        </a:rPr>
                        <a:t>SLIP execution</a:t>
                      </a:r>
                    </a:p>
                  </a:txBody>
                  <a:tcPr/>
                </a:tc>
                <a:extLst>
                  <a:ext uri="{0D108BD9-81ED-4DB2-BD59-A6C34878D82A}">
                    <a16:rowId xmlns:a16="http://schemas.microsoft.com/office/drawing/2014/main" val="3637858528"/>
                  </a:ext>
                </a:extLst>
              </a:tr>
              <a:tr h="422412">
                <a:tc>
                  <a:txBody>
                    <a:bodyPr/>
                    <a:lstStyle/>
                    <a:p>
                      <a:pPr lvl="0">
                        <a:buNone/>
                      </a:pPr>
                      <a:r>
                        <a:rPr lang="en-US" sz="1400" b="0" i="0" u="none" strike="noStrike" cap="none" spc="-15" noProof="0">
                          <a:solidFill>
                            <a:srgbClr val="002060"/>
                          </a:solidFill>
                          <a:latin typeface="Century Gothic"/>
                          <a:ea typeface="Inter"/>
                          <a:cs typeface="Centaur Now Caption"/>
                          <a:sym typeface="Arial"/>
                        </a:rPr>
                        <a:t>Nov 2026 </a:t>
                      </a:r>
                      <a:endParaRPr lang="en-US" sz="1400" b="0" i="0" u="none" strike="noStrike" cap="none" spc="-15">
                        <a:solidFill>
                          <a:srgbClr val="002060"/>
                        </a:solidFill>
                        <a:latin typeface="Century Gothic"/>
                        <a:ea typeface="Inter"/>
                        <a:cs typeface="Centaur Now Caption"/>
                        <a:sym typeface="Arial"/>
                      </a:endParaRPr>
                    </a:p>
                  </a:txBody>
                  <a:tcPr/>
                </a:tc>
                <a:tc>
                  <a:txBody>
                    <a:bodyPr/>
                    <a:lstStyle/>
                    <a:p>
                      <a:pPr lvl="0" algn="l">
                        <a:lnSpc>
                          <a:spcPct val="100000"/>
                        </a:lnSpc>
                        <a:spcBef>
                          <a:spcPts val="0"/>
                        </a:spcBef>
                        <a:spcAft>
                          <a:spcPts val="0"/>
                        </a:spcAft>
                        <a:buNone/>
                      </a:pPr>
                      <a:r>
                        <a:rPr lang="en-US" sz="1400" b="0" i="0" u="none" strike="noStrike" cap="none" spc="-15" noProof="0">
                          <a:solidFill>
                            <a:srgbClr val="002060"/>
                          </a:solidFill>
                          <a:latin typeface="Century Gothic"/>
                          <a:ea typeface="Inter"/>
                          <a:cs typeface="Centaur Now Caption"/>
                          <a:sym typeface="Arial"/>
                        </a:rPr>
                        <a:t>Closing SLIP round</a:t>
                      </a:r>
                    </a:p>
                  </a:txBody>
                  <a:tcPr/>
                </a:tc>
                <a:extLst>
                  <a:ext uri="{0D108BD9-81ED-4DB2-BD59-A6C34878D82A}">
                    <a16:rowId xmlns:a16="http://schemas.microsoft.com/office/drawing/2014/main" val="1092319173"/>
                  </a:ext>
                </a:extLst>
              </a:tr>
              <a:tr h="422412">
                <a:tc>
                  <a:txBody>
                    <a:bodyPr/>
                    <a:lstStyle/>
                    <a:p>
                      <a:pPr lvl="0">
                        <a:buNone/>
                      </a:pPr>
                      <a:r>
                        <a:rPr lang="en-US" sz="1400" b="0" i="0" u="none" strike="noStrike" cap="none" spc="-15">
                          <a:solidFill>
                            <a:srgbClr val="002060"/>
                          </a:solidFill>
                          <a:latin typeface="Century Gothic"/>
                          <a:ea typeface="Inter"/>
                          <a:cs typeface="Centaur Now Caption"/>
                          <a:sym typeface="Arial"/>
                        </a:rPr>
                        <a:t>Q1 2027</a:t>
                      </a:r>
                    </a:p>
                  </a:txBody>
                  <a:tcPr/>
                </a:tc>
                <a:tc>
                  <a:txBody>
                    <a:bodyPr/>
                    <a:lstStyle/>
                    <a:p>
                      <a:pPr lvl="0" algn="l">
                        <a:lnSpc>
                          <a:spcPct val="100000"/>
                        </a:lnSpc>
                        <a:spcBef>
                          <a:spcPts val="0"/>
                        </a:spcBef>
                        <a:spcAft>
                          <a:spcPts val="0"/>
                        </a:spcAft>
                        <a:buNone/>
                      </a:pPr>
                      <a:r>
                        <a:rPr lang="en-US" sz="1400" b="0" i="0" u="none" strike="noStrike" cap="none" spc="-15" noProof="0">
                          <a:solidFill>
                            <a:srgbClr val="002060"/>
                          </a:solidFill>
                          <a:latin typeface="Century Gothic"/>
                          <a:ea typeface="Inter"/>
                          <a:cs typeface="Centaur Now Caption"/>
                          <a:sym typeface="Arial"/>
                        </a:rPr>
                        <a:t>Completing SPAC merger and IPO</a:t>
                      </a:r>
                    </a:p>
                  </a:txBody>
                  <a:tcPr/>
                </a:tc>
                <a:extLst>
                  <a:ext uri="{0D108BD9-81ED-4DB2-BD59-A6C34878D82A}">
                    <a16:rowId xmlns:a16="http://schemas.microsoft.com/office/drawing/2014/main" val="3372061671"/>
                  </a:ext>
                </a:extLst>
              </a:tr>
              <a:tr h="422412">
                <a:tc>
                  <a:txBody>
                    <a:bodyPr/>
                    <a:lstStyle/>
                    <a:p>
                      <a:pPr lvl="0">
                        <a:buNone/>
                      </a:pPr>
                      <a:r>
                        <a:rPr lang="en-US" sz="1400" b="0" i="0" u="none" strike="noStrike" cap="none" spc="-15" noProof="0">
                          <a:solidFill>
                            <a:srgbClr val="002060"/>
                          </a:solidFill>
                          <a:latin typeface="Century Gothic"/>
                          <a:ea typeface="Inter"/>
                          <a:cs typeface="Centaur Now Caption"/>
                          <a:sym typeface="Arial"/>
                        </a:rPr>
                        <a:t>Q1 2027 </a:t>
                      </a:r>
                      <a:endParaRPr lang="en-US" sz="1400" b="0" i="0" u="none" strike="noStrike" cap="none" spc="-15">
                        <a:solidFill>
                          <a:srgbClr val="002060"/>
                        </a:solidFill>
                        <a:latin typeface="Century Gothic"/>
                        <a:ea typeface="Inter"/>
                        <a:cs typeface="Centaur Now Caption"/>
                        <a:sym typeface="Arial"/>
                      </a:endParaRPr>
                    </a:p>
                  </a:txBody>
                  <a:tcPr/>
                </a:tc>
                <a:tc>
                  <a:txBody>
                    <a:bodyPr/>
                    <a:lstStyle/>
                    <a:p>
                      <a:pPr lvl="0" algn="l">
                        <a:lnSpc>
                          <a:spcPct val="100000"/>
                        </a:lnSpc>
                        <a:spcBef>
                          <a:spcPts val="0"/>
                        </a:spcBef>
                        <a:spcAft>
                          <a:spcPts val="0"/>
                        </a:spcAft>
                        <a:buNone/>
                      </a:pPr>
                      <a:r>
                        <a:rPr lang="en-US" sz="1400" b="0" i="0" u="none" strike="noStrike" cap="none" spc="-15" noProof="0">
                          <a:solidFill>
                            <a:srgbClr val="002060"/>
                          </a:solidFill>
                          <a:latin typeface="Century Gothic"/>
                          <a:ea typeface="Inter"/>
                          <a:cs typeface="Centaur Now Caption"/>
                          <a:sym typeface="Arial"/>
                        </a:rPr>
                        <a:t>Kick-off FEED works</a:t>
                      </a:r>
                    </a:p>
                  </a:txBody>
                  <a:tcPr/>
                </a:tc>
                <a:extLst>
                  <a:ext uri="{0D108BD9-81ED-4DB2-BD59-A6C34878D82A}">
                    <a16:rowId xmlns:a16="http://schemas.microsoft.com/office/drawing/2014/main" val="640694410"/>
                  </a:ext>
                </a:extLst>
              </a:tr>
            </a:tbl>
          </a:graphicData>
        </a:graphic>
      </p:graphicFrame>
    </p:spTree>
    <p:extLst>
      <p:ext uri="{BB962C8B-B14F-4D97-AF65-F5344CB8AC3E}">
        <p14:creationId xmlns:p14="http://schemas.microsoft.com/office/powerpoint/2010/main" val="13678807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B09E8-32A3-A337-BB51-155786E8B86F}"/>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17FD3A54-471F-3441-9C7B-D443F60CF15F}"/>
              </a:ext>
            </a:extLst>
          </p:cNvPr>
          <p:cNvSpPr>
            <a:spLocks noGrp="1"/>
          </p:cNvSpPr>
          <p:nvPr>
            <p:ph type="title"/>
          </p:nvPr>
        </p:nvSpPr>
        <p:spPr/>
        <p:txBody>
          <a:bodyPr/>
          <a:lstStyle/>
          <a:p>
            <a:r>
              <a:rPr lang="en-US" b="1" noProof="0"/>
              <a:t>SLIP transaction </a:t>
            </a:r>
            <a:r>
              <a:rPr lang="en-US" b="1" noProof="0">
                <a:solidFill>
                  <a:schemeClr val="tx2">
                    <a:lumMod val="50000"/>
                  </a:schemeClr>
                </a:solidFill>
              </a:rPr>
              <a:t>summary</a:t>
            </a:r>
          </a:p>
        </p:txBody>
      </p:sp>
      <p:graphicFrame>
        <p:nvGraphicFramePr>
          <p:cNvPr id="7" name="Tabell 6">
            <a:extLst>
              <a:ext uri="{FF2B5EF4-FFF2-40B4-BE49-F238E27FC236}">
                <a16:creationId xmlns:a16="http://schemas.microsoft.com/office/drawing/2014/main" id="{0E2A521C-5F2D-6F1B-4E81-A465A0BE955F}"/>
              </a:ext>
            </a:extLst>
          </p:cNvPr>
          <p:cNvGraphicFramePr>
            <a:graphicFrameLocks noGrp="1"/>
          </p:cNvGraphicFramePr>
          <p:nvPr>
            <p:extLst>
              <p:ext uri="{D42A27DB-BD31-4B8C-83A1-F6EECF244321}">
                <p14:modId xmlns:p14="http://schemas.microsoft.com/office/powerpoint/2010/main" val="4028735297"/>
              </p:ext>
            </p:extLst>
          </p:nvPr>
        </p:nvGraphicFramePr>
        <p:xfrm>
          <a:off x="600891" y="2017090"/>
          <a:ext cx="5942149" cy="4238482"/>
        </p:xfrm>
        <a:graphic>
          <a:graphicData uri="http://schemas.openxmlformats.org/drawingml/2006/table">
            <a:tbl>
              <a:tblPr firstRow="1" bandRow="1">
                <a:tableStyleId>{2D5ABB26-0587-4C30-8999-92F81FD0307C}</a:tableStyleId>
              </a:tblPr>
              <a:tblGrid>
                <a:gridCol w="1964302">
                  <a:extLst>
                    <a:ext uri="{9D8B030D-6E8A-4147-A177-3AD203B41FA5}">
                      <a16:colId xmlns:a16="http://schemas.microsoft.com/office/drawing/2014/main" val="3666402687"/>
                    </a:ext>
                  </a:extLst>
                </a:gridCol>
                <a:gridCol w="3977847">
                  <a:extLst>
                    <a:ext uri="{9D8B030D-6E8A-4147-A177-3AD203B41FA5}">
                      <a16:colId xmlns:a16="http://schemas.microsoft.com/office/drawing/2014/main" val="3198159465"/>
                    </a:ext>
                  </a:extLst>
                </a:gridCol>
              </a:tblGrid>
              <a:tr h="564652">
                <a:tc>
                  <a:txBody>
                    <a:bodyPr/>
                    <a:lstStyle/>
                    <a:p>
                      <a:r>
                        <a:rPr lang="en-US" sz="1200" b="1" noProof="0">
                          <a:latin typeface="Century Gothic" panose="020B0502020202020204" pitchFamily="34" charset="0"/>
                        </a:rPr>
                        <a:t>The offer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alpha val="95000"/>
                      </a:schemeClr>
                    </a:solidFill>
                  </a:tcPr>
                </a:tc>
                <a:tc>
                  <a:txBody>
                    <a:bodyPr/>
                    <a:lstStyle/>
                    <a:p>
                      <a:pPr marL="171450" indent="-171450">
                        <a:buFont typeface="Arial" panose="020B0604020202020204" pitchFamily="34" charset="0"/>
                        <a:buChar char="•"/>
                      </a:pPr>
                      <a:r>
                        <a:rPr lang="en-US" sz="1000" noProof="0" dirty="0">
                          <a:latin typeface="Century Gothic" panose="020B0502020202020204" pitchFamily="34" charset="0"/>
                        </a:rPr>
                        <a:t>Private placement of approximately NOK 38.5 million through investment through SLIP agreements (“SLIP investment”) in Barents Blue AS (the “Company” or the “Issuer”), (the “Private Placement”) in two tranches, Trance A and </a:t>
                      </a:r>
                      <a:r>
                        <a:rPr lang="en-US" sz="1000" noProof="0" dirty="0" err="1">
                          <a:latin typeface="Century Gothic" panose="020B0502020202020204" pitchFamily="34" charset="0"/>
                        </a:rPr>
                        <a:t>Trache</a:t>
                      </a:r>
                      <a:r>
                        <a:rPr lang="en-US" sz="1000" noProof="0" dirty="0">
                          <a:latin typeface="Century Gothic" panose="020B0502020202020204" pitchFamily="34" charset="0"/>
                        </a:rPr>
                        <a:t> B, where the Tranche B is targeted to smaller shareholders and limited to 8.5 MNOK and where Tranche A is targeted towards professional investors and limited to 38.5 MNOK – the investments under Trance 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65323925"/>
                  </a:ext>
                </a:extLst>
              </a:tr>
              <a:tr h="404702">
                <a:tc>
                  <a:txBody>
                    <a:bodyPr/>
                    <a:lstStyle/>
                    <a:p>
                      <a:r>
                        <a:rPr lang="en-US" sz="1200" b="1" noProof="0" dirty="0">
                          <a:latin typeface="Century Gothic" panose="020B0502020202020204" pitchFamily="34" charset="0"/>
                        </a:rPr>
                        <a:t>Minimum and maximum investment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alpha val="95000"/>
                      </a:schemeClr>
                    </a:solidFill>
                  </a:tcPr>
                </a:tc>
                <a:tc>
                  <a:txBody>
                    <a:bodyPr/>
                    <a:lstStyle/>
                    <a:p>
                      <a:pPr marL="171450" indent="-171450">
                        <a:buFont typeface="Arial" panose="020B0604020202020204" pitchFamily="34" charset="0"/>
                        <a:buChar char="•"/>
                      </a:pPr>
                      <a:r>
                        <a:rPr lang="en-US" sz="1000" b="0" i="0" u="none" strike="noStrike" cap="none" noProof="0" dirty="0">
                          <a:solidFill>
                            <a:schemeClr val="tx1"/>
                          </a:solidFill>
                          <a:latin typeface="Century Gothic" panose="020B0502020202020204" pitchFamily="34" charset="0"/>
                          <a:ea typeface="+mn-ea"/>
                          <a:cs typeface="+mn-cs"/>
                          <a:sym typeface="Arial"/>
                        </a:rPr>
                        <a:t>Minimum investment of NOK 50,000 and maximum 750,000 NOK per SLIP Investment in Trance B, and minimum investment of NOK equivalent of 100,000 Euro in Trance 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37170992"/>
                  </a:ext>
                </a:extLst>
              </a:tr>
              <a:tr h="440429">
                <a:tc>
                  <a:txBody>
                    <a:bodyPr/>
                    <a:lstStyle/>
                    <a:p>
                      <a:r>
                        <a:rPr lang="en-US" sz="1200" b="1" noProof="0" dirty="0">
                          <a:latin typeface="Century Gothic" panose="020B0502020202020204" pitchFamily="34" charset="0"/>
                        </a:rPr>
                        <a:t>Use of proceeds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alpha val="95000"/>
                      </a:schemeClr>
                    </a:solidFill>
                  </a:tcPr>
                </a:tc>
                <a:tc>
                  <a:txBody>
                    <a:bodyPr/>
                    <a:lstStyle/>
                    <a:p>
                      <a:pPr marL="171450" indent="-171450">
                        <a:buFont typeface="Arial" panose="020B0604020202020204" pitchFamily="34" charset="0"/>
                        <a:buChar char="•"/>
                      </a:pPr>
                      <a:r>
                        <a:rPr lang="en-US" sz="1000" b="0" i="0" u="none" strike="noStrike" cap="none" noProof="0" dirty="0">
                          <a:solidFill>
                            <a:schemeClr val="tx1"/>
                          </a:solidFill>
                          <a:latin typeface="Century Gothic" panose="020B0502020202020204" pitchFamily="34" charset="0"/>
                          <a:ea typeface="+mn-ea"/>
                          <a:cs typeface="+mn-cs"/>
                          <a:sym typeface="Arial"/>
                        </a:rPr>
                        <a:t>Expand organization and working capital to perform IPO through a SPAC merger, ammonia project activities </a:t>
                      </a:r>
                    </a:p>
                    <a:p>
                      <a:pPr marL="171450" indent="-171450">
                        <a:buFont typeface="Arial" panose="020B0604020202020204" pitchFamily="34" charset="0"/>
                        <a:buChar char="•"/>
                      </a:pPr>
                      <a:r>
                        <a:rPr lang="en-US" sz="1000" b="0" i="0" u="none" strike="noStrike" cap="none" noProof="0" dirty="0">
                          <a:solidFill>
                            <a:schemeClr val="tx1"/>
                          </a:solidFill>
                          <a:latin typeface="Century Gothic" panose="020B0502020202020204" pitchFamily="34" charset="0"/>
                          <a:ea typeface="+mn-ea"/>
                          <a:cs typeface="+mn-cs"/>
                          <a:sym typeface="Arial"/>
                        </a:rPr>
                        <a:t>General corporate purposes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20073345"/>
                  </a:ext>
                </a:extLst>
              </a:tr>
              <a:tr h="276082">
                <a:tc>
                  <a:txBody>
                    <a:bodyPr/>
                    <a:lstStyle/>
                    <a:p>
                      <a:r>
                        <a:rPr lang="en-US" sz="1200" b="1" noProof="0" dirty="0">
                          <a:latin typeface="Century Gothic" panose="020B0502020202020204" pitchFamily="34" charset="0"/>
                        </a:rPr>
                        <a:t>Cornerstone investors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alpha val="95000"/>
                      </a:schemeClr>
                    </a:solidFill>
                  </a:tcPr>
                </a:tc>
                <a:tc>
                  <a:txBody>
                    <a:bodyPr/>
                    <a:lstStyle/>
                    <a:p>
                      <a:pPr marL="171450" indent="-171450">
                        <a:buFont typeface="Arial" panose="020B0604020202020204" pitchFamily="34" charset="0"/>
                        <a:buChar char="•"/>
                      </a:pPr>
                      <a:r>
                        <a:rPr lang="en-US" sz="1000" b="0" i="0" u="none" strike="noStrike" cap="none" noProof="0" dirty="0">
                          <a:solidFill>
                            <a:schemeClr val="tx1"/>
                          </a:solidFill>
                          <a:latin typeface="Century Gothic" panose="020B0502020202020204" pitchFamily="34" charset="0"/>
                          <a:ea typeface="+mn-ea"/>
                          <a:cs typeface="+mn-cs"/>
                          <a:sym typeface="Arial"/>
                        </a:rPr>
                        <a:t>TBD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76061543"/>
                  </a:ext>
                </a:extLst>
              </a:tr>
              <a:tr h="813099">
                <a:tc>
                  <a:txBody>
                    <a:bodyPr/>
                    <a:lstStyle/>
                    <a:p>
                      <a:r>
                        <a:rPr lang="en-US" sz="1200" b="1" noProof="0">
                          <a:latin typeface="Century Gothic" panose="020B0502020202020204" pitchFamily="34" charset="0"/>
                        </a:rPr>
                        <a:t>Allocation criteria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alpha val="95000"/>
                      </a:schemeClr>
                    </a:solidFill>
                  </a:tcPr>
                </a:tc>
                <a:tc>
                  <a:txBody>
                    <a:bodyPr/>
                    <a:lstStyle/>
                    <a:p>
                      <a:pPr marL="171450" indent="-171450">
                        <a:buFont typeface="Arial" panose="020B0604020202020204" pitchFamily="34" charset="0"/>
                        <a:buChar char="•"/>
                      </a:pPr>
                      <a:r>
                        <a:rPr lang="en-US" sz="1000" b="0" i="0" u="none" strike="noStrike" cap="none" noProof="0" dirty="0">
                          <a:solidFill>
                            <a:schemeClr val="tx1"/>
                          </a:solidFill>
                          <a:latin typeface="Century Gothic" panose="020B0502020202020204" pitchFamily="34" charset="0"/>
                          <a:ea typeface="+mn-ea"/>
                          <a:cs typeface="+mn-cs"/>
                          <a:sym typeface="Arial"/>
                        </a:rPr>
                        <a:t>The allocation will be made on a first come first served basis, and subsequently at the sole discretion of the Company’s board of directors (the “Board”)</a:t>
                      </a:r>
                    </a:p>
                    <a:p>
                      <a:pPr marL="171450" indent="-171450">
                        <a:buFont typeface="Arial" panose="020B0604020202020204" pitchFamily="34" charset="0"/>
                        <a:buChar char="•"/>
                      </a:pPr>
                      <a:r>
                        <a:rPr lang="en-US" sz="1000" b="0" i="0" u="none" strike="noStrike" cap="none" noProof="0" dirty="0">
                          <a:solidFill>
                            <a:schemeClr val="tx1"/>
                          </a:solidFill>
                          <a:latin typeface="Century Gothic" panose="020B0502020202020204" pitchFamily="34" charset="0"/>
                          <a:ea typeface="+mn-ea"/>
                          <a:cs typeface="+mn-cs"/>
                          <a:sym typeface="Arial"/>
                        </a:rPr>
                        <a:t>The Board expects to focus on criteria such as (but not limited to) size and timeliness of order, perceived investor quality, investment horizon and shareholder base following SLIP conversion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61957007"/>
                  </a:ext>
                </a:extLst>
              </a:tr>
              <a:tr h="343992">
                <a:tc>
                  <a:txBody>
                    <a:bodyPr/>
                    <a:lstStyle/>
                    <a:p>
                      <a:r>
                        <a:rPr lang="en-US" sz="1200" b="1" noProof="0">
                          <a:latin typeface="Century Gothic" panose="020B0502020202020204" pitchFamily="34" charset="0"/>
                        </a:rPr>
                        <a:t>Investor requirement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alpha val="95000"/>
                      </a:schemeClr>
                    </a:solidFill>
                  </a:tcPr>
                </a:tc>
                <a:tc>
                  <a:txBody>
                    <a:bodyPr/>
                    <a:lstStyle/>
                    <a:p>
                      <a:pPr marL="171450" indent="-171450">
                        <a:buFont typeface="Arial" panose="020B0604020202020204" pitchFamily="34" charset="0"/>
                        <a:buChar char="•"/>
                      </a:pPr>
                      <a:r>
                        <a:rPr lang="en-US" sz="1000" b="0" i="0" u="none" strike="noStrike" cap="none" noProof="0" dirty="0">
                          <a:solidFill>
                            <a:schemeClr val="tx1"/>
                          </a:solidFill>
                          <a:latin typeface="Century Gothic" panose="020B0502020202020204" pitchFamily="34" charset="0"/>
                          <a:ea typeface="+mn-ea"/>
                          <a:cs typeface="+mn-cs"/>
                          <a:sym typeface="Arial"/>
                        </a:rPr>
                        <a:t>VPS account or nominee account holder at the time of SLIP conversion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9173952"/>
                  </a:ext>
                </a:extLst>
              </a:tr>
            </a:tbl>
          </a:graphicData>
        </a:graphic>
      </p:graphicFrame>
      <p:graphicFrame>
        <p:nvGraphicFramePr>
          <p:cNvPr id="4" name="Tabell 3">
            <a:extLst>
              <a:ext uri="{FF2B5EF4-FFF2-40B4-BE49-F238E27FC236}">
                <a16:creationId xmlns:a16="http://schemas.microsoft.com/office/drawing/2014/main" id="{399EE0ED-2541-DEBC-E303-4F3C352D28C9}"/>
              </a:ext>
            </a:extLst>
          </p:cNvPr>
          <p:cNvGraphicFramePr>
            <a:graphicFrameLocks noGrp="1"/>
          </p:cNvGraphicFramePr>
          <p:nvPr>
            <p:extLst>
              <p:ext uri="{D42A27DB-BD31-4B8C-83A1-F6EECF244321}">
                <p14:modId xmlns:p14="http://schemas.microsoft.com/office/powerpoint/2010/main" val="2747645339"/>
              </p:ext>
            </p:extLst>
          </p:nvPr>
        </p:nvGraphicFramePr>
        <p:xfrm>
          <a:off x="6714308" y="2008067"/>
          <a:ext cx="5118847" cy="3992880"/>
        </p:xfrm>
        <a:graphic>
          <a:graphicData uri="http://schemas.openxmlformats.org/drawingml/2006/table">
            <a:tbl>
              <a:tblPr firstRow="1" bandRow="1">
                <a:tableStyleId>{2D5ABB26-0587-4C30-8999-92F81FD0307C}</a:tableStyleId>
              </a:tblPr>
              <a:tblGrid>
                <a:gridCol w="1447144">
                  <a:extLst>
                    <a:ext uri="{9D8B030D-6E8A-4147-A177-3AD203B41FA5}">
                      <a16:colId xmlns:a16="http://schemas.microsoft.com/office/drawing/2014/main" val="3666402687"/>
                    </a:ext>
                  </a:extLst>
                </a:gridCol>
                <a:gridCol w="3671703">
                  <a:extLst>
                    <a:ext uri="{9D8B030D-6E8A-4147-A177-3AD203B41FA5}">
                      <a16:colId xmlns:a16="http://schemas.microsoft.com/office/drawing/2014/main" val="3198159465"/>
                    </a:ext>
                  </a:extLst>
                </a:gridCol>
              </a:tblGrid>
              <a:tr h="171673">
                <a:tc>
                  <a:txBody>
                    <a:bodyPr/>
                    <a:lstStyle/>
                    <a:p>
                      <a:r>
                        <a:rPr lang="en-US" sz="1200" b="1" noProof="0">
                          <a:latin typeface="Century Gothic" panose="020B0502020202020204" pitchFamily="34" charset="0"/>
                        </a:rPr>
                        <a:t>Minimum application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alpha val="95000"/>
                      </a:schemeClr>
                    </a:solidFill>
                  </a:tcPr>
                </a:tc>
                <a:tc>
                  <a:txBody>
                    <a:bodyPr/>
                    <a:lstStyle/>
                    <a:p>
                      <a:pPr marL="171450" marR="0" indent="-171450" algn="l" rtl="0">
                        <a:lnSpc>
                          <a:spcPct val="100000"/>
                        </a:lnSpc>
                        <a:spcBef>
                          <a:spcPts val="0"/>
                        </a:spcBef>
                        <a:spcAft>
                          <a:spcPts val="0"/>
                        </a:spcAft>
                        <a:buClr>
                          <a:srgbClr val="000000"/>
                        </a:buClr>
                        <a:buFont typeface="Arial" panose="020B0604020202020204" pitchFamily="34" charset="0"/>
                        <a:buChar char="•"/>
                      </a:pPr>
                      <a:r>
                        <a:rPr lang="en-US" sz="1000" b="0" i="0" u="none" strike="noStrike" cap="none" noProof="0" dirty="0">
                          <a:solidFill>
                            <a:schemeClr val="tx1"/>
                          </a:solidFill>
                          <a:latin typeface="Century Gothic" panose="020B0502020202020204" pitchFamily="34" charset="0"/>
                          <a:ea typeface="+mn-ea"/>
                          <a:cs typeface="+mn-cs"/>
                          <a:sym typeface="Arial"/>
                        </a:rPr>
                        <a:t>Minimum investment and allocation of NOK equivalent of EUR 100,000 for Trance A, and minimum investment and allocation of NOK 50,000 and maximum investment and allocation of NOK 750,000 for </a:t>
                      </a:r>
                      <a:r>
                        <a:rPr lang="en-US" sz="1000" b="0" i="0" u="none" strike="noStrike" cap="none" noProof="0" dirty="0" err="1">
                          <a:solidFill>
                            <a:schemeClr val="tx1"/>
                          </a:solidFill>
                          <a:latin typeface="Century Gothic" panose="020B0502020202020204" pitchFamily="34" charset="0"/>
                          <a:ea typeface="+mn-ea"/>
                          <a:cs typeface="+mn-cs"/>
                          <a:sym typeface="Arial"/>
                        </a:rPr>
                        <a:t>Trache</a:t>
                      </a:r>
                      <a:r>
                        <a:rPr lang="en-US" sz="1000" b="0" i="0" u="none" strike="noStrike" cap="none" noProof="0" dirty="0">
                          <a:solidFill>
                            <a:schemeClr val="tx1"/>
                          </a:solidFill>
                          <a:latin typeface="Century Gothic" panose="020B0502020202020204" pitchFamily="34" charset="0"/>
                          <a:ea typeface="+mn-ea"/>
                          <a:cs typeface="+mn-cs"/>
                          <a:sym typeface="Arial"/>
                        </a:rPr>
                        <a:t> 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65323925"/>
                  </a:ext>
                </a:extLst>
              </a:tr>
              <a:tr h="231314">
                <a:tc>
                  <a:txBody>
                    <a:bodyPr/>
                    <a:lstStyle/>
                    <a:p>
                      <a:r>
                        <a:rPr lang="en-US" sz="1200" b="1" noProof="0">
                          <a:latin typeface="Century Gothic" panose="020B0502020202020204" pitchFamily="34" charset="0"/>
                        </a:rPr>
                        <a:t>Listing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alpha val="95000"/>
                      </a:schemeClr>
                    </a:solidFill>
                  </a:tcPr>
                </a:tc>
                <a:tc>
                  <a:txBody>
                    <a:bodyPr/>
                    <a:lstStyle/>
                    <a:p>
                      <a:pPr marL="171450" marR="0" indent="-171450" algn="l" rtl="0">
                        <a:lnSpc>
                          <a:spcPct val="100000"/>
                        </a:lnSpc>
                        <a:spcBef>
                          <a:spcPts val="0"/>
                        </a:spcBef>
                        <a:spcAft>
                          <a:spcPts val="0"/>
                        </a:spcAft>
                        <a:buClr>
                          <a:srgbClr val="000000"/>
                        </a:buClr>
                        <a:buFont typeface="Arial" panose="020B0604020202020204" pitchFamily="34" charset="0"/>
                        <a:buChar char="•"/>
                      </a:pPr>
                      <a:r>
                        <a:rPr lang="en-US" sz="1000" b="0" i="0" u="none" strike="noStrike" cap="none" noProof="0" dirty="0">
                          <a:solidFill>
                            <a:schemeClr val="tx1"/>
                          </a:solidFill>
                          <a:latin typeface="Century Gothic" panose="020B0502020202020204" pitchFamily="34" charset="0"/>
                          <a:ea typeface="+mn-ea"/>
                          <a:cs typeface="+mn-cs"/>
                          <a:sym typeface="Arial"/>
                        </a:rPr>
                        <a:t>Following the Private Placement, the Company intend to apply for its shares to be admitted to trading on New York Stock Exchange through a SPAC merger, or alternatively to another stock exchange, expected H1 2027.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37170992"/>
                  </a:ext>
                </a:extLst>
              </a:tr>
              <a:tr h="485759">
                <a:tc>
                  <a:txBody>
                    <a:bodyPr/>
                    <a:lstStyle/>
                    <a:p>
                      <a:r>
                        <a:rPr lang="en-US" sz="1200" b="1" noProof="0" dirty="0">
                          <a:latin typeface="Century Gothic" panose="020B0502020202020204" pitchFamily="34" charset="0"/>
                        </a:rPr>
                        <a:t>Timeline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alpha val="95000"/>
                      </a:schemeClr>
                    </a:solidFill>
                  </a:tcPr>
                </a:tc>
                <a:tc>
                  <a:txBody>
                    <a:bodyPr/>
                    <a:lstStyle/>
                    <a:p>
                      <a:pPr marL="171450" marR="0" indent="-171450" algn="l" rtl="0">
                        <a:lnSpc>
                          <a:spcPct val="100000"/>
                        </a:lnSpc>
                        <a:spcBef>
                          <a:spcPts val="0"/>
                        </a:spcBef>
                        <a:spcAft>
                          <a:spcPts val="0"/>
                        </a:spcAft>
                        <a:buClr>
                          <a:srgbClr val="000000"/>
                        </a:buClr>
                        <a:buFont typeface="Arial" panose="020B0604020202020204" pitchFamily="34" charset="0"/>
                        <a:buChar char="•"/>
                      </a:pPr>
                      <a:r>
                        <a:rPr lang="en-US" sz="1000" b="0" i="0" u="none" strike="noStrike" cap="none" noProof="0" dirty="0">
                          <a:solidFill>
                            <a:schemeClr val="tx1"/>
                          </a:solidFill>
                          <a:highlight>
                            <a:srgbClr val="FFFF00"/>
                          </a:highlight>
                          <a:latin typeface="Century Gothic" panose="020B0502020202020204" pitchFamily="34" charset="0"/>
                          <a:ea typeface="+mn-ea"/>
                          <a:cs typeface="+mn-cs"/>
                          <a:sym typeface="Arial"/>
                        </a:rPr>
                        <a:t>Start of application period: 8 Oct 2026 at 16:30 CET</a:t>
                      </a:r>
                    </a:p>
                    <a:p>
                      <a:pPr marL="171450" marR="0" indent="-171450" algn="l" rtl="0">
                        <a:lnSpc>
                          <a:spcPct val="100000"/>
                        </a:lnSpc>
                        <a:spcBef>
                          <a:spcPts val="0"/>
                        </a:spcBef>
                        <a:spcAft>
                          <a:spcPts val="0"/>
                        </a:spcAft>
                        <a:buClr>
                          <a:srgbClr val="000000"/>
                        </a:buClr>
                        <a:buFont typeface="Arial" panose="020B0604020202020204" pitchFamily="34" charset="0"/>
                        <a:buChar char="•"/>
                      </a:pPr>
                      <a:r>
                        <a:rPr lang="en-US" sz="1000" b="0" i="0" u="none" strike="noStrike" cap="none" noProof="0" dirty="0">
                          <a:solidFill>
                            <a:schemeClr val="tx1"/>
                          </a:solidFill>
                          <a:highlight>
                            <a:srgbClr val="FFFF00"/>
                          </a:highlight>
                          <a:latin typeface="Century Gothic" panose="020B0502020202020204" pitchFamily="34" charset="0"/>
                          <a:ea typeface="+mn-ea"/>
                          <a:cs typeface="+mn-cs"/>
                          <a:sym typeface="Arial"/>
                        </a:rPr>
                        <a:t>Close of application period: 19 Nov 2026 at 16:30 CET</a:t>
                      </a:r>
                    </a:p>
                    <a:p>
                      <a:pPr marL="171450" marR="0" indent="-171450" algn="l" rtl="0">
                        <a:lnSpc>
                          <a:spcPct val="100000"/>
                        </a:lnSpc>
                        <a:spcBef>
                          <a:spcPts val="0"/>
                        </a:spcBef>
                        <a:spcAft>
                          <a:spcPts val="0"/>
                        </a:spcAft>
                        <a:buClr>
                          <a:srgbClr val="000000"/>
                        </a:buClr>
                        <a:buFont typeface="Arial" panose="020B0604020202020204" pitchFamily="34" charset="0"/>
                        <a:buChar char="•"/>
                      </a:pPr>
                      <a:r>
                        <a:rPr lang="en-US" sz="1000" b="0" i="0" u="none" strike="noStrike" cap="none" noProof="0" dirty="0">
                          <a:solidFill>
                            <a:schemeClr val="tx1"/>
                          </a:solidFill>
                          <a:latin typeface="Century Gothic" panose="020B0502020202020204" pitchFamily="34" charset="0"/>
                          <a:ea typeface="+mn-ea"/>
                          <a:cs typeface="+mn-cs"/>
                          <a:sym typeface="Arial"/>
                        </a:rPr>
                        <a:t>Payment for the Private Placement: to performed within two weeks following signing of SLIP agreement.</a:t>
                      </a:r>
                    </a:p>
                    <a:p>
                      <a:pPr marL="171450" marR="0" indent="-171450" algn="l" rtl="0">
                        <a:lnSpc>
                          <a:spcPct val="100000"/>
                        </a:lnSpc>
                        <a:spcBef>
                          <a:spcPts val="0"/>
                        </a:spcBef>
                        <a:spcAft>
                          <a:spcPts val="0"/>
                        </a:spcAft>
                        <a:buClr>
                          <a:srgbClr val="000000"/>
                        </a:buClr>
                        <a:buFont typeface="Arial" panose="020B0604020202020204" pitchFamily="34" charset="0"/>
                        <a:buChar char="•"/>
                      </a:pPr>
                      <a:r>
                        <a:rPr lang="en-US" sz="1000" b="0" i="0" u="none" strike="noStrike" cap="none" noProof="0" dirty="0">
                          <a:solidFill>
                            <a:schemeClr val="tx1"/>
                          </a:solidFill>
                          <a:latin typeface="Century Gothic" panose="020B0502020202020204" pitchFamily="34" charset="0"/>
                          <a:ea typeface="+mn-ea"/>
                          <a:cs typeface="+mn-cs"/>
                          <a:sym typeface="Arial"/>
                        </a:rPr>
                        <a:t>Completion of SPAC merger and issuing of SLIP shares: Expected Q1 2027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20073345"/>
                  </a:ext>
                </a:extLst>
              </a:tr>
              <a:tr h="398193">
                <a:tc>
                  <a:txBody>
                    <a:bodyPr/>
                    <a:lstStyle/>
                    <a:p>
                      <a:r>
                        <a:rPr lang="en-US" sz="1200" b="1" noProof="0">
                          <a:latin typeface="Century Gothic" panose="020B0502020202020204" pitchFamily="34" charset="0"/>
                        </a:rPr>
                        <a:t>Conditions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alpha val="95000"/>
                      </a:schemeClr>
                    </a:solidFill>
                  </a:tcPr>
                </a:tc>
                <a:tc>
                  <a:txBody>
                    <a:bodyPr/>
                    <a:lstStyle/>
                    <a:p>
                      <a:pPr marL="171450" marR="0" indent="-171450" algn="l" rtl="0">
                        <a:lnSpc>
                          <a:spcPct val="100000"/>
                        </a:lnSpc>
                        <a:spcBef>
                          <a:spcPts val="0"/>
                        </a:spcBef>
                        <a:spcAft>
                          <a:spcPts val="0"/>
                        </a:spcAft>
                        <a:buClr>
                          <a:srgbClr val="000000"/>
                        </a:buClr>
                        <a:buFont typeface="Arial" panose="020B0604020202020204" pitchFamily="34" charset="0"/>
                        <a:buChar char="•"/>
                      </a:pPr>
                      <a:r>
                        <a:rPr lang="en-US" sz="1000" b="0" i="0" u="none" strike="noStrike" cap="none" noProof="0" dirty="0">
                          <a:solidFill>
                            <a:schemeClr val="tx1"/>
                          </a:solidFill>
                          <a:latin typeface="Century Gothic" panose="020B0502020202020204" pitchFamily="34" charset="0"/>
                          <a:ea typeface="+mn-ea"/>
                          <a:cs typeface="+mn-cs"/>
                          <a:sym typeface="Arial"/>
                        </a:rPr>
                        <a:t>Completion of the Private Placement is subject to: (</a:t>
                      </a:r>
                      <a:r>
                        <a:rPr lang="en-US" sz="1000" b="0" i="0" u="none" strike="noStrike" cap="none" noProof="0" dirty="0" err="1">
                          <a:solidFill>
                            <a:schemeClr val="tx1"/>
                          </a:solidFill>
                          <a:latin typeface="Century Gothic" panose="020B0502020202020204" pitchFamily="34" charset="0"/>
                          <a:ea typeface="+mn-ea"/>
                          <a:cs typeface="+mn-cs"/>
                          <a:sym typeface="Arial"/>
                        </a:rPr>
                        <a:t>i</a:t>
                      </a:r>
                      <a:r>
                        <a:rPr lang="en-US" sz="1000" b="0" i="0" u="none" strike="noStrike" cap="none" noProof="0" dirty="0">
                          <a:solidFill>
                            <a:schemeClr val="tx1"/>
                          </a:solidFill>
                          <a:latin typeface="Century Gothic" panose="020B0502020202020204" pitchFamily="34" charset="0"/>
                          <a:ea typeface="+mn-ea"/>
                          <a:cs typeface="+mn-cs"/>
                          <a:sym typeface="Arial"/>
                        </a:rPr>
                        <a:t>) all corporate resolutions of the Company required to implement the Private Placement being validly made, including the Board’s resolution to proceed with the Private Placement, (ii) the Company’s assessment that a National Prospectus is not required.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76061543"/>
                  </a:ext>
                </a:extLst>
              </a:tr>
              <a:tr h="171673">
                <a:tc>
                  <a:txBody>
                    <a:bodyPr/>
                    <a:lstStyle/>
                    <a:p>
                      <a:r>
                        <a:rPr lang="en-US" sz="1200" b="1" noProof="0">
                          <a:latin typeface="Century Gothic" panose="020B0502020202020204" pitchFamily="34" charset="0"/>
                        </a:rPr>
                        <a:t>Other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alpha val="95000"/>
                      </a:schemeClr>
                    </a:solidFill>
                  </a:tcPr>
                </a:tc>
                <a:tc>
                  <a:txBody>
                    <a:bodyPr/>
                    <a:lstStyle/>
                    <a:p>
                      <a:pPr marL="171450" marR="0" indent="-171450" algn="l" rtl="0">
                        <a:lnSpc>
                          <a:spcPct val="100000"/>
                        </a:lnSpc>
                        <a:spcBef>
                          <a:spcPts val="0"/>
                        </a:spcBef>
                        <a:spcAft>
                          <a:spcPts val="0"/>
                        </a:spcAft>
                        <a:buClr>
                          <a:srgbClr val="000000"/>
                        </a:buClr>
                        <a:buFont typeface="Arial" panose="020B0604020202020204" pitchFamily="34" charset="0"/>
                        <a:buChar char="•"/>
                      </a:pPr>
                      <a:r>
                        <a:rPr lang="en-US" sz="1000" b="0" i="0" u="none" strike="noStrike" cap="none" noProof="0" dirty="0">
                          <a:solidFill>
                            <a:schemeClr val="tx1"/>
                          </a:solidFill>
                          <a:latin typeface="Century Gothic" panose="020B0502020202020204" pitchFamily="34" charset="0"/>
                          <a:ea typeface="+mn-ea"/>
                          <a:cs typeface="+mn-cs"/>
                          <a:sym typeface="Arial"/>
                        </a:rPr>
                        <a:t>Some details may change during the process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61957007"/>
                  </a:ext>
                </a:extLst>
              </a:tr>
            </a:tbl>
          </a:graphicData>
        </a:graphic>
      </p:graphicFrame>
      <p:sp>
        <p:nvSpPr>
          <p:cNvPr id="5" name="Tittel 3">
            <a:extLst>
              <a:ext uri="{FF2B5EF4-FFF2-40B4-BE49-F238E27FC236}">
                <a16:creationId xmlns:a16="http://schemas.microsoft.com/office/drawing/2014/main" id="{75557050-D162-9F0F-95A0-9A823E0EEB05}"/>
              </a:ext>
            </a:extLst>
          </p:cNvPr>
          <p:cNvSpPr txBox="1">
            <a:spLocks/>
          </p:cNvSpPr>
          <p:nvPr/>
        </p:nvSpPr>
        <p:spPr>
          <a:xfrm>
            <a:off x="600891" y="1365393"/>
            <a:ext cx="5402351" cy="776271"/>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12F5A"/>
              </a:buClr>
              <a:buSzPts val="3200"/>
              <a:buFont typeface="Century Gothic"/>
              <a:buNone/>
              <a:defRPr sz="3200" b="0" i="0" u="none" strike="noStrike" cap="none">
                <a:solidFill>
                  <a:srgbClr val="012F5A"/>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12F5A"/>
              </a:buClr>
              <a:buSzPts val="3200"/>
              <a:buFont typeface="Century Gothic"/>
              <a:buNone/>
              <a:tabLst/>
              <a:defRPr/>
            </a:pPr>
            <a:r>
              <a:rPr kumimoji="0" lang="en-US" sz="1800" b="1" i="0" u="none" strike="noStrike" kern="0" cap="none" spc="0" normalizeH="0" baseline="0" noProof="0">
                <a:ln>
                  <a:noFill/>
                </a:ln>
                <a:solidFill>
                  <a:srgbClr val="012F5A"/>
                </a:solidFill>
                <a:effectLst/>
                <a:uLnTx/>
                <a:uFillTx/>
                <a:latin typeface="Century Gothic"/>
                <a:sym typeface="Century Gothic"/>
              </a:rPr>
              <a:t>Transaction summary</a:t>
            </a:r>
          </a:p>
        </p:txBody>
      </p:sp>
      <p:sp>
        <p:nvSpPr>
          <p:cNvPr id="6" name="Tittel 3">
            <a:extLst>
              <a:ext uri="{FF2B5EF4-FFF2-40B4-BE49-F238E27FC236}">
                <a16:creationId xmlns:a16="http://schemas.microsoft.com/office/drawing/2014/main" id="{EDCAF948-FC3D-FDF6-B619-49DDB0F3CA56}"/>
              </a:ext>
            </a:extLst>
          </p:cNvPr>
          <p:cNvSpPr txBox="1">
            <a:spLocks/>
          </p:cNvSpPr>
          <p:nvPr/>
        </p:nvSpPr>
        <p:spPr>
          <a:xfrm>
            <a:off x="6736080" y="1365393"/>
            <a:ext cx="4926413" cy="776271"/>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12F5A"/>
              </a:buClr>
              <a:buSzPts val="3200"/>
              <a:buFont typeface="Century Gothic"/>
              <a:buNone/>
              <a:defRPr sz="3200" b="0" i="0" u="none" strike="noStrike" cap="none">
                <a:solidFill>
                  <a:srgbClr val="012F5A"/>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12F5A"/>
              </a:buClr>
              <a:buSzPts val="3200"/>
              <a:buFont typeface="Century Gothic"/>
              <a:buNone/>
              <a:tabLst/>
              <a:defRPr/>
            </a:pPr>
            <a:r>
              <a:rPr kumimoji="0" lang="en-US" sz="1800" b="1" i="0" u="none" strike="noStrike" kern="0" cap="none" spc="0" normalizeH="0" baseline="0" noProof="0">
                <a:ln>
                  <a:noFill/>
                </a:ln>
                <a:solidFill>
                  <a:srgbClr val="012F5A"/>
                </a:solidFill>
                <a:effectLst/>
                <a:uLnTx/>
                <a:uFillTx/>
                <a:latin typeface="Century Gothic"/>
                <a:sym typeface="Century Gothic"/>
              </a:rPr>
              <a:t>Timeline and key considerations</a:t>
            </a:r>
          </a:p>
        </p:txBody>
      </p:sp>
      <p:sp>
        <p:nvSpPr>
          <p:cNvPr id="3" name="Google Shape;1768;p26">
            <a:extLst>
              <a:ext uri="{FF2B5EF4-FFF2-40B4-BE49-F238E27FC236}">
                <a16:creationId xmlns:a16="http://schemas.microsoft.com/office/drawing/2014/main" id="{2B641E49-8CBB-53BB-07D1-F33303229015}"/>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t>16</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158511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027FD-77B4-23AD-BE23-E34199F4536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9397AC96-440F-73F7-C8F3-7BAE24FAD0BF}"/>
              </a:ext>
            </a:extLst>
          </p:cNvPr>
          <p:cNvSpPr>
            <a:spLocks noGrp="1"/>
          </p:cNvSpPr>
          <p:nvPr>
            <p:ph type="title"/>
          </p:nvPr>
        </p:nvSpPr>
        <p:spPr/>
        <p:txBody>
          <a:bodyPr/>
          <a:lstStyle/>
          <a:p>
            <a:r>
              <a:rPr lang="en-US" sz="2800" b="1"/>
              <a:t>SLIP investment highlights</a:t>
            </a:r>
          </a:p>
        </p:txBody>
      </p:sp>
      <p:sp>
        <p:nvSpPr>
          <p:cNvPr id="3" name="Plassholder for tekst 2">
            <a:extLst>
              <a:ext uri="{FF2B5EF4-FFF2-40B4-BE49-F238E27FC236}">
                <a16:creationId xmlns:a16="http://schemas.microsoft.com/office/drawing/2014/main" id="{C90AB165-BB29-92E8-E0CD-142AF364D4E7}"/>
              </a:ext>
            </a:extLst>
          </p:cNvPr>
          <p:cNvSpPr>
            <a:spLocks noGrp="1"/>
          </p:cNvSpPr>
          <p:nvPr>
            <p:ph type="body" idx="1"/>
          </p:nvPr>
        </p:nvSpPr>
        <p:spPr>
          <a:xfrm>
            <a:off x="4027169" y="1506059"/>
            <a:ext cx="7960658" cy="777726"/>
          </a:xfrm>
          <a:solidFill>
            <a:schemeClr val="bg2">
              <a:lumMod val="40000"/>
              <a:lumOff val="60000"/>
            </a:schemeClr>
          </a:solidFill>
        </p:spPr>
        <p:txBody>
          <a:bodyPr>
            <a:normAutofit/>
          </a:bodyPr>
          <a:lstStyle/>
          <a:p>
            <a:pPr>
              <a:lnSpc>
                <a:spcPts val="1680"/>
              </a:lnSpc>
              <a:spcBef>
                <a:spcPts val="0"/>
              </a:spcBef>
            </a:pPr>
            <a:r>
              <a:rPr lang="en-US" sz="1300" noProof="0"/>
              <a:t>Most of the derisking already performed, project ready to proceed towards financial close.</a:t>
            </a:r>
          </a:p>
          <a:p>
            <a:pPr>
              <a:lnSpc>
                <a:spcPts val="1680"/>
              </a:lnSpc>
              <a:spcBef>
                <a:spcPts val="0"/>
              </a:spcBef>
            </a:pPr>
            <a:r>
              <a:rPr lang="en-US" sz="1300" noProof="0"/>
              <a:t>The only world-scale low carbon ammonia asset in Europe</a:t>
            </a:r>
            <a:r>
              <a:rPr lang="en-US" sz="1300"/>
              <a:t>, EBITDA above EUR 300 million</a:t>
            </a:r>
            <a:r>
              <a:rPr lang="en-US" sz="1300" noProof="0"/>
              <a:t>. </a:t>
            </a:r>
          </a:p>
          <a:p>
            <a:pPr>
              <a:lnSpc>
                <a:spcPts val="1680"/>
              </a:lnSpc>
              <a:spcBef>
                <a:spcPts val="0"/>
              </a:spcBef>
            </a:pPr>
            <a:r>
              <a:rPr lang="en-US" sz="1300" noProof="0"/>
              <a:t>Financial close planned in Q4 27</a:t>
            </a:r>
            <a:r>
              <a:rPr lang="en-US" sz="1300" baseline="30000" noProof="0"/>
              <a:t>1</a:t>
            </a:r>
            <a:r>
              <a:rPr lang="en-US" sz="1300" noProof="0"/>
              <a:t>/Q1 28, key milestone and strong value driver.</a:t>
            </a:r>
            <a:endParaRPr lang="en-US" sz="1300" strike="dblStrike" noProof="0"/>
          </a:p>
        </p:txBody>
      </p:sp>
      <p:sp>
        <p:nvSpPr>
          <p:cNvPr id="4" name="Rektangel 3">
            <a:extLst>
              <a:ext uri="{FF2B5EF4-FFF2-40B4-BE49-F238E27FC236}">
                <a16:creationId xmlns:a16="http://schemas.microsoft.com/office/drawing/2014/main" id="{35A078A4-BCD4-7244-6ABC-3385F49A8814}"/>
              </a:ext>
            </a:extLst>
          </p:cNvPr>
          <p:cNvSpPr/>
          <p:nvPr/>
        </p:nvSpPr>
        <p:spPr>
          <a:xfrm>
            <a:off x="1124569" y="1506059"/>
            <a:ext cx="2743200" cy="777726"/>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ktangel 7">
            <a:extLst>
              <a:ext uri="{FF2B5EF4-FFF2-40B4-BE49-F238E27FC236}">
                <a16:creationId xmlns:a16="http://schemas.microsoft.com/office/drawing/2014/main" id="{2B1C480C-4796-B545-1CA1-A2C07D549B22}"/>
              </a:ext>
            </a:extLst>
          </p:cNvPr>
          <p:cNvSpPr/>
          <p:nvPr/>
        </p:nvSpPr>
        <p:spPr>
          <a:xfrm>
            <a:off x="1124569" y="2507225"/>
            <a:ext cx="2743200" cy="777726"/>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 name="Rektangel 9">
            <a:extLst>
              <a:ext uri="{FF2B5EF4-FFF2-40B4-BE49-F238E27FC236}">
                <a16:creationId xmlns:a16="http://schemas.microsoft.com/office/drawing/2014/main" id="{C766F9FF-1DD1-244F-D269-017060A18167}"/>
              </a:ext>
            </a:extLst>
          </p:cNvPr>
          <p:cNvSpPr/>
          <p:nvPr/>
        </p:nvSpPr>
        <p:spPr>
          <a:xfrm>
            <a:off x="1124568" y="3480470"/>
            <a:ext cx="2743200" cy="777726"/>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2" name="Rektangel 11">
            <a:extLst>
              <a:ext uri="{FF2B5EF4-FFF2-40B4-BE49-F238E27FC236}">
                <a16:creationId xmlns:a16="http://schemas.microsoft.com/office/drawing/2014/main" id="{5122C94D-064F-1427-941B-552B78B3A273}"/>
              </a:ext>
            </a:extLst>
          </p:cNvPr>
          <p:cNvSpPr/>
          <p:nvPr/>
        </p:nvSpPr>
        <p:spPr>
          <a:xfrm>
            <a:off x="1124568" y="4453715"/>
            <a:ext cx="2743200" cy="777726"/>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5" name="TekstSylinder 14">
            <a:extLst>
              <a:ext uri="{FF2B5EF4-FFF2-40B4-BE49-F238E27FC236}">
                <a16:creationId xmlns:a16="http://schemas.microsoft.com/office/drawing/2014/main" id="{13A2D8B2-E6BC-8E53-A2EE-9B872DA88A6C}"/>
              </a:ext>
            </a:extLst>
          </p:cNvPr>
          <p:cNvSpPr txBox="1"/>
          <p:nvPr/>
        </p:nvSpPr>
        <p:spPr>
          <a:xfrm>
            <a:off x="1242903" y="1602534"/>
            <a:ext cx="268403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FFFFFF"/>
                </a:solidFill>
                <a:effectLst/>
                <a:uLnTx/>
                <a:uFillTx/>
                <a:latin typeface="Century Gothic" panose="020B0502020202020204" pitchFamily="34" charset="0"/>
                <a:cs typeface="Arial"/>
                <a:sym typeface="Arial"/>
              </a:rPr>
              <a:t>90% derisking &amp; FEED ready project</a:t>
            </a:r>
          </a:p>
        </p:txBody>
      </p:sp>
      <p:sp>
        <p:nvSpPr>
          <p:cNvPr id="17" name="TekstSylinder 16">
            <a:extLst>
              <a:ext uri="{FF2B5EF4-FFF2-40B4-BE49-F238E27FC236}">
                <a16:creationId xmlns:a16="http://schemas.microsoft.com/office/drawing/2014/main" id="{60F11187-CE7D-451F-A788-3C5D04602D6F}"/>
              </a:ext>
            </a:extLst>
          </p:cNvPr>
          <p:cNvSpPr txBox="1"/>
          <p:nvPr/>
        </p:nvSpPr>
        <p:spPr>
          <a:xfrm>
            <a:off x="1183736" y="2619089"/>
            <a:ext cx="2624866"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FFFFFF"/>
                </a:solidFill>
                <a:effectLst/>
                <a:uLnTx/>
                <a:uFillTx/>
                <a:latin typeface="Century Gothic" panose="020B0502020202020204" pitchFamily="34" charset="0"/>
                <a:cs typeface="Arial"/>
                <a:sym typeface="Arial"/>
              </a:rPr>
              <a:t>Commercially advanced and well-positioned</a:t>
            </a:r>
          </a:p>
        </p:txBody>
      </p:sp>
      <p:sp>
        <p:nvSpPr>
          <p:cNvPr id="19" name="TekstSylinder 18">
            <a:extLst>
              <a:ext uri="{FF2B5EF4-FFF2-40B4-BE49-F238E27FC236}">
                <a16:creationId xmlns:a16="http://schemas.microsoft.com/office/drawing/2014/main" id="{AAF2398B-D796-4066-B2DB-E522697E100B}"/>
              </a:ext>
            </a:extLst>
          </p:cNvPr>
          <p:cNvSpPr txBox="1"/>
          <p:nvPr/>
        </p:nvSpPr>
        <p:spPr>
          <a:xfrm>
            <a:off x="1183735" y="3592334"/>
            <a:ext cx="2684033"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FFFFFF"/>
                </a:solidFill>
                <a:effectLst/>
                <a:uLnTx/>
                <a:uFillTx/>
                <a:latin typeface="Century Gothic" panose="020B0502020202020204" pitchFamily="34" charset="0"/>
                <a:cs typeface="Arial"/>
                <a:sym typeface="Arial"/>
              </a:rPr>
              <a:t>Fully established eco-system with tier-1 partners</a:t>
            </a:r>
          </a:p>
        </p:txBody>
      </p:sp>
      <p:sp>
        <p:nvSpPr>
          <p:cNvPr id="20" name="Plassholder for tekst 2">
            <a:extLst>
              <a:ext uri="{FF2B5EF4-FFF2-40B4-BE49-F238E27FC236}">
                <a16:creationId xmlns:a16="http://schemas.microsoft.com/office/drawing/2014/main" id="{5498952E-666A-E6E1-BCFB-77C89D8A2669}"/>
              </a:ext>
            </a:extLst>
          </p:cNvPr>
          <p:cNvSpPr txBox="1">
            <a:spLocks/>
          </p:cNvSpPr>
          <p:nvPr/>
        </p:nvSpPr>
        <p:spPr>
          <a:xfrm>
            <a:off x="4027168" y="2507225"/>
            <a:ext cx="7960659" cy="777726"/>
          </a:xfrm>
          <a:prstGeom prst="rect">
            <a:avLst/>
          </a:prstGeom>
          <a:solidFill>
            <a:schemeClr val="bg2">
              <a:lumMod val="40000"/>
              <a:lumOff val="60000"/>
            </a:schemeClr>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457200" marR="0" lvl="0" indent="-342900" algn="l" defTabSz="914400" rtl="0" eaLnBrk="1" fontAlgn="auto" latinLnBrk="0" hangingPunct="1">
              <a:lnSpc>
                <a:spcPts val="1680"/>
              </a:lnSpc>
              <a:spcBef>
                <a:spcPts val="0"/>
              </a:spcBef>
              <a:spcAft>
                <a:spcPts val="0"/>
              </a:spcAft>
              <a:buClr>
                <a:srgbClr val="000000"/>
              </a:buClr>
              <a:buSzPts val="1800"/>
              <a:buFont typeface="Arial"/>
              <a:buChar char="•"/>
              <a:tabLst/>
              <a:defRPr/>
            </a:pPr>
            <a:r>
              <a:rPr kumimoji="0" lang="en-US" sz="1300" b="0" i="0" u="none" strike="noStrike" kern="0" cap="none" spc="0" normalizeH="0" baseline="0" noProof="0" dirty="0">
                <a:ln>
                  <a:noFill/>
                </a:ln>
                <a:solidFill>
                  <a:srgbClr val="000000"/>
                </a:solidFill>
                <a:effectLst/>
                <a:uLnTx/>
                <a:uFillTx/>
                <a:latin typeface="Century Gothic"/>
                <a:sym typeface="Century Gothic"/>
              </a:rPr>
              <a:t>Commercial agreements signed</a:t>
            </a:r>
            <a:r>
              <a:rPr kumimoji="0" lang="en-US" sz="1300" b="0" i="0" u="none" strike="noStrike" kern="0" cap="none" spc="0" normalizeH="0" baseline="30000" noProof="0" dirty="0">
                <a:ln>
                  <a:noFill/>
                </a:ln>
                <a:solidFill>
                  <a:srgbClr val="000000"/>
                </a:solidFill>
                <a:effectLst/>
                <a:uLnTx/>
                <a:uFillTx/>
                <a:latin typeface="Century Gothic"/>
                <a:sym typeface="Century Gothic"/>
              </a:rPr>
              <a:t>2</a:t>
            </a:r>
            <a:r>
              <a:rPr kumimoji="0" lang="en-US" sz="1300" b="0" i="0" u="none" strike="noStrike" kern="0" cap="none" spc="0" normalizeH="0" baseline="0" noProof="0" dirty="0">
                <a:ln>
                  <a:noFill/>
                </a:ln>
                <a:solidFill>
                  <a:srgbClr val="000000"/>
                </a:solidFill>
                <a:effectLst/>
                <a:uLnTx/>
                <a:uFillTx/>
                <a:latin typeface="Century Gothic"/>
                <a:sym typeface="Century Gothic"/>
              </a:rPr>
              <a:t> at priced term-sheet level, offering a well documented and attractive business case, with access to favorable</a:t>
            </a:r>
            <a:r>
              <a:rPr kumimoji="0" lang="en-US" sz="1300" b="0" i="0" u="none" strike="noStrike" kern="0" cap="none" spc="0" normalizeH="0" baseline="0" noProof="0" dirty="0">
                <a:ln>
                  <a:noFill/>
                </a:ln>
                <a:solidFill>
                  <a:srgbClr val="FF0000"/>
                </a:solidFill>
                <a:effectLst/>
                <a:uLnTx/>
                <a:uFillTx/>
                <a:latin typeface="Century Gothic"/>
                <a:sym typeface="Century Gothic"/>
              </a:rPr>
              <a:t> </a:t>
            </a:r>
            <a:r>
              <a:rPr kumimoji="0" lang="en-US" sz="1300" b="0" i="0" u="none" strike="noStrike" kern="0" cap="none" spc="0" normalizeH="0" baseline="0" noProof="0" dirty="0">
                <a:ln>
                  <a:noFill/>
                </a:ln>
                <a:solidFill>
                  <a:srgbClr val="000000"/>
                </a:solidFill>
                <a:effectLst/>
                <a:uLnTx/>
                <a:uFillTx/>
                <a:latin typeface="Century Gothic"/>
                <a:sym typeface="Century Gothic"/>
              </a:rPr>
              <a:t>natural gas pricing.</a:t>
            </a:r>
          </a:p>
          <a:p>
            <a:pPr marL="457200" marR="0" lvl="0" indent="-342900" algn="l" defTabSz="914400" rtl="0" eaLnBrk="1" fontAlgn="auto" latinLnBrk="0" hangingPunct="1">
              <a:lnSpc>
                <a:spcPts val="1680"/>
              </a:lnSpc>
              <a:spcBef>
                <a:spcPts val="0"/>
              </a:spcBef>
              <a:spcAft>
                <a:spcPts val="0"/>
              </a:spcAft>
              <a:buClr>
                <a:srgbClr val="000000"/>
              </a:buClr>
              <a:buSzPts val="1800"/>
              <a:buFont typeface="Arial"/>
              <a:buChar char="•"/>
              <a:tabLst/>
              <a:defRPr/>
            </a:pPr>
            <a:r>
              <a:rPr kumimoji="0" lang="en-US" sz="1300" b="0" i="0" u="none" strike="noStrike" kern="0" cap="none" spc="0" normalizeH="0" baseline="0" noProof="0" dirty="0">
                <a:ln>
                  <a:noFill/>
                </a:ln>
                <a:solidFill>
                  <a:srgbClr val="000000"/>
                </a:solidFill>
                <a:effectLst/>
                <a:uLnTx/>
                <a:uFillTx/>
                <a:latin typeface="Century Gothic"/>
                <a:sym typeface="Century Gothic"/>
              </a:rPr>
              <a:t>Asset closeness to premium EU market providing an excellent commercial position.</a:t>
            </a:r>
          </a:p>
        </p:txBody>
      </p:sp>
      <p:sp>
        <p:nvSpPr>
          <p:cNvPr id="22" name="Plassholder for tekst 2">
            <a:extLst>
              <a:ext uri="{FF2B5EF4-FFF2-40B4-BE49-F238E27FC236}">
                <a16:creationId xmlns:a16="http://schemas.microsoft.com/office/drawing/2014/main" id="{74D6136F-5E39-BD0A-EAB3-0F171843DEC5}"/>
              </a:ext>
            </a:extLst>
          </p:cNvPr>
          <p:cNvSpPr txBox="1">
            <a:spLocks/>
          </p:cNvSpPr>
          <p:nvPr/>
        </p:nvSpPr>
        <p:spPr>
          <a:xfrm>
            <a:off x="4027168" y="3480470"/>
            <a:ext cx="7960658" cy="777726"/>
          </a:xfrm>
          <a:prstGeom prst="rect">
            <a:avLst/>
          </a:prstGeom>
          <a:solidFill>
            <a:schemeClr val="bg2">
              <a:lumMod val="40000"/>
              <a:lumOff val="60000"/>
            </a:schemeClr>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a:defPPr>
            <a:lvl1pPr marL="457200" indent="-342900" defTabSz="914400" eaLnBrk="1" fontAlgn="auto" latinLnBrk="0" hangingPunct="1">
              <a:lnSpc>
                <a:spcPts val="1680"/>
              </a:lnSpc>
              <a:buSzPts val="1800"/>
              <a:buChar char="•"/>
              <a:tabLst/>
              <a:defRPr kumimoji="0" sz="1300" kern="0" spc="0" normalizeH="0" baseline="0">
                <a:ln>
                  <a:noFill/>
                </a:ln>
                <a:effectLst/>
                <a:uLnTx/>
                <a:uFillTx/>
                <a:latin typeface="Century Gothic"/>
                <a:ea typeface="Century Gothic"/>
                <a:cs typeface="Century Gothic"/>
              </a:defRPr>
            </a:lvl1pPr>
            <a:lvl2pPr marL="914400" indent="-342900">
              <a:lnSpc>
                <a:spcPct val="90000"/>
              </a:lnSpc>
              <a:spcBef>
                <a:spcPts val="500"/>
              </a:spcBef>
              <a:buClr>
                <a:schemeClr val="dk1"/>
              </a:buClr>
              <a:buSzPts val="1800"/>
              <a:buChar char="•"/>
              <a:defRPr sz="2400">
                <a:solidFill>
                  <a:schemeClr val="dk1"/>
                </a:solidFill>
                <a:latin typeface="Century Gothic"/>
                <a:ea typeface="Century Gothic"/>
                <a:cs typeface="Century Gothic"/>
              </a:defRPr>
            </a:lvl2pPr>
            <a:lvl3pPr marL="1371600" indent="-342900">
              <a:lnSpc>
                <a:spcPct val="90000"/>
              </a:lnSpc>
              <a:spcBef>
                <a:spcPts val="500"/>
              </a:spcBef>
              <a:buClr>
                <a:schemeClr val="dk1"/>
              </a:buClr>
              <a:buSzPts val="1800"/>
              <a:buChar char="•"/>
              <a:defRPr sz="2000">
                <a:solidFill>
                  <a:schemeClr val="dk1"/>
                </a:solidFill>
                <a:latin typeface="Century Gothic"/>
                <a:ea typeface="Century Gothic"/>
                <a:cs typeface="Century Gothic"/>
              </a:defRPr>
            </a:lvl3pPr>
            <a:lvl4pPr marL="1828800" indent="-342900">
              <a:lnSpc>
                <a:spcPct val="90000"/>
              </a:lnSpc>
              <a:spcBef>
                <a:spcPts val="500"/>
              </a:spcBef>
              <a:buClr>
                <a:schemeClr val="dk1"/>
              </a:buClr>
              <a:buSzPts val="1800"/>
              <a:buChar char="•"/>
              <a:defRPr sz="1800">
                <a:solidFill>
                  <a:schemeClr val="dk1"/>
                </a:solidFill>
                <a:latin typeface="Century Gothic"/>
                <a:ea typeface="Century Gothic"/>
                <a:cs typeface="Century Gothic"/>
              </a:defRPr>
            </a:lvl4pPr>
            <a:lvl5pPr marL="2286000" indent="-342900">
              <a:lnSpc>
                <a:spcPct val="90000"/>
              </a:lnSpc>
              <a:spcBef>
                <a:spcPts val="500"/>
              </a:spcBef>
              <a:buClr>
                <a:schemeClr val="dk1"/>
              </a:buClr>
              <a:buSzPts val="1800"/>
              <a:buChar char="•"/>
              <a:defRPr sz="1800">
                <a:solidFill>
                  <a:schemeClr val="dk1"/>
                </a:solidFill>
                <a:latin typeface="Century Gothic"/>
                <a:ea typeface="Century Gothic"/>
                <a:cs typeface="Century Gothic"/>
              </a:defRPr>
            </a:lvl5pPr>
            <a:lvl6pPr marL="2743200" indent="-342900">
              <a:lnSpc>
                <a:spcPct val="90000"/>
              </a:lnSpc>
              <a:spcBef>
                <a:spcPts val="500"/>
              </a:spcBef>
              <a:buClr>
                <a:schemeClr val="dk1"/>
              </a:buClr>
              <a:buSzPts val="1800"/>
              <a:buChar char="•"/>
              <a:defRPr sz="1800">
                <a:solidFill>
                  <a:schemeClr val="dk1"/>
                </a:solidFill>
                <a:latin typeface="Calibri"/>
                <a:ea typeface="Calibri"/>
                <a:cs typeface="Calibri"/>
              </a:defRPr>
            </a:lvl6pPr>
            <a:lvl7pPr marL="3200400" indent="-342900">
              <a:lnSpc>
                <a:spcPct val="90000"/>
              </a:lnSpc>
              <a:spcBef>
                <a:spcPts val="500"/>
              </a:spcBef>
              <a:buClr>
                <a:schemeClr val="dk1"/>
              </a:buClr>
              <a:buSzPts val="1800"/>
              <a:buChar char="•"/>
              <a:defRPr sz="1800">
                <a:solidFill>
                  <a:schemeClr val="dk1"/>
                </a:solidFill>
                <a:latin typeface="Calibri"/>
                <a:ea typeface="Calibri"/>
                <a:cs typeface="Calibri"/>
              </a:defRPr>
            </a:lvl7pPr>
            <a:lvl8pPr marL="3657600" indent="-342900">
              <a:lnSpc>
                <a:spcPct val="90000"/>
              </a:lnSpc>
              <a:spcBef>
                <a:spcPts val="500"/>
              </a:spcBef>
              <a:buClr>
                <a:schemeClr val="dk1"/>
              </a:buClr>
              <a:buSzPts val="1800"/>
              <a:buChar char="•"/>
              <a:defRPr sz="1800">
                <a:solidFill>
                  <a:schemeClr val="dk1"/>
                </a:solidFill>
                <a:latin typeface="Calibri"/>
                <a:ea typeface="Calibri"/>
                <a:cs typeface="Calibri"/>
              </a:defRPr>
            </a:lvl8pPr>
            <a:lvl9pPr marL="4114800" indent="-342900">
              <a:lnSpc>
                <a:spcPct val="90000"/>
              </a:lnSpc>
              <a:spcBef>
                <a:spcPts val="500"/>
              </a:spcBef>
              <a:buClr>
                <a:schemeClr val="dk1"/>
              </a:buClr>
              <a:buSzPts val="1800"/>
              <a:buChar char="•"/>
              <a:defRPr sz="1800">
                <a:solidFill>
                  <a:schemeClr val="dk1"/>
                </a:solidFill>
                <a:latin typeface="Calibri"/>
                <a:ea typeface="Calibri"/>
                <a:cs typeface="Calibri"/>
              </a:defRPr>
            </a:lvl9pPr>
          </a:lstStyle>
          <a:p>
            <a:pPr marL="457200" marR="0" lvl="0" indent="-342900" algn="l" defTabSz="914400" rtl="0" eaLnBrk="1" fontAlgn="auto" latinLnBrk="0" hangingPunct="1">
              <a:lnSpc>
                <a:spcPts val="1680"/>
              </a:lnSpc>
              <a:spcBef>
                <a:spcPts val="0"/>
              </a:spcBef>
              <a:spcAft>
                <a:spcPts val="0"/>
              </a:spcAft>
              <a:buClr>
                <a:srgbClr val="000000"/>
              </a:buClr>
              <a:buSzPts val="1800"/>
              <a:buFont typeface="Arial"/>
              <a:buChar char="•"/>
              <a:tabLst/>
              <a:defRPr/>
            </a:pPr>
            <a:r>
              <a:rPr kumimoji="0" lang="en-US" sz="1300" b="0" i="0" u="none" strike="noStrike" kern="0" cap="none" spc="0" normalizeH="0" baseline="0" noProof="0">
                <a:ln>
                  <a:noFill/>
                </a:ln>
                <a:solidFill>
                  <a:srgbClr val="000000"/>
                </a:solidFill>
                <a:effectLst/>
                <a:uLnTx/>
                <a:uFillTx/>
                <a:latin typeface="Century Gothic"/>
                <a:sym typeface="Century Gothic"/>
              </a:rPr>
              <a:t>Globally recognized tier-1 partners in all parts of the business ecosystem, derisking the project and providing a high-quality opportunity all over.</a:t>
            </a:r>
          </a:p>
          <a:p>
            <a:pPr marL="457200" marR="0" lvl="0" indent="-342900" algn="l" defTabSz="914400" rtl="0" eaLnBrk="1" fontAlgn="auto" latinLnBrk="0" hangingPunct="1">
              <a:lnSpc>
                <a:spcPts val="1680"/>
              </a:lnSpc>
              <a:spcBef>
                <a:spcPts val="0"/>
              </a:spcBef>
              <a:spcAft>
                <a:spcPts val="0"/>
              </a:spcAft>
              <a:buClr>
                <a:srgbClr val="000000"/>
              </a:buClr>
              <a:buSzPts val="1800"/>
              <a:buFont typeface="Arial"/>
              <a:buChar char="•"/>
              <a:tabLst/>
              <a:defRPr/>
            </a:pPr>
            <a:r>
              <a:rPr kumimoji="0" lang="en-US" sz="1300" b="0" i="0" u="none" strike="noStrike" kern="0" cap="none" spc="0" normalizeH="0" baseline="0" noProof="0">
                <a:ln>
                  <a:noFill/>
                </a:ln>
                <a:solidFill>
                  <a:srgbClr val="000000"/>
                </a:solidFill>
                <a:effectLst/>
                <a:uLnTx/>
                <a:uFillTx/>
                <a:latin typeface="Century Gothic"/>
                <a:sym typeface="Century Gothic"/>
              </a:rPr>
              <a:t>Ecosystem matured since 2020 offering a mature and a high-quality value chain.</a:t>
            </a:r>
          </a:p>
        </p:txBody>
      </p:sp>
      <p:sp>
        <p:nvSpPr>
          <p:cNvPr id="24" name="Plassholder for tekst 2">
            <a:extLst>
              <a:ext uri="{FF2B5EF4-FFF2-40B4-BE49-F238E27FC236}">
                <a16:creationId xmlns:a16="http://schemas.microsoft.com/office/drawing/2014/main" id="{4E47CFFE-3671-97F0-2606-53A755A09FC5}"/>
              </a:ext>
            </a:extLst>
          </p:cNvPr>
          <p:cNvSpPr txBox="1">
            <a:spLocks/>
          </p:cNvSpPr>
          <p:nvPr/>
        </p:nvSpPr>
        <p:spPr>
          <a:xfrm>
            <a:off x="4027168" y="4453715"/>
            <a:ext cx="7960658" cy="777726"/>
          </a:xfrm>
          <a:prstGeom prst="rect">
            <a:avLst/>
          </a:prstGeom>
          <a:solidFill>
            <a:schemeClr val="bg2">
              <a:lumMod val="40000"/>
              <a:lumOff val="60000"/>
            </a:schemeClr>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457200" marR="0" lvl="0" indent="-342900" algn="l" defTabSz="914400" rtl="0" eaLnBrk="1" fontAlgn="auto" latinLnBrk="0" hangingPunct="1">
              <a:lnSpc>
                <a:spcPts val="1680"/>
              </a:lnSpc>
              <a:spcBef>
                <a:spcPts val="0"/>
              </a:spcBef>
              <a:spcAft>
                <a:spcPts val="0"/>
              </a:spcAft>
              <a:buClr>
                <a:srgbClr val="000000"/>
              </a:buClr>
              <a:buSzPts val="1800"/>
              <a:buFont typeface="Arial"/>
              <a:buChar char="•"/>
              <a:tabLst/>
              <a:defRPr/>
            </a:pPr>
            <a:r>
              <a:rPr kumimoji="0" lang="en-US" sz="1300" b="0" i="0" u="none" strike="noStrike" kern="0" cap="none" spc="0" normalizeH="0" baseline="0" noProof="0">
                <a:ln>
                  <a:noFill/>
                </a:ln>
                <a:solidFill>
                  <a:srgbClr val="000000"/>
                </a:solidFill>
                <a:effectLst/>
                <a:uLnTx/>
                <a:uFillTx/>
                <a:latin typeface="Century Gothic"/>
                <a:sym typeface="Century Gothic"/>
              </a:rPr>
              <a:t>Start of FEED, IPO and Financial close, 3 key value inflections, all within 14-18 months</a:t>
            </a:r>
          </a:p>
          <a:p>
            <a:pPr marL="457200" marR="0" lvl="0" indent="-342900" algn="l" defTabSz="914400" rtl="0" eaLnBrk="1" fontAlgn="auto" latinLnBrk="0" hangingPunct="1">
              <a:lnSpc>
                <a:spcPts val="1680"/>
              </a:lnSpc>
              <a:spcBef>
                <a:spcPts val="0"/>
              </a:spcBef>
              <a:spcAft>
                <a:spcPts val="0"/>
              </a:spcAft>
              <a:buClr>
                <a:srgbClr val="000000"/>
              </a:buClr>
              <a:buSzPts val="1800"/>
              <a:buFont typeface="Arial"/>
              <a:buChar char="•"/>
              <a:tabLst/>
              <a:defRPr/>
            </a:pPr>
            <a:r>
              <a:rPr kumimoji="0" lang="en-US" sz="1300" b="0" i="0" u="none" strike="noStrike" kern="0" cap="none" spc="0" normalizeH="0" baseline="0" noProof="0">
                <a:ln>
                  <a:noFill/>
                </a:ln>
                <a:solidFill>
                  <a:srgbClr val="000000"/>
                </a:solidFill>
                <a:effectLst/>
                <a:uLnTx/>
                <a:uFillTx/>
                <a:latin typeface="Century Gothic"/>
                <a:sym typeface="Century Gothic"/>
              </a:rPr>
              <a:t>Barents Clean Ammonia offers attractive returns with IRR above 10% on the 100% project.</a:t>
            </a:r>
          </a:p>
          <a:p>
            <a:pPr marL="457200" marR="0" lvl="0" indent="-342900" algn="l" defTabSz="914400" rtl="0" eaLnBrk="1" fontAlgn="auto" latinLnBrk="0" hangingPunct="1">
              <a:lnSpc>
                <a:spcPts val="1680"/>
              </a:lnSpc>
              <a:spcBef>
                <a:spcPts val="0"/>
              </a:spcBef>
              <a:spcAft>
                <a:spcPts val="0"/>
              </a:spcAft>
              <a:buClr>
                <a:srgbClr val="000000"/>
              </a:buClr>
              <a:buSzPts val="1800"/>
              <a:buFont typeface="Arial"/>
              <a:buChar char="•"/>
              <a:tabLst/>
              <a:defRPr/>
            </a:pPr>
            <a:r>
              <a:rPr kumimoji="0" lang="en-US" sz="1300" b="0" i="0" u="none" strike="noStrike" kern="0" cap="none" spc="0" normalizeH="0" baseline="0" noProof="0">
                <a:ln>
                  <a:noFill/>
                </a:ln>
                <a:solidFill>
                  <a:srgbClr val="000000"/>
                </a:solidFill>
                <a:effectLst/>
                <a:uLnTx/>
                <a:uFillTx/>
                <a:latin typeface="Century Gothic"/>
                <a:sym typeface="Century Gothic"/>
              </a:rPr>
              <a:t>EUR 44 million in grant already awarded, EUR 9 million to be used in before financial close.</a:t>
            </a:r>
          </a:p>
        </p:txBody>
      </p:sp>
      <p:sp>
        <p:nvSpPr>
          <p:cNvPr id="26" name="TekstSylinder 25">
            <a:extLst>
              <a:ext uri="{FF2B5EF4-FFF2-40B4-BE49-F238E27FC236}">
                <a16:creationId xmlns:a16="http://schemas.microsoft.com/office/drawing/2014/main" id="{1FB2881B-689A-6B21-74D2-30997B7ECB85}"/>
              </a:ext>
            </a:extLst>
          </p:cNvPr>
          <p:cNvSpPr txBox="1"/>
          <p:nvPr/>
        </p:nvSpPr>
        <p:spPr>
          <a:xfrm>
            <a:off x="1183735" y="4565579"/>
            <a:ext cx="3092822"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FFFFFF"/>
                </a:solidFill>
                <a:effectLst/>
                <a:uLnTx/>
                <a:uFillTx/>
                <a:latin typeface="Century Gothic" panose="020B0502020202020204" pitchFamily="34" charset="0"/>
                <a:cs typeface="Arial"/>
                <a:sym typeface="Arial"/>
              </a:rPr>
              <a:t>Key inflection milestones expected within 14-18 </a:t>
            </a:r>
            <a:r>
              <a:rPr kumimoji="0" lang="en-US" sz="1500" b="1" i="0" u="none" strike="noStrike" kern="0" cap="none" spc="0" normalizeH="0" baseline="0" noProof="0" err="1">
                <a:ln>
                  <a:noFill/>
                </a:ln>
                <a:solidFill>
                  <a:srgbClr val="FFFFFF"/>
                </a:solidFill>
                <a:effectLst/>
                <a:uLnTx/>
                <a:uFillTx/>
                <a:latin typeface="Century Gothic" panose="020B0502020202020204" pitchFamily="34" charset="0"/>
                <a:cs typeface="Arial"/>
                <a:sym typeface="Arial"/>
              </a:rPr>
              <a:t>mnts</a:t>
            </a:r>
            <a:endParaRPr kumimoji="0" lang="en-US" sz="1500" b="1"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sp>
        <p:nvSpPr>
          <p:cNvPr id="5" name="Google Shape;1768;p26">
            <a:extLst>
              <a:ext uri="{FF2B5EF4-FFF2-40B4-BE49-F238E27FC236}">
                <a16:creationId xmlns:a16="http://schemas.microsoft.com/office/drawing/2014/main" id="{D37D4B7E-4AE4-B263-D027-4BE69C1562A8}"/>
              </a:ext>
            </a:extLst>
          </p:cNvPr>
          <p:cNvSpPr txBox="1">
            <a:spLocks noGrp="1"/>
          </p:cNvSpPr>
          <p:nvPr>
            <p:ph type="sldNum" idx="12"/>
          </p:nvPr>
        </p:nvSpPr>
        <p:spPr>
          <a:xfrm>
            <a:off x="8882975" y="6364846"/>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t>17</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6" name="TextBox 5">
            <a:extLst>
              <a:ext uri="{FF2B5EF4-FFF2-40B4-BE49-F238E27FC236}">
                <a16:creationId xmlns:a16="http://schemas.microsoft.com/office/drawing/2014/main" id="{7B990A4C-6359-5719-DA7B-2168FE443A4A}"/>
              </a:ext>
            </a:extLst>
          </p:cNvPr>
          <p:cNvSpPr txBox="1"/>
          <p:nvPr/>
        </p:nvSpPr>
        <p:spPr>
          <a:xfrm>
            <a:off x="8873634" y="6400205"/>
            <a:ext cx="2480166" cy="369332"/>
          </a:xfrm>
          <a:prstGeom prst="rect">
            <a:avLst/>
          </a:prstGeom>
          <a:noFill/>
        </p:spPr>
        <p:txBody>
          <a:bodyPr wrap="none" lIns="91440" tIns="45720" rIns="91440" bIns="45720" rtlCol="0" anchor="t">
            <a:spAutoFit/>
          </a:bodyPr>
          <a:lstStyle>
            <a:defPPr marR="0" lvl="0" algn="l" rtl="0">
              <a:lnSpc>
                <a:spcPct val="100000"/>
              </a:lnSpc>
              <a:spcBef>
                <a:spcPts val="0"/>
              </a:spcBef>
              <a:spcAft>
                <a:spcPts val="0"/>
              </a:spcAft>
              <a:defRPr/>
            </a:defPPr>
            <a:lvl1pPr>
              <a:defRPr sz="1000" i="1">
                <a:solidFill>
                  <a:schemeClr val="tx1"/>
                </a:solidFill>
                <a:latin typeface="Century Gothic"/>
              </a:defRPr>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1" u="none" strike="noStrike" kern="0" cap="none" spc="0" normalizeH="0" baseline="0" noProof="0" dirty="0">
                <a:ln>
                  <a:noFill/>
                </a:ln>
                <a:solidFill>
                  <a:srgbClr val="000000"/>
                </a:solidFill>
                <a:effectLst/>
                <a:uLnTx/>
                <a:uFillTx/>
                <a:latin typeface="Century Gothic"/>
                <a:cs typeface="Arial"/>
                <a:sym typeface="Calibri"/>
              </a:rPr>
              <a:t>1: Potential for advancing FID to Q4/2027</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1" u="none" strike="noStrike" kern="0" cap="none" spc="0" normalizeH="0" baseline="0" noProof="0" dirty="0">
                <a:ln>
                  <a:noFill/>
                </a:ln>
                <a:solidFill>
                  <a:srgbClr val="000000"/>
                </a:solidFill>
                <a:effectLst/>
                <a:uLnTx/>
                <a:uFillTx/>
                <a:latin typeface="Century Gothic"/>
                <a:cs typeface="Arial"/>
                <a:sym typeface="Calibri"/>
              </a:rPr>
              <a:t>2: Non-binding</a:t>
            </a:r>
            <a:endParaRPr kumimoji="0" lang="en-US" sz="900" b="0" i="1" u="none" strike="noStrike" kern="0" cap="none" spc="0" normalizeH="0" baseline="0" noProof="0" dirty="0">
              <a:ln>
                <a:noFill/>
              </a:ln>
              <a:solidFill>
                <a:srgbClr val="000000"/>
              </a:solidFill>
              <a:effectLst/>
              <a:uLnTx/>
              <a:uFillTx/>
              <a:latin typeface="Century Gothic"/>
              <a:cs typeface="Arial"/>
              <a:sym typeface="Arial"/>
            </a:endParaRPr>
          </a:p>
        </p:txBody>
      </p:sp>
      <p:pic>
        <p:nvPicPr>
          <p:cNvPr id="9" name="Grafikk 8" descr="Signatur kontur">
            <a:extLst>
              <a:ext uri="{FF2B5EF4-FFF2-40B4-BE49-F238E27FC236}">
                <a16:creationId xmlns:a16="http://schemas.microsoft.com/office/drawing/2014/main" id="{E52C9B3D-D344-5AF9-C02C-235EF2188E2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8020" y="2636415"/>
            <a:ext cx="596316" cy="596316"/>
          </a:xfrm>
          <a:prstGeom prst="rect">
            <a:avLst/>
          </a:prstGeom>
        </p:spPr>
      </p:pic>
      <p:pic>
        <p:nvPicPr>
          <p:cNvPr id="13" name="Grafikk 12" descr="Tilkoblinger kontur">
            <a:extLst>
              <a:ext uri="{FF2B5EF4-FFF2-40B4-BE49-F238E27FC236}">
                <a16:creationId xmlns:a16="http://schemas.microsoft.com/office/drawing/2014/main" id="{4C39827E-EE1A-EDCC-F9CC-BE8F174A2AF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8473" y="3536402"/>
            <a:ext cx="665862" cy="665862"/>
          </a:xfrm>
          <a:prstGeom prst="rect">
            <a:avLst/>
          </a:prstGeom>
        </p:spPr>
      </p:pic>
      <p:pic>
        <p:nvPicPr>
          <p:cNvPr id="16" name="Grafikk 15" descr="Harvey balls 90% kontur">
            <a:extLst>
              <a:ext uri="{FF2B5EF4-FFF2-40B4-BE49-F238E27FC236}">
                <a16:creationId xmlns:a16="http://schemas.microsoft.com/office/drawing/2014/main" id="{567D9EB1-1CBD-03B3-A5BC-71BE8CCF6F5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8852" y="1602534"/>
            <a:ext cx="596317" cy="596317"/>
          </a:xfrm>
          <a:prstGeom prst="rect">
            <a:avLst/>
          </a:prstGeom>
        </p:spPr>
      </p:pic>
      <p:pic>
        <p:nvPicPr>
          <p:cNvPr id="21" name="Grafikk 20" descr="Oppadgående tendens kontur">
            <a:extLst>
              <a:ext uri="{FF2B5EF4-FFF2-40B4-BE49-F238E27FC236}">
                <a16:creationId xmlns:a16="http://schemas.microsoft.com/office/drawing/2014/main" id="{E42A9A8D-582B-6C33-5050-E5E8B6B0577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58473" y="4505935"/>
            <a:ext cx="665862" cy="665862"/>
          </a:xfrm>
          <a:prstGeom prst="rect">
            <a:avLst/>
          </a:prstGeom>
        </p:spPr>
      </p:pic>
      <p:sp>
        <p:nvSpPr>
          <p:cNvPr id="25" name="Rektangel 24">
            <a:extLst>
              <a:ext uri="{FF2B5EF4-FFF2-40B4-BE49-F238E27FC236}">
                <a16:creationId xmlns:a16="http://schemas.microsoft.com/office/drawing/2014/main" id="{1E136EFB-8F3E-33E9-8613-8055E90E5915}"/>
              </a:ext>
            </a:extLst>
          </p:cNvPr>
          <p:cNvSpPr/>
          <p:nvPr/>
        </p:nvSpPr>
        <p:spPr>
          <a:xfrm>
            <a:off x="1152551" y="5426960"/>
            <a:ext cx="2743200" cy="777726"/>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8" name="Plassholder for tekst 2">
            <a:extLst>
              <a:ext uri="{FF2B5EF4-FFF2-40B4-BE49-F238E27FC236}">
                <a16:creationId xmlns:a16="http://schemas.microsoft.com/office/drawing/2014/main" id="{F8EC2434-4C2F-9D1F-DC3B-08D03F7003BA}"/>
              </a:ext>
            </a:extLst>
          </p:cNvPr>
          <p:cNvSpPr txBox="1">
            <a:spLocks/>
          </p:cNvSpPr>
          <p:nvPr/>
        </p:nvSpPr>
        <p:spPr>
          <a:xfrm>
            <a:off x="4055151" y="5426960"/>
            <a:ext cx="7960658" cy="777726"/>
          </a:xfrm>
          <a:prstGeom prst="rect">
            <a:avLst/>
          </a:prstGeom>
          <a:solidFill>
            <a:schemeClr val="bg2">
              <a:lumMod val="40000"/>
              <a:lumOff val="60000"/>
            </a:schemeClr>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457200" marR="0" lvl="0" indent="-342900" algn="l" defTabSz="914400" rtl="0" eaLnBrk="1" fontAlgn="auto" latinLnBrk="0" hangingPunct="1">
              <a:lnSpc>
                <a:spcPts val="1680"/>
              </a:lnSpc>
              <a:spcBef>
                <a:spcPts val="0"/>
              </a:spcBef>
              <a:spcAft>
                <a:spcPts val="0"/>
              </a:spcAft>
              <a:buClr>
                <a:srgbClr val="000000"/>
              </a:buClr>
              <a:buSzPts val="1800"/>
              <a:buFont typeface="Arial"/>
              <a:buChar char="•"/>
              <a:tabLst/>
              <a:defRPr/>
            </a:pPr>
            <a:r>
              <a:rPr kumimoji="0" lang="en-US" sz="1300" b="0" i="0" u="none" strike="noStrike" kern="0" cap="none" spc="0" normalizeH="0" baseline="0" noProof="0" dirty="0">
                <a:ln>
                  <a:noFill/>
                </a:ln>
                <a:solidFill>
                  <a:srgbClr val="000000"/>
                </a:solidFill>
                <a:effectLst/>
                <a:uLnTx/>
                <a:uFillTx/>
                <a:latin typeface="Century Gothic"/>
                <a:sym typeface="Century Gothic"/>
              </a:rPr>
              <a:t>Process towards listing through a SPAC merger on the New York Stock Exchange (NYSE) well underway. Expected to be completed in about 4-8 months. </a:t>
            </a:r>
          </a:p>
          <a:p>
            <a:pPr marL="457200" marR="0" lvl="0" indent="-342900" algn="l" defTabSz="914400" rtl="0" eaLnBrk="1" fontAlgn="auto" latinLnBrk="0" hangingPunct="1">
              <a:lnSpc>
                <a:spcPts val="1680"/>
              </a:lnSpc>
              <a:spcBef>
                <a:spcPts val="0"/>
              </a:spcBef>
              <a:spcAft>
                <a:spcPts val="0"/>
              </a:spcAft>
              <a:buClr>
                <a:srgbClr val="000000"/>
              </a:buClr>
              <a:buSzPts val="1800"/>
              <a:buFont typeface="Arial"/>
              <a:buChar char="•"/>
              <a:tabLst/>
              <a:defRPr/>
            </a:pPr>
            <a:r>
              <a:rPr kumimoji="0" lang="en-US" sz="1300" b="0" i="0" u="none" strike="noStrike" kern="0" cap="none" spc="0" normalizeH="0" baseline="0" noProof="0" dirty="0">
                <a:ln>
                  <a:noFill/>
                </a:ln>
                <a:solidFill>
                  <a:srgbClr val="000000"/>
                </a:solidFill>
                <a:effectLst/>
                <a:uLnTx/>
                <a:uFillTx/>
                <a:latin typeface="Century Gothic"/>
                <a:sym typeface="Century Gothic"/>
              </a:rPr>
              <a:t>SPAC merger will ensure FEED financing and provide M&amp;A capacity for inorganic growth. </a:t>
            </a:r>
          </a:p>
        </p:txBody>
      </p:sp>
      <p:sp>
        <p:nvSpPr>
          <p:cNvPr id="30" name="TekstSylinder 29">
            <a:extLst>
              <a:ext uri="{FF2B5EF4-FFF2-40B4-BE49-F238E27FC236}">
                <a16:creationId xmlns:a16="http://schemas.microsoft.com/office/drawing/2014/main" id="{88025C05-24EA-2D63-89F4-686F777FE36E}"/>
              </a:ext>
            </a:extLst>
          </p:cNvPr>
          <p:cNvSpPr txBox="1"/>
          <p:nvPr/>
        </p:nvSpPr>
        <p:spPr>
          <a:xfrm>
            <a:off x="1211718" y="5538824"/>
            <a:ext cx="2743200"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FFFFFF"/>
                </a:solidFill>
                <a:effectLst/>
                <a:uLnTx/>
                <a:uFillTx/>
                <a:latin typeface="Century Gothic" panose="020B0502020202020204" pitchFamily="34" charset="0"/>
                <a:cs typeface="Arial"/>
                <a:sym typeface="Arial"/>
              </a:rPr>
              <a:t>NYSE listing through SPAC merger exp within 4-8 </a:t>
            </a:r>
            <a:r>
              <a:rPr kumimoji="0" lang="en-US" sz="1500" b="1" i="0" u="none" strike="noStrike" kern="0" cap="none" spc="0" normalizeH="0" baseline="0" noProof="0" err="1">
                <a:ln>
                  <a:noFill/>
                </a:ln>
                <a:solidFill>
                  <a:srgbClr val="FFFFFF"/>
                </a:solidFill>
                <a:effectLst/>
                <a:uLnTx/>
                <a:uFillTx/>
                <a:latin typeface="Century Gothic" panose="020B0502020202020204" pitchFamily="34" charset="0"/>
                <a:cs typeface="Arial"/>
                <a:sym typeface="Arial"/>
              </a:rPr>
              <a:t>mnts</a:t>
            </a:r>
            <a:endParaRPr kumimoji="0" lang="en-US" sz="1500" b="1"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pic>
        <p:nvPicPr>
          <p:cNvPr id="34" name="Grafikk 33" descr="Klokke kontur">
            <a:extLst>
              <a:ext uri="{FF2B5EF4-FFF2-40B4-BE49-F238E27FC236}">
                <a16:creationId xmlns:a16="http://schemas.microsoft.com/office/drawing/2014/main" id="{FBA46887-9D48-F742-1931-4C63A57D10B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12675" y="5540328"/>
            <a:ext cx="552494" cy="552494"/>
          </a:xfrm>
          <a:prstGeom prst="rect">
            <a:avLst/>
          </a:prstGeom>
        </p:spPr>
      </p:pic>
    </p:spTree>
    <p:extLst>
      <p:ext uri="{BB962C8B-B14F-4D97-AF65-F5344CB8AC3E}">
        <p14:creationId xmlns:p14="http://schemas.microsoft.com/office/powerpoint/2010/main" val="1012211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7D350-C529-0546-6729-F4B60DE6B919}"/>
            </a:ext>
          </a:extLst>
        </p:cNvPr>
        <p:cNvGrpSpPr/>
        <p:nvPr/>
      </p:nvGrpSpPr>
      <p:grpSpPr>
        <a:xfrm>
          <a:off x="0" y="0"/>
          <a:ext cx="0" cy="0"/>
          <a:chOff x="0" y="0"/>
          <a:chExt cx="0" cy="0"/>
        </a:xfrm>
      </p:grpSpPr>
      <p:pic>
        <p:nvPicPr>
          <p:cNvPr id="32" name="Bilde 31">
            <a:extLst>
              <a:ext uri="{FF2B5EF4-FFF2-40B4-BE49-F238E27FC236}">
                <a16:creationId xmlns:a16="http://schemas.microsoft.com/office/drawing/2014/main" id="{EF39DD54-0FBC-3638-ACC4-28B0D878F50D}"/>
              </a:ext>
            </a:extLst>
          </p:cNvPr>
          <p:cNvPicPr>
            <a:picLocks noChangeAspect="1"/>
          </p:cNvPicPr>
          <p:nvPr/>
        </p:nvPicPr>
        <p:blipFill>
          <a:blip r:embed="rId3">
            <a:duotone>
              <a:schemeClr val="bg2">
                <a:shade val="45000"/>
                <a:satMod val="135000"/>
              </a:schemeClr>
              <a:prstClr val="white"/>
            </a:duotone>
            <a:alphaModFix amt="67000"/>
          </a:blip>
          <a:srcRect l="40960" t="-14773" r="9449" b="28933"/>
          <a:stretch>
            <a:fillRect/>
          </a:stretch>
        </p:blipFill>
        <p:spPr>
          <a:xfrm>
            <a:off x="8041830" y="-1398084"/>
            <a:ext cx="5745848" cy="5594579"/>
          </a:xfrm>
          <a:prstGeom prst="roundRect">
            <a:avLst/>
          </a:prstGeom>
          <a:ln>
            <a:noFill/>
          </a:ln>
          <a:effectLst/>
        </p:spPr>
      </p:pic>
      <p:sp>
        <p:nvSpPr>
          <p:cNvPr id="4" name="Tittel 3">
            <a:extLst>
              <a:ext uri="{FF2B5EF4-FFF2-40B4-BE49-F238E27FC236}">
                <a16:creationId xmlns:a16="http://schemas.microsoft.com/office/drawing/2014/main" id="{6680C387-475F-8E52-7B7E-38D3D8177CEC}"/>
              </a:ext>
            </a:extLst>
          </p:cNvPr>
          <p:cNvSpPr>
            <a:spLocks noGrp="1"/>
          </p:cNvSpPr>
          <p:nvPr>
            <p:ph type="title"/>
          </p:nvPr>
        </p:nvSpPr>
        <p:spPr>
          <a:xfrm>
            <a:off x="601054" y="806328"/>
            <a:ext cx="7086542" cy="1600200"/>
          </a:xfrm>
          <a:noFill/>
          <a:ln>
            <a:noFill/>
          </a:ln>
        </p:spPr>
        <p:txBody>
          <a:bodyPr spcFirstLastPara="1" wrap="square" lIns="91425" tIns="45700" rIns="91425" bIns="45700" anchor="ctr" anchorCtr="0">
            <a:normAutofit/>
          </a:bodyPr>
          <a:lstStyle/>
          <a:p>
            <a:r>
              <a:rPr lang="en-US" sz="2800" b="1" noProof="0"/>
              <a:t>Investment opportunity summary</a:t>
            </a:r>
            <a:endParaRPr lang="en-US" sz="2800"/>
          </a:p>
        </p:txBody>
      </p:sp>
      <p:sp>
        <p:nvSpPr>
          <p:cNvPr id="8" name="TextBox 6">
            <a:extLst>
              <a:ext uri="{FF2B5EF4-FFF2-40B4-BE49-F238E27FC236}">
                <a16:creationId xmlns:a16="http://schemas.microsoft.com/office/drawing/2014/main" id="{772BD7D0-956B-263F-06C5-9575731267B4}"/>
              </a:ext>
            </a:extLst>
          </p:cNvPr>
          <p:cNvSpPr txBox="1"/>
          <p:nvPr/>
        </p:nvSpPr>
        <p:spPr>
          <a:xfrm>
            <a:off x="601054" y="2306886"/>
            <a:ext cx="7091665" cy="3785652"/>
          </a:xfrm>
          <a:prstGeom prst="rect">
            <a:avLst/>
          </a:prstGeom>
          <a:noFill/>
        </p:spPr>
        <p:txBody>
          <a:bodyPr wrap="square" lIns="91440" tIns="45720" rIns="91440" bIns="45720" anchor="t">
            <a:spAutoFit/>
          </a:bodyPr>
          <a:lstStyle/>
          <a:p>
            <a:pPr algn="just" fontAlgn="base"/>
            <a:r>
              <a:rPr lang="en-US" sz="2000" spc="-15" dirty="0">
                <a:solidFill>
                  <a:srgbClr val="002060"/>
                </a:solidFill>
                <a:latin typeface="Century Gothic"/>
                <a:ea typeface="Inter"/>
                <a:cs typeface="Centaur Now Caption"/>
                <a:sym typeface="Century Gothic"/>
              </a:rPr>
              <a:t>The key aspects of the SLIP investment opportunity are:</a:t>
            </a:r>
          </a:p>
          <a:p>
            <a:pPr marL="514350" lvl="3" indent="-514350" algn="just" fontAlgn="base">
              <a:buFont typeface="+mj-lt"/>
              <a:buAutoNum type="romanUcPeriod"/>
            </a:pPr>
            <a:r>
              <a:rPr lang="en-US" sz="2000" spc="-15" dirty="0">
                <a:solidFill>
                  <a:srgbClr val="002060"/>
                </a:solidFill>
                <a:latin typeface="Century Gothic"/>
                <a:ea typeface="Inter"/>
                <a:cs typeface="Centaur Now Caption"/>
                <a:sym typeface="Century Gothic"/>
              </a:rPr>
              <a:t>Unique project opportunity in Europe already 90% derisked</a:t>
            </a:r>
          </a:p>
          <a:p>
            <a:pPr marL="514350" lvl="3" indent="-514350" algn="just" fontAlgn="base">
              <a:buFont typeface="+mj-lt"/>
              <a:buAutoNum type="romanUcPeriod"/>
            </a:pPr>
            <a:r>
              <a:rPr lang="en-US" sz="2000" spc="-15" dirty="0">
                <a:solidFill>
                  <a:srgbClr val="002060"/>
                </a:solidFill>
                <a:latin typeface="Century Gothic"/>
                <a:ea typeface="Inter"/>
                <a:cs typeface="Centaur Now Caption"/>
                <a:sym typeface="Century Gothic"/>
              </a:rPr>
              <a:t>Invest before upcoming key milestones in the value creation roadmap</a:t>
            </a:r>
          </a:p>
          <a:p>
            <a:pPr marL="514350" lvl="3" indent="-514350" algn="just" fontAlgn="base">
              <a:buFont typeface="+mj-lt"/>
              <a:buAutoNum type="romanUcPeriod"/>
            </a:pPr>
            <a:r>
              <a:rPr lang="en-US" sz="2000" spc="-15" dirty="0">
                <a:solidFill>
                  <a:srgbClr val="002060"/>
                </a:solidFill>
                <a:latin typeface="Century Gothic"/>
                <a:ea typeface="Inter"/>
                <a:cs typeface="Centaur Now Caption"/>
                <a:sym typeface="Century Gothic"/>
              </a:rPr>
              <a:t>IPO planned in H1 2027 onto NYSE through a SPAC merger, participate with a rebated share price</a:t>
            </a:r>
          </a:p>
          <a:p>
            <a:pPr marL="514350" lvl="3" indent="-514350" algn="just" fontAlgn="base">
              <a:buFont typeface="+mj-lt"/>
              <a:buAutoNum type="romanUcPeriod"/>
            </a:pPr>
            <a:r>
              <a:rPr lang="en-US" sz="2000" spc="-15" dirty="0">
                <a:solidFill>
                  <a:srgbClr val="002060"/>
                </a:solidFill>
                <a:latin typeface="Century Gothic"/>
                <a:ea typeface="Inter"/>
                <a:cs typeface="Centaur Now Caption"/>
                <a:sym typeface="Century Gothic"/>
              </a:rPr>
              <a:t>Company to build a portfolio of projects, based on the BCA</a:t>
            </a:r>
            <a:r>
              <a:rPr lang="en-US" sz="2000" spc="-15" baseline="30000" dirty="0">
                <a:solidFill>
                  <a:srgbClr val="002060"/>
                </a:solidFill>
                <a:latin typeface="Century Gothic"/>
                <a:ea typeface="Inter"/>
                <a:cs typeface="Centaur Now Caption"/>
                <a:sym typeface="Century Gothic"/>
              </a:rPr>
              <a:t>1</a:t>
            </a:r>
            <a:r>
              <a:rPr lang="en-US" sz="2000" spc="-15" dirty="0">
                <a:solidFill>
                  <a:srgbClr val="002060"/>
                </a:solidFill>
                <a:latin typeface="Century Gothic"/>
                <a:ea typeface="Inter"/>
                <a:cs typeface="Centaur Now Caption"/>
                <a:sym typeface="Century Gothic"/>
              </a:rPr>
              <a:t> blueprint</a:t>
            </a:r>
          </a:p>
          <a:p>
            <a:pPr marL="514350" indent="-514350" algn="just" rtl="0" fontAlgn="base">
              <a:buFont typeface="+mj-lt"/>
              <a:buAutoNum type="romanUcPeriod"/>
            </a:pPr>
            <a:endParaRPr lang="en-US" sz="2000" spc="-15" noProof="0" dirty="0">
              <a:solidFill>
                <a:srgbClr val="002060"/>
              </a:solidFill>
              <a:latin typeface="Century Gothic"/>
              <a:ea typeface="Inter"/>
              <a:cs typeface="Centaur Now Caption"/>
              <a:sym typeface="Century Gothic"/>
            </a:endParaRPr>
          </a:p>
          <a:p>
            <a:pPr marL="514350" indent="-514350" algn="just" rtl="0" fontAlgn="base">
              <a:buFont typeface="+mj-lt"/>
              <a:buAutoNum type="romanUcPeriod"/>
            </a:pPr>
            <a:endParaRPr lang="en-US" sz="2000" spc="-15" noProof="0" dirty="0">
              <a:solidFill>
                <a:srgbClr val="002060"/>
              </a:solidFill>
              <a:latin typeface="Century Gothic"/>
              <a:ea typeface="Inter"/>
              <a:cs typeface="Centaur Now Caption"/>
            </a:endParaRPr>
          </a:p>
          <a:p>
            <a:pPr algn="just" rtl="0" fontAlgn="base">
              <a:buNone/>
            </a:pPr>
            <a:endParaRPr lang="en-US" sz="2000" b="0" i="0" noProof="0" dirty="0">
              <a:solidFill>
                <a:srgbClr val="0C3C54"/>
              </a:solidFill>
              <a:effectLst/>
              <a:latin typeface="Century Gothic"/>
            </a:endParaRPr>
          </a:p>
        </p:txBody>
      </p:sp>
      <p:sp>
        <p:nvSpPr>
          <p:cNvPr id="12" name="Google Shape;1768;p26">
            <a:extLst>
              <a:ext uri="{FF2B5EF4-FFF2-40B4-BE49-F238E27FC236}">
                <a16:creationId xmlns:a16="http://schemas.microsoft.com/office/drawing/2014/main" id="{9D1F48A3-11B4-34AD-A361-AF9A26C5A025}"/>
              </a:ext>
            </a:extLst>
          </p:cNvPr>
          <p:cNvSpPr txBox="1">
            <a:spLocks noGrp="1"/>
          </p:cNvSpPr>
          <p:nvPr>
            <p:ph type="sldNum" idx="12"/>
          </p:nvPr>
        </p:nvSpPr>
        <p:spPr>
          <a:xfrm>
            <a:off x="7828280" y="6326562"/>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t>18</a:t>
            </a:fld>
            <a:endParaRPr kumimoji="0" lang="en-US" sz="1200" b="0" i="0" u="none" strike="noStrike" kern="0" cap="none" spc="0" normalizeH="0" baseline="0" noProof="0" dirty="0">
              <a:ln>
                <a:noFill/>
              </a:ln>
              <a:solidFill>
                <a:srgbClr val="888888"/>
              </a:solidFill>
              <a:effectLst/>
              <a:uLnTx/>
              <a:uFillTx/>
              <a:latin typeface="Calibri"/>
              <a:ea typeface="Calibri"/>
              <a:cs typeface="Calibri"/>
              <a:sym typeface="Calibri"/>
            </a:endParaRPr>
          </a:p>
        </p:txBody>
      </p:sp>
      <p:sp>
        <p:nvSpPr>
          <p:cNvPr id="9" name="Shape 4">
            <a:extLst>
              <a:ext uri="{FF2B5EF4-FFF2-40B4-BE49-F238E27FC236}">
                <a16:creationId xmlns:a16="http://schemas.microsoft.com/office/drawing/2014/main" id="{B5116A89-79C6-023C-2245-979000055B88}"/>
              </a:ext>
            </a:extLst>
          </p:cNvPr>
          <p:cNvSpPr/>
          <p:nvPr/>
        </p:nvSpPr>
        <p:spPr>
          <a:xfrm>
            <a:off x="698077" y="523230"/>
            <a:ext cx="2045123" cy="283098"/>
          </a:xfrm>
          <a:prstGeom prst="roundRect">
            <a:avLst>
              <a:gd name="adj" fmla="val 28800"/>
            </a:avLst>
          </a:prstGeom>
          <a:solidFill>
            <a:schemeClr val="bg2">
              <a:lumMod val="60000"/>
              <a:lumOff val="40000"/>
              <a:alpha val="30000"/>
            </a:schemeClr>
          </a:solidFill>
          <a:ln/>
        </p:spPr>
        <p:txBody>
          <a:bodyPr lIns="91440" tIns="45720" rIns="91440" bIns="45720" anchor="t"/>
          <a:lstStyle/>
          <a:p>
            <a:pPr algn="ctr" defTabSz="1219170">
              <a:defRPr/>
            </a:pPr>
            <a:r>
              <a:rPr lang="en-US" sz="1000" kern="1200">
                <a:solidFill>
                  <a:schemeClr val="tx1">
                    <a:lumMod val="95000"/>
                    <a:lumOff val="5000"/>
                  </a:schemeClr>
                </a:solidFill>
                <a:latin typeface="Montserrat"/>
                <a:ea typeface="+mn-ea"/>
                <a:cs typeface="+mn-cs"/>
              </a:rPr>
              <a:t>The investment opportunity</a:t>
            </a:r>
            <a:endParaRPr lang="en-US">
              <a:ea typeface="+mn-ea"/>
              <a:cs typeface="+mn-cs"/>
            </a:endParaRPr>
          </a:p>
        </p:txBody>
      </p:sp>
      <p:pic>
        <p:nvPicPr>
          <p:cNvPr id="3" name="Bilde 2" descr="Et bilde som inneholder sirkel&#10;&#10;KI-generert innhold kan være feil.">
            <a:extLst>
              <a:ext uri="{FF2B5EF4-FFF2-40B4-BE49-F238E27FC236}">
                <a16:creationId xmlns:a16="http://schemas.microsoft.com/office/drawing/2014/main" id="{705B6312-37FB-F69E-AE7B-8EE3F432242A}"/>
              </a:ext>
            </a:extLst>
          </p:cNvPr>
          <p:cNvPicPr>
            <a:picLocks noChangeAspect="1"/>
          </p:cNvPicPr>
          <p:nvPr/>
        </p:nvPicPr>
        <p:blipFill>
          <a:blip r:embed="rId4"/>
          <a:stretch>
            <a:fillRect/>
          </a:stretch>
        </p:blipFill>
        <p:spPr>
          <a:xfrm>
            <a:off x="11353800" y="136525"/>
            <a:ext cx="761633" cy="566155"/>
          </a:xfrm>
          <a:prstGeom prst="rect">
            <a:avLst/>
          </a:prstGeom>
        </p:spPr>
      </p:pic>
      <p:sp>
        <p:nvSpPr>
          <p:cNvPr id="5" name="TextBox 2">
            <a:extLst>
              <a:ext uri="{FF2B5EF4-FFF2-40B4-BE49-F238E27FC236}">
                <a16:creationId xmlns:a16="http://schemas.microsoft.com/office/drawing/2014/main" id="{09CC4C88-F342-1EDB-30F4-5ECF4F728AF5}"/>
              </a:ext>
            </a:extLst>
          </p:cNvPr>
          <p:cNvSpPr txBox="1"/>
          <p:nvPr/>
        </p:nvSpPr>
        <p:spPr>
          <a:xfrm>
            <a:off x="5834775" y="6416041"/>
            <a:ext cx="6510291" cy="246221"/>
          </a:xfrm>
          <a:prstGeom prst="rect">
            <a:avLst/>
          </a:prstGeom>
          <a:noFill/>
        </p:spPr>
        <p:txBody>
          <a:bodyPr wrap="square" rtlCol="0">
            <a:spAutoFit/>
          </a:bodyPr>
          <a:lstStyle/>
          <a:p>
            <a:pPr lvl="2"/>
            <a:r>
              <a:rPr lang="en-US" sz="1000" dirty="0">
                <a:solidFill>
                  <a:srgbClr val="002060"/>
                </a:solidFill>
                <a:latin typeface="Century Gothic"/>
                <a:sym typeface="Century Gothic"/>
              </a:rPr>
              <a:t>1) Barents Clean Ammonia.</a:t>
            </a:r>
          </a:p>
        </p:txBody>
      </p:sp>
    </p:spTree>
    <p:extLst>
      <p:ext uri="{BB962C8B-B14F-4D97-AF65-F5344CB8AC3E}">
        <p14:creationId xmlns:p14="http://schemas.microsoft.com/office/powerpoint/2010/main" val="588405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60831-3051-3254-221C-20D86B9F4E1F}"/>
            </a:ext>
          </a:extLst>
        </p:cNvPr>
        <p:cNvGrpSpPr/>
        <p:nvPr/>
      </p:nvGrpSpPr>
      <p:grpSpPr>
        <a:xfrm>
          <a:off x="0" y="0"/>
          <a:ext cx="0" cy="0"/>
          <a:chOff x="0" y="0"/>
          <a:chExt cx="0" cy="0"/>
        </a:xfrm>
      </p:grpSpPr>
      <p:pic>
        <p:nvPicPr>
          <p:cNvPr id="2" name="Plassholder for bilde 8" descr="Et bilde som inneholder natur, himmel, sky, nordlys&#10;&#10;KI-generert innhold kan være feil.">
            <a:extLst>
              <a:ext uri="{FF2B5EF4-FFF2-40B4-BE49-F238E27FC236}">
                <a16:creationId xmlns:a16="http://schemas.microsoft.com/office/drawing/2014/main" id="{1FE8FAB7-8F4A-4AE4-ED0E-BF100F4D6C92}"/>
              </a:ext>
            </a:extLst>
          </p:cNvPr>
          <p:cNvPicPr>
            <a:picLocks noGrp="1" noChangeAspect="1"/>
          </p:cNvPicPr>
          <p:nvPr>
            <p:ph type="pic" idx="2"/>
          </p:nvPr>
        </p:nvPicPr>
        <p:blipFill>
          <a:blip r:embed="rId3">
            <a:alphaModFix amt="72000"/>
          </a:blip>
          <a:srcRect t="33230" b="10520"/>
          <a:stretch>
            <a:fillRect/>
          </a:stretch>
        </p:blipFill>
        <p:spPr>
          <a:xfrm>
            <a:off x="0" y="0"/>
            <a:ext cx="12192000" cy="6858000"/>
          </a:xfrm>
        </p:spPr>
      </p:pic>
      <p:sp>
        <p:nvSpPr>
          <p:cNvPr id="5" name="Plassholder for tekst 4">
            <a:extLst>
              <a:ext uri="{FF2B5EF4-FFF2-40B4-BE49-F238E27FC236}">
                <a16:creationId xmlns:a16="http://schemas.microsoft.com/office/drawing/2014/main" id="{3AD52B97-35A0-8323-5A5D-014E9A438C77}"/>
              </a:ext>
            </a:extLst>
          </p:cNvPr>
          <p:cNvSpPr>
            <a:spLocks noGrp="1"/>
          </p:cNvSpPr>
          <p:nvPr>
            <p:ph type="body" idx="1"/>
          </p:nvPr>
        </p:nvSpPr>
        <p:spPr>
          <a:xfrm>
            <a:off x="3173512" y="2790687"/>
            <a:ext cx="5846358" cy="1273823"/>
          </a:xfrm>
        </p:spPr>
        <p:txBody>
          <a:bodyPr>
            <a:noAutofit/>
          </a:bodyPr>
          <a:lstStyle/>
          <a:p>
            <a:pPr marL="228600" indent="0"/>
            <a:r>
              <a:rPr lang="en-US" sz="4000" noProof="0">
                <a:solidFill>
                  <a:schemeClr val="bg1"/>
                </a:solidFill>
              </a:rPr>
              <a:t>Bridging</a:t>
            </a:r>
            <a:r>
              <a:rPr lang="en-US" sz="4000" noProof="0"/>
              <a:t> </a:t>
            </a:r>
            <a:r>
              <a:rPr lang="en-US" sz="4000" noProof="0">
                <a:solidFill>
                  <a:schemeClr val="bg1"/>
                </a:solidFill>
              </a:rPr>
              <a:t>the</a:t>
            </a:r>
            <a:r>
              <a:rPr lang="en-US" sz="4000" noProof="0"/>
              <a:t> </a:t>
            </a:r>
            <a:r>
              <a:rPr lang="en-US" sz="4000" noProof="0">
                <a:solidFill>
                  <a:srgbClr val="012F5A"/>
                </a:solidFill>
              </a:rPr>
              <a:t>gap</a:t>
            </a:r>
            <a:r>
              <a:rPr lang="en-US" sz="4000" noProof="0"/>
              <a:t> </a:t>
            </a:r>
            <a:r>
              <a:rPr lang="en-US" sz="4000" noProof="0">
                <a:solidFill>
                  <a:schemeClr val="bg1"/>
                </a:solidFill>
              </a:rPr>
              <a:t>to a </a:t>
            </a:r>
            <a:r>
              <a:rPr lang="en-US" sz="4000" noProof="0">
                <a:solidFill>
                  <a:srgbClr val="012F5A"/>
                </a:solidFill>
              </a:rPr>
              <a:t>carbon neutral </a:t>
            </a:r>
            <a:r>
              <a:rPr lang="en-US" sz="4000" noProof="0">
                <a:solidFill>
                  <a:schemeClr val="bg1"/>
                </a:solidFill>
              </a:rPr>
              <a:t>future</a:t>
            </a:r>
          </a:p>
          <a:p>
            <a:pPr marL="228600" indent="0"/>
            <a:endParaRPr lang="en-US" sz="4000" noProof="0"/>
          </a:p>
          <a:p>
            <a:pPr marL="514350" indent="-285750">
              <a:buFont typeface="Arial" panose="020B0604020202020204" pitchFamily="34" charset="0"/>
              <a:buChar char="•"/>
            </a:pPr>
            <a:endParaRPr lang="en-US" sz="4000" noProof="0"/>
          </a:p>
        </p:txBody>
      </p:sp>
      <p:sp>
        <p:nvSpPr>
          <p:cNvPr id="3" name="Shape 4">
            <a:extLst>
              <a:ext uri="{FF2B5EF4-FFF2-40B4-BE49-F238E27FC236}">
                <a16:creationId xmlns:a16="http://schemas.microsoft.com/office/drawing/2014/main" id="{244BC3D1-273B-8A76-1DDE-FEFB7D6325B4}"/>
              </a:ext>
            </a:extLst>
          </p:cNvPr>
          <p:cNvSpPr/>
          <p:nvPr/>
        </p:nvSpPr>
        <p:spPr>
          <a:xfrm>
            <a:off x="1034715" y="614671"/>
            <a:ext cx="1564106" cy="212439"/>
          </a:xfrm>
          <a:prstGeom prst="roundRect">
            <a:avLst>
              <a:gd name="adj" fmla="val 28800"/>
            </a:avLst>
          </a:prstGeom>
          <a:solidFill>
            <a:schemeClr val="bg2">
              <a:lumMod val="60000"/>
              <a:lumOff val="40000"/>
              <a:alpha val="30000"/>
            </a:schemeClr>
          </a:solidFill>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
        <p:nvSpPr>
          <p:cNvPr id="10" name="Text 9">
            <a:extLst>
              <a:ext uri="{FF2B5EF4-FFF2-40B4-BE49-F238E27FC236}">
                <a16:creationId xmlns:a16="http://schemas.microsoft.com/office/drawing/2014/main" id="{E77B008A-1EED-82D9-39FE-D42D756510B3}"/>
              </a:ext>
            </a:extLst>
          </p:cNvPr>
          <p:cNvSpPr/>
          <p:nvPr/>
        </p:nvSpPr>
        <p:spPr>
          <a:xfrm>
            <a:off x="1034715" y="614671"/>
            <a:ext cx="1662789" cy="212439"/>
          </a:xfrm>
          <a:prstGeom prst="rect">
            <a:avLst/>
          </a:prstGeom>
          <a:noFill/>
          <a:ln/>
        </p:spPr>
        <p:txBody>
          <a:bodyPr wrap="square" rtlCol="0" anchor="ctr"/>
          <a:lstStyle/>
          <a:p>
            <a:pPr marL="0" marR="0" lvl="0" indent="0" algn="l" defTabSz="1219170" rtl="0" eaLnBrk="1" fontAlgn="auto" latinLnBrk="0" hangingPunct="1">
              <a:lnSpc>
                <a:spcPts val="1400"/>
              </a:lnSpc>
              <a:spcBef>
                <a:spcPts val="0"/>
              </a:spcBef>
              <a:spcAft>
                <a:spcPts val="0"/>
              </a:spcAft>
              <a:buClrTx/>
              <a:buSzTx/>
              <a:buFontTx/>
              <a:buNone/>
              <a:tabLst/>
              <a:defRPr/>
            </a:pPr>
            <a:r>
              <a:rPr kumimoji="0" lang="en-US" sz="1000" b="0" i="0" u="none" strike="noStrike" kern="0" cap="none" spc="100" normalizeH="0" baseline="0" noProof="0">
                <a:ln>
                  <a:noFill/>
                </a:ln>
                <a:solidFill>
                  <a:schemeClr val="bg1"/>
                </a:solidFill>
                <a:effectLst/>
                <a:uLnTx/>
                <a:uFillTx/>
                <a:latin typeface="Montserrat" panose="00000500000000000000" pitchFamily="2" charset="0"/>
                <a:ea typeface="Inter" pitchFamily="34" charset="-122"/>
                <a:cs typeface="Arial"/>
                <a:sym typeface="Arial"/>
              </a:rPr>
              <a:t>Mission statement</a:t>
            </a:r>
            <a:endParaRPr kumimoji="0" lang="en-US" sz="1000" b="0" i="0" u="none" strike="noStrike" kern="1200" cap="none" spc="0" normalizeH="0" baseline="0" noProof="0">
              <a:ln>
                <a:noFill/>
              </a:ln>
              <a:solidFill>
                <a:schemeClr val="bg1"/>
              </a:solidFill>
              <a:effectLst/>
              <a:uLnTx/>
              <a:uFillTx/>
              <a:latin typeface="Montserrat" panose="00000500000000000000" pitchFamily="2" charset="0"/>
              <a:ea typeface="+mn-ea"/>
              <a:cs typeface="Arial"/>
              <a:sym typeface="Arial"/>
            </a:endParaRPr>
          </a:p>
        </p:txBody>
      </p:sp>
      <p:pic>
        <p:nvPicPr>
          <p:cNvPr id="9" name="Bilde 8" descr="Et bilde som inneholder sirkel&#10;&#10;KI-generert innhold kan være feil.">
            <a:extLst>
              <a:ext uri="{FF2B5EF4-FFF2-40B4-BE49-F238E27FC236}">
                <a16:creationId xmlns:a16="http://schemas.microsoft.com/office/drawing/2014/main" id="{ED553AB5-D8B6-933F-1B10-891A5149E8A0}"/>
              </a:ext>
            </a:extLst>
          </p:cNvPr>
          <p:cNvPicPr>
            <a:picLocks noChangeAspect="1"/>
          </p:cNvPicPr>
          <p:nvPr/>
        </p:nvPicPr>
        <p:blipFill>
          <a:blip r:embed="rId4"/>
          <a:stretch>
            <a:fillRect/>
          </a:stretch>
        </p:blipFill>
        <p:spPr>
          <a:xfrm>
            <a:off x="11353800" y="136525"/>
            <a:ext cx="761633" cy="566155"/>
          </a:xfrm>
          <a:prstGeom prst="rect">
            <a:avLst/>
          </a:prstGeom>
        </p:spPr>
      </p:pic>
      <p:sp>
        <p:nvSpPr>
          <p:cNvPr id="13" name="Undertittel 10">
            <a:extLst>
              <a:ext uri="{FF2B5EF4-FFF2-40B4-BE49-F238E27FC236}">
                <a16:creationId xmlns:a16="http://schemas.microsoft.com/office/drawing/2014/main" id="{AF5F0FC4-E991-AA19-8C2A-75D3DC75BC1A}"/>
              </a:ext>
            </a:extLst>
          </p:cNvPr>
          <p:cNvSpPr txBox="1">
            <a:spLocks/>
          </p:cNvSpPr>
          <p:nvPr/>
        </p:nvSpPr>
        <p:spPr>
          <a:xfrm>
            <a:off x="10521388" y="6479088"/>
            <a:ext cx="2056434" cy="484774"/>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pPr marL="0" indent="0"/>
            <a:r>
              <a:rPr lang="en-US" sz="1100" noProof="0">
                <a:solidFill>
                  <a:schemeClr val="bg1"/>
                </a:solidFill>
                <a:latin typeface="Century Gothic" panose="020B0502020202020204" pitchFamily="34" charset="0"/>
              </a:rPr>
              <a:t>www.barentsblue.no</a:t>
            </a:r>
          </a:p>
        </p:txBody>
      </p:sp>
    </p:spTree>
    <p:extLst>
      <p:ext uri="{BB962C8B-B14F-4D97-AF65-F5344CB8AC3E}">
        <p14:creationId xmlns:p14="http://schemas.microsoft.com/office/powerpoint/2010/main" val="28566446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EF2DB2B8-D689-A56E-0867-6F6EE43B9E46}"/>
              </a:ext>
            </a:extLst>
          </p:cNvPr>
          <p:cNvSpPr>
            <a:spLocks noGrp="1"/>
          </p:cNvSpPr>
          <p:nvPr>
            <p:ph type="ctrTitle"/>
          </p:nvPr>
        </p:nvSpPr>
        <p:spPr/>
        <p:txBody>
          <a:bodyPr/>
          <a:lstStyle/>
          <a:p>
            <a:r>
              <a:rPr lang="en-US" dirty="0"/>
              <a:t>Share information slide</a:t>
            </a:r>
          </a:p>
        </p:txBody>
      </p:sp>
      <p:sp>
        <p:nvSpPr>
          <p:cNvPr id="6" name="Undertittel 5">
            <a:extLst>
              <a:ext uri="{FF2B5EF4-FFF2-40B4-BE49-F238E27FC236}">
                <a16:creationId xmlns:a16="http://schemas.microsoft.com/office/drawing/2014/main" id="{10D3553E-7A36-3F01-0E28-FF200471E4F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61032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4DBC9F-EA88-34E7-7406-4600A60D3AF5}"/>
              </a:ext>
            </a:extLst>
          </p:cNvPr>
          <p:cNvSpPr>
            <a:spLocks noGrp="1"/>
          </p:cNvSpPr>
          <p:nvPr>
            <p:ph type="title"/>
          </p:nvPr>
        </p:nvSpPr>
        <p:spPr>
          <a:xfrm>
            <a:off x="612490" y="663031"/>
            <a:ext cx="9319463" cy="820283"/>
          </a:xfrm>
        </p:spPr>
        <p:txBody>
          <a:bodyPr>
            <a:noAutofit/>
          </a:bodyPr>
          <a:lstStyle/>
          <a:p>
            <a:r>
              <a:rPr lang="nb-NO" sz="2800" b="1">
                <a:solidFill>
                  <a:srgbClr val="002060"/>
                </a:solidFill>
              </a:rPr>
              <a:t>Energy Security </a:t>
            </a:r>
            <a:r>
              <a:rPr lang="nb-NO" sz="2800" b="1">
                <a:solidFill>
                  <a:schemeClr val="tx2">
                    <a:lumMod val="50000"/>
                  </a:schemeClr>
                </a:solidFill>
                <a:cs typeface="Arial"/>
              </a:rPr>
              <a:t>at</a:t>
            </a:r>
            <a:r>
              <a:rPr lang="nb-NO" sz="2800" b="1">
                <a:solidFill>
                  <a:srgbClr val="002060"/>
                </a:solidFill>
              </a:rPr>
              <a:t> </a:t>
            </a:r>
            <a:r>
              <a:rPr lang="nb-NO" sz="2800" b="1" err="1">
                <a:solidFill>
                  <a:srgbClr val="002060"/>
                </a:solidFill>
              </a:rPr>
              <a:t>Scale</a:t>
            </a:r>
            <a:r>
              <a:rPr lang="nb-NO" sz="2800" b="1">
                <a:solidFill>
                  <a:srgbClr val="002060"/>
                </a:solidFill>
              </a:rPr>
              <a:t> </a:t>
            </a:r>
            <a:r>
              <a:rPr lang="nb-NO" sz="2800" b="1">
                <a:solidFill>
                  <a:schemeClr val="tx2">
                    <a:lumMod val="50000"/>
                  </a:schemeClr>
                </a:solidFill>
                <a:cs typeface="Arial"/>
              </a:rPr>
              <a:t>for</a:t>
            </a:r>
            <a:r>
              <a:rPr lang="nb-NO" sz="2800" b="1">
                <a:solidFill>
                  <a:srgbClr val="002060"/>
                </a:solidFill>
              </a:rPr>
              <a:t> </a:t>
            </a:r>
            <a:r>
              <a:rPr lang="nb-NO" sz="2800" b="1" err="1">
                <a:solidFill>
                  <a:srgbClr val="002060"/>
                </a:solidFill>
              </a:rPr>
              <a:t>Europe's</a:t>
            </a:r>
            <a:r>
              <a:rPr lang="nb-NO" sz="2800" b="1">
                <a:solidFill>
                  <a:srgbClr val="002060"/>
                </a:solidFill>
              </a:rPr>
              <a:t> Digital </a:t>
            </a:r>
            <a:r>
              <a:rPr lang="nb-NO" sz="2800" b="1" err="1">
                <a:solidFill>
                  <a:srgbClr val="002060"/>
                </a:solidFill>
              </a:rPr>
              <a:t>Future</a:t>
            </a:r>
            <a:endParaRPr lang="en-US" sz="2800" b="1">
              <a:solidFill>
                <a:srgbClr val="002060"/>
              </a:solidFill>
            </a:endParaRPr>
          </a:p>
        </p:txBody>
      </p:sp>
      <p:sp>
        <p:nvSpPr>
          <p:cNvPr id="4" name="Plassholder for tekst 3">
            <a:extLst>
              <a:ext uri="{FF2B5EF4-FFF2-40B4-BE49-F238E27FC236}">
                <a16:creationId xmlns:a16="http://schemas.microsoft.com/office/drawing/2014/main" id="{97C599E0-DD1E-C0E4-CC23-4F527B16E0D6}"/>
              </a:ext>
            </a:extLst>
          </p:cNvPr>
          <p:cNvSpPr>
            <a:spLocks noGrp="1"/>
          </p:cNvSpPr>
          <p:nvPr>
            <p:ph type="body" idx="1"/>
          </p:nvPr>
        </p:nvSpPr>
        <p:spPr>
          <a:xfrm>
            <a:off x="618063" y="2184282"/>
            <a:ext cx="6841448" cy="4318817"/>
          </a:xfrm>
        </p:spPr>
        <p:txBody>
          <a:bodyPr>
            <a:noAutofit/>
          </a:bodyPr>
          <a:lstStyle/>
          <a:p>
            <a:pPr marL="342900" indent="-342900" fontAlgn="t">
              <a:lnSpc>
                <a:spcPct val="100000"/>
              </a:lnSpc>
              <a:buFont typeface="Arial" panose="020B0604020202020204" pitchFamily="34" charset="0"/>
              <a:buChar char="•"/>
            </a:pPr>
            <a:r>
              <a:rPr lang="nb-NO" sz="2000" b="1" err="1">
                <a:solidFill>
                  <a:srgbClr val="002060"/>
                </a:solidFill>
              </a:rPr>
              <a:t>Solves</a:t>
            </a:r>
            <a:r>
              <a:rPr lang="nb-NO" sz="2000" b="1">
                <a:solidFill>
                  <a:srgbClr val="002060"/>
                </a:solidFill>
              </a:rPr>
              <a:t> a </a:t>
            </a:r>
            <a:r>
              <a:rPr lang="nb-NO" sz="2000" b="1" err="1">
                <a:solidFill>
                  <a:srgbClr val="002060"/>
                </a:solidFill>
              </a:rPr>
              <a:t>key</a:t>
            </a:r>
            <a:r>
              <a:rPr lang="nb-NO" sz="2000" b="1">
                <a:solidFill>
                  <a:srgbClr val="002060"/>
                </a:solidFill>
              </a:rPr>
              <a:t> AI </a:t>
            </a:r>
            <a:r>
              <a:rPr lang="nb-NO" sz="2000" b="1" err="1">
                <a:solidFill>
                  <a:srgbClr val="002060"/>
                </a:solidFill>
              </a:rPr>
              <a:t>challenge</a:t>
            </a:r>
            <a:r>
              <a:rPr lang="nb-NO" sz="2000" b="1">
                <a:solidFill>
                  <a:srgbClr val="002060"/>
                </a:solidFill>
              </a:rPr>
              <a:t>:</a:t>
            </a:r>
            <a:r>
              <a:rPr lang="nb-NO" sz="2000">
                <a:solidFill>
                  <a:srgbClr val="002060"/>
                </a:solidFill>
              </a:rPr>
              <a:t> </a:t>
            </a:r>
            <a:r>
              <a:rPr lang="nb-NO" sz="2000" err="1">
                <a:solidFill>
                  <a:srgbClr val="002060"/>
                </a:solidFill>
              </a:rPr>
              <a:t>Provides</a:t>
            </a:r>
            <a:r>
              <a:rPr lang="nb-NO" sz="2000">
                <a:solidFill>
                  <a:srgbClr val="002060"/>
                </a:solidFill>
              </a:rPr>
              <a:t> reliable, </a:t>
            </a:r>
            <a:r>
              <a:rPr lang="nb-NO" sz="2000" err="1">
                <a:solidFill>
                  <a:srgbClr val="002060"/>
                </a:solidFill>
              </a:rPr>
              <a:t>low-carbon</a:t>
            </a:r>
            <a:r>
              <a:rPr lang="nb-NO" sz="2000">
                <a:solidFill>
                  <a:srgbClr val="002060"/>
                </a:solidFill>
              </a:rPr>
              <a:t> </a:t>
            </a:r>
            <a:r>
              <a:rPr lang="nb-NO" sz="2000" err="1">
                <a:solidFill>
                  <a:srgbClr val="002060"/>
                </a:solidFill>
              </a:rPr>
              <a:t>energy</a:t>
            </a:r>
            <a:r>
              <a:rPr lang="nb-NO" sz="2000">
                <a:solidFill>
                  <a:srgbClr val="002060"/>
                </a:solidFill>
              </a:rPr>
              <a:t> for AI and </a:t>
            </a:r>
            <a:r>
              <a:rPr lang="nb-NO" sz="2000" err="1">
                <a:solidFill>
                  <a:srgbClr val="002060"/>
                </a:solidFill>
              </a:rPr>
              <a:t>hyperscale</a:t>
            </a:r>
            <a:r>
              <a:rPr lang="nb-NO" sz="2000">
                <a:solidFill>
                  <a:srgbClr val="002060"/>
                </a:solidFill>
              </a:rPr>
              <a:t> data </a:t>
            </a:r>
            <a:r>
              <a:rPr lang="nb-NO" sz="2000" err="1">
                <a:solidFill>
                  <a:srgbClr val="002060"/>
                </a:solidFill>
              </a:rPr>
              <a:t>centers</a:t>
            </a:r>
            <a:r>
              <a:rPr lang="nb-NO" sz="2000">
                <a:solidFill>
                  <a:srgbClr val="002060"/>
                </a:solidFill>
              </a:rPr>
              <a:t> </a:t>
            </a:r>
            <a:endParaRPr lang="en-US" sz="2400">
              <a:solidFill>
                <a:srgbClr val="000000"/>
              </a:solidFill>
            </a:endParaRPr>
          </a:p>
          <a:p>
            <a:pPr marL="342900" lvl="0" indent="-342900">
              <a:lnSpc>
                <a:spcPct val="100000"/>
              </a:lnSpc>
              <a:buFont typeface="Arial" panose="020B0604020202020204" pitchFamily="34" charset="0"/>
              <a:buChar char="•"/>
            </a:pPr>
            <a:r>
              <a:rPr lang="nb-NO" sz="2000" b="1" err="1">
                <a:solidFill>
                  <a:srgbClr val="002060"/>
                </a:solidFill>
              </a:rPr>
              <a:t>Ammonia</a:t>
            </a:r>
            <a:r>
              <a:rPr lang="nb-NO" sz="2000" b="1">
                <a:solidFill>
                  <a:srgbClr val="002060"/>
                </a:solidFill>
              </a:rPr>
              <a:t> as an </a:t>
            </a:r>
            <a:r>
              <a:rPr lang="nb-NO" sz="2000" b="1" err="1">
                <a:solidFill>
                  <a:srgbClr val="002060"/>
                </a:solidFill>
              </a:rPr>
              <a:t>energy</a:t>
            </a:r>
            <a:r>
              <a:rPr lang="nb-NO" sz="2000" b="1">
                <a:solidFill>
                  <a:srgbClr val="002060"/>
                </a:solidFill>
              </a:rPr>
              <a:t> </a:t>
            </a:r>
            <a:r>
              <a:rPr lang="nb-NO" sz="2000" b="1" err="1">
                <a:solidFill>
                  <a:srgbClr val="002060"/>
                </a:solidFill>
              </a:rPr>
              <a:t>platform</a:t>
            </a:r>
            <a:r>
              <a:rPr lang="nb-NO" sz="2000" i="1">
                <a:solidFill>
                  <a:srgbClr val="002060"/>
                </a:solidFill>
              </a:rPr>
              <a:t>: </a:t>
            </a:r>
            <a:r>
              <a:rPr lang="nb-NO" sz="2000" err="1">
                <a:solidFill>
                  <a:srgbClr val="002060"/>
                </a:solidFill>
              </a:rPr>
              <a:t>Enables</a:t>
            </a:r>
            <a:r>
              <a:rPr lang="nb-NO" sz="2000">
                <a:solidFill>
                  <a:srgbClr val="002060"/>
                </a:solidFill>
              </a:rPr>
              <a:t> </a:t>
            </a:r>
            <a:r>
              <a:rPr lang="nb-NO" sz="2000" err="1">
                <a:solidFill>
                  <a:srgbClr val="002060"/>
                </a:solidFill>
              </a:rPr>
              <a:t>large-scale</a:t>
            </a:r>
            <a:r>
              <a:rPr lang="nb-NO" sz="2000">
                <a:solidFill>
                  <a:srgbClr val="002060"/>
                </a:solidFill>
              </a:rPr>
              <a:t> </a:t>
            </a:r>
            <a:r>
              <a:rPr lang="nb-NO" sz="2000" err="1">
                <a:solidFill>
                  <a:srgbClr val="002060"/>
                </a:solidFill>
              </a:rPr>
              <a:t>energy</a:t>
            </a:r>
            <a:r>
              <a:rPr lang="nb-NO" sz="2000">
                <a:solidFill>
                  <a:srgbClr val="002060"/>
                </a:solidFill>
              </a:rPr>
              <a:t> </a:t>
            </a:r>
            <a:r>
              <a:rPr lang="nb-NO" sz="2000" err="1">
                <a:solidFill>
                  <a:srgbClr val="002060"/>
                </a:solidFill>
              </a:rPr>
              <a:t>storage</a:t>
            </a:r>
            <a:r>
              <a:rPr lang="nb-NO" sz="2000">
                <a:solidFill>
                  <a:srgbClr val="002060"/>
                </a:solidFill>
              </a:rPr>
              <a:t>, transport, and </a:t>
            </a:r>
            <a:r>
              <a:rPr lang="nb-NO" sz="2000" err="1">
                <a:solidFill>
                  <a:srgbClr val="002060"/>
                </a:solidFill>
              </a:rPr>
              <a:t>dispatchable</a:t>
            </a:r>
            <a:r>
              <a:rPr lang="nb-NO" sz="2000">
                <a:solidFill>
                  <a:srgbClr val="002060"/>
                </a:solidFill>
              </a:rPr>
              <a:t> </a:t>
            </a:r>
            <a:r>
              <a:rPr lang="nb-NO" sz="2000" err="1">
                <a:solidFill>
                  <a:srgbClr val="002060"/>
                </a:solidFill>
              </a:rPr>
              <a:t>power</a:t>
            </a:r>
            <a:r>
              <a:rPr lang="nb-NO" sz="2000">
                <a:solidFill>
                  <a:srgbClr val="002060"/>
                </a:solidFill>
              </a:rPr>
              <a:t>, </a:t>
            </a:r>
            <a:r>
              <a:rPr lang="nb-NO" sz="2000" err="1">
                <a:solidFill>
                  <a:srgbClr val="002060"/>
                </a:solidFill>
              </a:rPr>
              <a:t>offering</a:t>
            </a:r>
            <a:r>
              <a:rPr lang="nb-NO" sz="2000">
                <a:solidFill>
                  <a:srgbClr val="002060"/>
                </a:solidFill>
              </a:rPr>
              <a:t> </a:t>
            </a:r>
            <a:r>
              <a:rPr lang="nb-NO" sz="2000" err="1">
                <a:solidFill>
                  <a:srgbClr val="002060"/>
                </a:solidFill>
              </a:rPr>
              <a:t>energy</a:t>
            </a:r>
            <a:r>
              <a:rPr lang="nb-NO" sz="2000">
                <a:solidFill>
                  <a:srgbClr val="002060"/>
                </a:solidFill>
              </a:rPr>
              <a:t> </a:t>
            </a:r>
            <a:r>
              <a:rPr lang="nb-NO" sz="2000" err="1">
                <a:solidFill>
                  <a:srgbClr val="002060"/>
                </a:solidFill>
              </a:rPr>
              <a:t>security</a:t>
            </a:r>
            <a:r>
              <a:rPr lang="nb-NO" sz="2000">
                <a:solidFill>
                  <a:srgbClr val="002060"/>
                </a:solidFill>
              </a:rPr>
              <a:t> and </a:t>
            </a:r>
            <a:r>
              <a:rPr lang="nb-NO" sz="2000" err="1">
                <a:solidFill>
                  <a:srgbClr val="002060"/>
                </a:solidFill>
              </a:rPr>
              <a:t>greater</a:t>
            </a:r>
            <a:r>
              <a:rPr lang="nb-NO" sz="2000">
                <a:solidFill>
                  <a:srgbClr val="002060"/>
                </a:solidFill>
              </a:rPr>
              <a:t> grid </a:t>
            </a:r>
            <a:r>
              <a:rPr lang="nb-NO" sz="2000" err="1">
                <a:solidFill>
                  <a:srgbClr val="002060"/>
                </a:solidFill>
              </a:rPr>
              <a:t>independence</a:t>
            </a:r>
            <a:r>
              <a:rPr lang="nb-NO" sz="2000">
                <a:solidFill>
                  <a:srgbClr val="002060"/>
                </a:solidFill>
              </a:rPr>
              <a:t>.</a:t>
            </a:r>
            <a:endParaRPr lang="en-US" sz="2400"/>
          </a:p>
          <a:p>
            <a:pPr marL="342900" lvl="0" indent="-342900" fontAlgn="t">
              <a:lnSpc>
                <a:spcPct val="100000"/>
              </a:lnSpc>
              <a:buFont typeface="Arial" panose="020B0604020202020204" pitchFamily="34" charset="0"/>
              <a:buChar char="•"/>
            </a:pPr>
            <a:r>
              <a:rPr lang="nb-NO" sz="2000" b="1">
                <a:solidFill>
                  <a:srgbClr val="002060"/>
                </a:solidFill>
              </a:rPr>
              <a:t>Major </a:t>
            </a:r>
            <a:r>
              <a:rPr lang="nb-NO" sz="2000" b="1" err="1">
                <a:solidFill>
                  <a:srgbClr val="002060"/>
                </a:solidFill>
              </a:rPr>
              <a:t>production</a:t>
            </a:r>
            <a:r>
              <a:rPr lang="nb-NO" sz="2000" b="1">
                <a:solidFill>
                  <a:srgbClr val="002060"/>
                </a:solidFill>
              </a:rPr>
              <a:t> </a:t>
            </a:r>
            <a:r>
              <a:rPr lang="nb-NO" sz="2000" b="1" err="1">
                <a:solidFill>
                  <a:srgbClr val="002060"/>
                </a:solidFill>
              </a:rPr>
              <a:t>capacity</a:t>
            </a:r>
            <a:r>
              <a:rPr lang="nb-NO" sz="2000" b="1">
                <a:solidFill>
                  <a:srgbClr val="002060"/>
                </a:solidFill>
              </a:rPr>
              <a:t>:</a:t>
            </a:r>
            <a:r>
              <a:rPr lang="nb-NO" sz="2000">
                <a:solidFill>
                  <a:srgbClr val="002060"/>
                </a:solidFill>
              </a:rPr>
              <a:t> </a:t>
            </a:r>
            <a:r>
              <a:rPr lang="nb-NO" sz="2000" err="1">
                <a:solidFill>
                  <a:srgbClr val="002060"/>
                </a:solidFill>
              </a:rPr>
              <a:t>Creating</a:t>
            </a:r>
            <a:r>
              <a:rPr lang="nb-NO" sz="2000">
                <a:solidFill>
                  <a:srgbClr val="002060"/>
                </a:solidFill>
              </a:rPr>
              <a:t> a </a:t>
            </a:r>
            <a:r>
              <a:rPr lang="nb-NO" sz="2000" err="1">
                <a:solidFill>
                  <a:srgbClr val="002060"/>
                </a:solidFill>
              </a:rPr>
              <a:t>substantial</a:t>
            </a:r>
            <a:r>
              <a:rPr lang="nb-NO" sz="2000">
                <a:solidFill>
                  <a:srgbClr val="002060"/>
                </a:solidFill>
              </a:rPr>
              <a:t> </a:t>
            </a:r>
            <a:r>
              <a:rPr lang="nb-NO" sz="2000" err="1">
                <a:solidFill>
                  <a:srgbClr val="002060"/>
                </a:solidFill>
              </a:rPr>
              <a:t>strategic</a:t>
            </a:r>
            <a:r>
              <a:rPr lang="nb-NO" sz="2000">
                <a:solidFill>
                  <a:srgbClr val="002060"/>
                </a:solidFill>
              </a:rPr>
              <a:t> </a:t>
            </a:r>
            <a:r>
              <a:rPr lang="nb-NO" sz="2000" err="1">
                <a:solidFill>
                  <a:srgbClr val="002060"/>
                </a:solidFill>
              </a:rPr>
              <a:t>energy</a:t>
            </a:r>
            <a:r>
              <a:rPr lang="nb-NO" sz="2000">
                <a:solidFill>
                  <a:srgbClr val="002060"/>
                </a:solidFill>
              </a:rPr>
              <a:t> reserve </a:t>
            </a:r>
            <a:r>
              <a:rPr lang="nb-NO" sz="2000" err="1">
                <a:solidFill>
                  <a:srgbClr val="002060"/>
                </a:solidFill>
              </a:rPr>
              <a:t>of</a:t>
            </a:r>
            <a:r>
              <a:rPr lang="nb-NO" sz="2000">
                <a:solidFill>
                  <a:srgbClr val="002060"/>
                </a:solidFill>
              </a:rPr>
              <a:t> 5,170 GWh </a:t>
            </a:r>
            <a:r>
              <a:rPr lang="nb-NO" sz="2000" err="1">
                <a:solidFill>
                  <a:srgbClr val="002060"/>
                </a:solidFill>
              </a:rPr>
              <a:t>annually</a:t>
            </a:r>
            <a:r>
              <a:rPr lang="nb-NO" sz="2000">
                <a:solidFill>
                  <a:srgbClr val="002060"/>
                </a:solidFill>
              </a:rPr>
              <a:t>.</a:t>
            </a:r>
          </a:p>
          <a:p>
            <a:pPr marL="342900" indent="-342900" fontAlgn="t">
              <a:lnSpc>
                <a:spcPct val="100000"/>
              </a:lnSpc>
              <a:buFont typeface="Arial" panose="020B0604020202020204" pitchFamily="34" charset="0"/>
              <a:buChar char="•"/>
            </a:pPr>
            <a:r>
              <a:rPr lang="nb-NO" sz="2000" b="1" err="1">
                <a:solidFill>
                  <a:srgbClr val="002060"/>
                </a:solidFill>
              </a:rPr>
              <a:t>Exceptional</a:t>
            </a:r>
            <a:r>
              <a:rPr lang="nb-NO" sz="2000" b="1">
                <a:solidFill>
                  <a:srgbClr val="002060"/>
                </a:solidFill>
              </a:rPr>
              <a:t> </a:t>
            </a:r>
            <a:r>
              <a:rPr lang="nb-NO" sz="2000" b="1" err="1">
                <a:solidFill>
                  <a:srgbClr val="002060"/>
                </a:solidFill>
              </a:rPr>
              <a:t>storage</a:t>
            </a:r>
            <a:r>
              <a:rPr lang="nb-NO" sz="2000" b="1">
                <a:solidFill>
                  <a:srgbClr val="002060"/>
                </a:solidFill>
              </a:rPr>
              <a:t> </a:t>
            </a:r>
            <a:r>
              <a:rPr lang="nb-NO" sz="2000" b="1" err="1">
                <a:solidFill>
                  <a:srgbClr val="002060"/>
                </a:solidFill>
              </a:rPr>
              <a:t>resilience</a:t>
            </a:r>
            <a:r>
              <a:rPr lang="nb-NO" sz="2000" b="1">
                <a:solidFill>
                  <a:srgbClr val="002060"/>
                </a:solidFill>
              </a:rPr>
              <a:t>:</a:t>
            </a:r>
            <a:r>
              <a:rPr lang="nb-NO" sz="2000">
                <a:solidFill>
                  <a:srgbClr val="002060"/>
                </a:solidFill>
              </a:rPr>
              <a:t> Storage </a:t>
            </a:r>
            <a:r>
              <a:rPr lang="nb-NO" sz="2000" err="1">
                <a:solidFill>
                  <a:srgbClr val="002060"/>
                </a:solidFill>
              </a:rPr>
              <a:t>capacity</a:t>
            </a:r>
            <a:r>
              <a:rPr lang="nb-NO" sz="2000">
                <a:solidFill>
                  <a:srgbClr val="002060"/>
                </a:solidFill>
              </a:rPr>
              <a:t> </a:t>
            </a:r>
            <a:r>
              <a:rPr lang="nb-NO" sz="2000" err="1">
                <a:solidFill>
                  <a:srgbClr val="002060"/>
                </a:solidFill>
              </a:rPr>
              <a:t>equivalent</a:t>
            </a:r>
            <a:r>
              <a:rPr lang="nb-NO" sz="2000">
                <a:solidFill>
                  <a:srgbClr val="002060"/>
                </a:solidFill>
              </a:rPr>
              <a:t> to 418 GWh </a:t>
            </a:r>
            <a:r>
              <a:rPr lang="nb-NO" sz="2000" err="1">
                <a:solidFill>
                  <a:srgbClr val="002060"/>
                </a:solidFill>
              </a:rPr>
              <a:t>provides</a:t>
            </a:r>
            <a:r>
              <a:rPr lang="nb-NO" sz="2000">
                <a:solidFill>
                  <a:srgbClr val="002060"/>
                </a:solidFill>
              </a:rPr>
              <a:t> long-term </a:t>
            </a:r>
            <a:r>
              <a:rPr lang="nb-NO" sz="2000" err="1">
                <a:solidFill>
                  <a:srgbClr val="002060"/>
                </a:solidFill>
              </a:rPr>
              <a:t>energy</a:t>
            </a:r>
            <a:r>
              <a:rPr lang="nb-NO" sz="2000">
                <a:solidFill>
                  <a:srgbClr val="002060"/>
                </a:solidFill>
              </a:rPr>
              <a:t> </a:t>
            </a:r>
            <a:r>
              <a:rPr lang="nb-NO" sz="2000" err="1">
                <a:solidFill>
                  <a:srgbClr val="002060"/>
                </a:solidFill>
              </a:rPr>
              <a:t>security</a:t>
            </a:r>
            <a:r>
              <a:rPr lang="nb-NO" sz="2000">
                <a:solidFill>
                  <a:srgbClr val="002060"/>
                </a:solidFill>
              </a:rPr>
              <a:t>.</a:t>
            </a:r>
          </a:p>
          <a:p>
            <a:pPr lvl="0">
              <a:lnSpc>
                <a:spcPct val="100000"/>
              </a:lnSpc>
            </a:pPr>
            <a:endParaRPr lang="en-US" sz="2000"/>
          </a:p>
        </p:txBody>
      </p:sp>
      <p:sp>
        <p:nvSpPr>
          <p:cNvPr id="6" name="Shape 4">
            <a:extLst>
              <a:ext uri="{FF2B5EF4-FFF2-40B4-BE49-F238E27FC236}">
                <a16:creationId xmlns:a16="http://schemas.microsoft.com/office/drawing/2014/main" id="{31F6737B-0AA2-A6FB-47C9-751770855EED}"/>
              </a:ext>
            </a:extLst>
          </p:cNvPr>
          <p:cNvSpPr/>
          <p:nvPr/>
        </p:nvSpPr>
        <p:spPr>
          <a:xfrm>
            <a:off x="884982" y="444154"/>
            <a:ext cx="2085997" cy="219012"/>
          </a:xfrm>
          <a:prstGeom prst="roundRect">
            <a:avLst>
              <a:gd name="adj" fmla="val 28800"/>
            </a:avLst>
          </a:prstGeom>
          <a:solidFill>
            <a:schemeClr val="bg2">
              <a:lumMod val="60000"/>
              <a:lumOff val="40000"/>
              <a:alpha val="30000"/>
            </a:schemeClr>
          </a:solidFill>
          <a:ln/>
        </p:spPr>
        <p:txBody>
          <a:bodyPr lIns="91440" tIns="45720" rIns="91440" bIns="45720" anchor="ct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1200" cap="none" spc="0" normalizeH="0" baseline="0" noProof="0">
                <a:ln>
                  <a:noFill/>
                </a:ln>
                <a:solidFill>
                  <a:srgbClr val="002060"/>
                </a:solidFill>
                <a:effectLst/>
                <a:uLnTx/>
                <a:uFillTx/>
                <a:latin typeface="Montserrat"/>
                <a:ea typeface="+mn-ea"/>
                <a:cs typeface="Arial"/>
                <a:sym typeface="Arial"/>
              </a:rPr>
              <a:t>Clean energy for datacenters</a:t>
            </a:r>
            <a:endParaRPr kumimoji="0" lang="en-US" sz="1000" b="0" i="0" u="none" strike="noStrike" kern="1200" cap="none" spc="0" normalizeH="0" baseline="0" noProof="0">
              <a:ln>
                <a:noFill/>
              </a:ln>
              <a:solidFill>
                <a:srgbClr val="000000"/>
              </a:solidFill>
              <a:effectLst/>
              <a:uLnTx/>
              <a:uFillTx/>
              <a:latin typeface="Montserrat"/>
              <a:ea typeface="+mn-ea"/>
              <a:cs typeface="Arial"/>
              <a:sym typeface="Arial"/>
            </a:endParaRPr>
          </a:p>
        </p:txBody>
      </p:sp>
      <p:sp>
        <p:nvSpPr>
          <p:cNvPr id="8" name="Graphic 410">
            <a:extLst>
              <a:ext uri="{FF2B5EF4-FFF2-40B4-BE49-F238E27FC236}">
                <a16:creationId xmlns:a16="http://schemas.microsoft.com/office/drawing/2014/main" id="{7423C513-324F-BB70-6555-8CC5C3319D86}"/>
              </a:ext>
            </a:extLst>
          </p:cNvPr>
          <p:cNvSpPr>
            <a:spLocks noChangeAspect="1"/>
          </p:cNvSpPr>
          <p:nvPr/>
        </p:nvSpPr>
        <p:spPr>
          <a:xfrm>
            <a:off x="7803989" y="2930501"/>
            <a:ext cx="323392" cy="416380"/>
          </a:xfrm>
          <a:custGeom>
            <a:avLst/>
            <a:gdLst>
              <a:gd name="connsiteX0" fmla="*/ 720514 w 1083838"/>
              <a:gd name="connsiteY0" fmla="*/ 257181 h 1170152"/>
              <a:gd name="connsiteX1" fmla="*/ 802238 w 1083838"/>
              <a:gd name="connsiteY1" fmla="*/ 324523 h 1170152"/>
              <a:gd name="connsiteX2" fmla="*/ 857293 w 1083838"/>
              <a:gd name="connsiteY2" fmla="*/ 412820 h 1170152"/>
              <a:gd name="connsiteX3" fmla="*/ 857293 w 1083838"/>
              <a:gd name="connsiteY3" fmla="*/ 412820 h 1170152"/>
              <a:gd name="connsiteX4" fmla="*/ 874914 w 1083838"/>
              <a:gd name="connsiteY4" fmla="*/ 469303 h 1170152"/>
              <a:gd name="connsiteX5" fmla="*/ 877200 w 1083838"/>
              <a:gd name="connsiteY5" fmla="*/ 602653 h 1170152"/>
              <a:gd name="connsiteX6" fmla="*/ 856626 w 1083838"/>
              <a:gd name="connsiteY6" fmla="*/ 672186 h 1170152"/>
              <a:gd name="connsiteX7" fmla="*/ 855578 w 1083838"/>
              <a:gd name="connsiteY7" fmla="*/ 674567 h 1170152"/>
              <a:gd name="connsiteX8" fmla="*/ 769853 w 1083838"/>
              <a:gd name="connsiteY8" fmla="*/ 813823 h 1170152"/>
              <a:gd name="connsiteX9" fmla="*/ 722990 w 1083838"/>
              <a:gd name="connsiteY9" fmla="*/ 881736 h 1170152"/>
              <a:gd name="connsiteX10" fmla="*/ 681747 w 1083838"/>
              <a:gd name="connsiteY10" fmla="*/ 902500 h 1170152"/>
              <a:gd name="connsiteX11" fmla="*/ 419619 w 1083838"/>
              <a:gd name="connsiteY11" fmla="*/ 941457 h 1170152"/>
              <a:gd name="connsiteX12" fmla="*/ 369994 w 1083838"/>
              <a:gd name="connsiteY12" fmla="*/ 908977 h 1170152"/>
              <a:gd name="connsiteX13" fmla="*/ 345895 w 1083838"/>
              <a:gd name="connsiteY13" fmla="*/ 853732 h 1170152"/>
              <a:gd name="connsiteX14" fmla="*/ 317320 w 1083838"/>
              <a:gd name="connsiteY14" fmla="*/ 811060 h 1170152"/>
              <a:gd name="connsiteX15" fmla="*/ 276268 w 1083838"/>
              <a:gd name="connsiteY15" fmla="*/ 762007 h 1170152"/>
              <a:gd name="connsiteX16" fmla="*/ 236834 w 1083838"/>
              <a:gd name="connsiteY16" fmla="*/ 696094 h 1170152"/>
              <a:gd name="connsiteX17" fmla="*/ 236834 w 1083838"/>
              <a:gd name="connsiteY17" fmla="*/ 696094 h 1170152"/>
              <a:gd name="connsiteX18" fmla="*/ 210164 w 1083838"/>
              <a:gd name="connsiteY18" fmla="*/ 619894 h 1170152"/>
              <a:gd name="connsiteX19" fmla="*/ 201115 w 1083838"/>
              <a:gd name="connsiteY19" fmla="*/ 539693 h 1170152"/>
              <a:gd name="connsiteX20" fmla="*/ 201115 w 1083838"/>
              <a:gd name="connsiteY20" fmla="*/ 539693 h 1170152"/>
              <a:gd name="connsiteX21" fmla="*/ 212260 w 1083838"/>
              <a:gd name="connsiteY21" fmla="*/ 456540 h 1170152"/>
              <a:gd name="connsiteX22" fmla="*/ 244740 w 1083838"/>
              <a:gd name="connsiteY22" fmla="*/ 372529 h 1170152"/>
              <a:gd name="connsiteX23" fmla="*/ 246645 w 1083838"/>
              <a:gd name="connsiteY23" fmla="*/ 369100 h 1170152"/>
              <a:gd name="connsiteX24" fmla="*/ 314368 w 1083838"/>
              <a:gd name="connsiteY24" fmla="*/ 286614 h 1170152"/>
              <a:gd name="connsiteX25" fmla="*/ 404188 w 1083838"/>
              <a:gd name="connsiteY25" fmla="*/ 231273 h 1170152"/>
              <a:gd name="connsiteX26" fmla="*/ 406951 w 1083838"/>
              <a:gd name="connsiteY26" fmla="*/ 230226 h 1170152"/>
              <a:gd name="connsiteX27" fmla="*/ 483151 w 1083838"/>
              <a:gd name="connsiteY27" fmla="*/ 209937 h 1170152"/>
              <a:gd name="connsiteX28" fmla="*/ 566494 w 1083838"/>
              <a:gd name="connsiteY28" fmla="*/ 208032 h 1170152"/>
              <a:gd name="connsiteX29" fmla="*/ 646219 w 1083838"/>
              <a:gd name="connsiteY29" fmla="*/ 224320 h 1170152"/>
              <a:gd name="connsiteX30" fmla="*/ 720514 w 1083838"/>
              <a:gd name="connsiteY30" fmla="*/ 257181 h 1170152"/>
              <a:gd name="connsiteX31" fmla="*/ 683557 w 1083838"/>
              <a:gd name="connsiteY31" fmla="*/ 1089190 h 1170152"/>
              <a:gd name="connsiteX32" fmla="*/ 623930 w 1083838"/>
              <a:gd name="connsiteY32" fmla="*/ 1149007 h 1170152"/>
              <a:gd name="connsiteX33" fmla="*/ 555445 w 1083838"/>
              <a:gd name="connsiteY33" fmla="*/ 1169867 h 1170152"/>
              <a:gd name="connsiteX34" fmla="*/ 485056 w 1083838"/>
              <a:gd name="connsiteY34" fmla="*/ 1156151 h 1170152"/>
              <a:gd name="connsiteX35" fmla="*/ 443336 w 1083838"/>
              <a:gd name="connsiteY35" fmla="*/ 1125100 h 1170152"/>
              <a:gd name="connsiteX36" fmla="*/ 683557 w 1083838"/>
              <a:gd name="connsiteY36" fmla="*/ 1089190 h 1170152"/>
              <a:gd name="connsiteX37" fmla="*/ 706417 w 1083838"/>
              <a:gd name="connsiteY37" fmla="*/ 954792 h 1170152"/>
              <a:gd name="connsiteX38" fmla="*/ 706417 w 1083838"/>
              <a:gd name="connsiteY38" fmla="*/ 970509 h 1170152"/>
              <a:gd name="connsiteX39" fmla="*/ 706417 w 1083838"/>
              <a:gd name="connsiteY39" fmla="*/ 975938 h 1170152"/>
              <a:gd name="connsiteX40" fmla="*/ 706417 w 1083838"/>
              <a:gd name="connsiteY40" fmla="*/ 1006894 h 1170152"/>
              <a:gd name="connsiteX41" fmla="*/ 701654 w 1083838"/>
              <a:gd name="connsiteY41" fmla="*/ 1029564 h 1170152"/>
              <a:gd name="connsiteX42" fmla="*/ 410570 w 1083838"/>
              <a:gd name="connsiteY42" fmla="*/ 1072807 h 1170152"/>
              <a:gd name="connsiteX43" fmla="*/ 405522 w 1083838"/>
              <a:gd name="connsiteY43" fmla="*/ 1061187 h 1170152"/>
              <a:gd name="connsiteX44" fmla="*/ 394187 w 1083838"/>
              <a:gd name="connsiteY44" fmla="*/ 1014705 h 1170152"/>
              <a:gd name="connsiteX45" fmla="*/ 394187 w 1083838"/>
              <a:gd name="connsiteY45" fmla="*/ 1001179 h 1170152"/>
              <a:gd name="connsiteX46" fmla="*/ 705655 w 1083838"/>
              <a:gd name="connsiteY46" fmla="*/ 954792 h 1170152"/>
              <a:gd name="connsiteX47" fmla="*/ 534967 w 1083838"/>
              <a:gd name="connsiteY47" fmla="*/ 35535 h 1170152"/>
              <a:gd name="connsiteX48" fmla="*/ 572209 w 1083838"/>
              <a:gd name="connsiteY48" fmla="*/ 6 h 1170152"/>
              <a:gd name="connsiteX49" fmla="*/ 572209 w 1083838"/>
              <a:gd name="connsiteY49" fmla="*/ 6 h 1170152"/>
              <a:gd name="connsiteX50" fmla="*/ 574686 w 1083838"/>
              <a:gd name="connsiteY50" fmla="*/ 6 h 1170152"/>
              <a:gd name="connsiteX51" fmla="*/ 598213 w 1083838"/>
              <a:gd name="connsiteY51" fmla="*/ 11341 h 1170152"/>
              <a:gd name="connsiteX52" fmla="*/ 608309 w 1083838"/>
              <a:gd name="connsiteY52" fmla="*/ 36963 h 1170152"/>
              <a:gd name="connsiteX53" fmla="*/ 608309 w 1083838"/>
              <a:gd name="connsiteY53" fmla="*/ 36963 h 1170152"/>
              <a:gd name="connsiteX54" fmla="*/ 608309 w 1083838"/>
              <a:gd name="connsiteY54" fmla="*/ 38868 h 1170152"/>
              <a:gd name="connsiteX55" fmla="*/ 606309 w 1083838"/>
              <a:gd name="connsiteY55" fmla="*/ 116878 h 1170152"/>
              <a:gd name="connsiteX56" fmla="*/ 606309 w 1083838"/>
              <a:gd name="connsiteY56" fmla="*/ 116878 h 1170152"/>
              <a:gd name="connsiteX57" fmla="*/ 606309 w 1083838"/>
              <a:gd name="connsiteY57" fmla="*/ 119355 h 1170152"/>
              <a:gd name="connsiteX58" fmla="*/ 569542 w 1083838"/>
              <a:gd name="connsiteY58" fmla="*/ 152883 h 1170152"/>
              <a:gd name="connsiteX59" fmla="*/ 569542 w 1083838"/>
              <a:gd name="connsiteY59" fmla="*/ 152883 h 1170152"/>
              <a:gd name="connsiteX60" fmla="*/ 566971 w 1083838"/>
              <a:gd name="connsiteY60" fmla="*/ 152883 h 1170152"/>
              <a:gd name="connsiteX61" fmla="*/ 543539 w 1083838"/>
              <a:gd name="connsiteY61" fmla="*/ 141738 h 1170152"/>
              <a:gd name="connsiteX62" fmla="*/ 533443 w 1083838"/>
              <a:gd name="connsiteY62" fmla="*/ 116021 h 1170152"/>
              <a:gd name="connsiteX63" fmla="*/ 533443 w 1083838"/>
              <a:gd name="connsiteY63" fmla="*/ 116021 h 1170152"/>
              <a:gd name="connsiteX64" fmla="*/ 533443 w 1083838"/>
              <a:gd name="connsiteY64" fmla="*/ 114116 h 1170152"/>
              <a:gd name="connsiteX65" fmla="*/ 535348 w 1083838"/>
              <a:gd name="connsiteY65" fmla="*/ 35820 h 1170152"/>
              <a:gd name="connsiteX66" fmla="*/ 133393 w 1083838"/>
              <a:gd name="connsiteY66" fmla="*/ 172409 h 1170152"/>
              <a:gd name="connsiteX67" fmla="*/ 121772 w 1083838"/>
              <a:gd name="connsiteY67" fmla="*/ 146977 h 1170152"/>
              <a:gd name="connsiteX68" fmla="*/ 156574 w 1083838"/>
              <a:gd name="connsiteY68" fmla="*/ 108892 h 1170152"/>
              <a:gd name="connsiteX69" fmla="*/ 156919 w 1083838"/>
              <a:gd name="connsiteY69" fmla="*/ 108877 h 1170152"/>
              <a:gd name="connsiteX70" fmla="*/ 183113 w 1083838"/>
              <a:gd name="connsiteY70" fmla="*/ 118402 h 1170152"/>
              <a:gd name="connsiteX71" fmla="*/ 241597 w 1083838"/>
              <a:gd name="connsiteY71" fmla="*/ 172980 h 1170152"/>
              <a:gd name="connsiteX72" fmla="*/ 243597 w 1083838"/>
              <a:gd name="connsiteY72" fmla="*/ 224606 h 1170152"/>
              <a:gd name="connsiteX73" fmla="*/ 218070 w 1083838"/>
              <a:gd name="connsiteY73" fmla="*/ 236226 h 1170152"/>
              <a:gd name="connsiteX74" fmla="*/ 191971 w 1083838"/>
              <a:gd name="connsiteY74" fmla="*/ 226701 h 1170152"/>
              <a:gd name="connsiteX75" fmla="*/ 133393 w 1083838"/>
              <a:gd name="connsiteY75" fmla="*/ 172409 h 1170152"/>
              <a:gd name="connsiteX76" fmla="*/ 38143 w 1083838"/>
              <a:gd name="connsiteY76" fmla="*/ 574555 h 1170152"/>
              <a:gd name="connsiteX77" fmla="*/ 44 w 1083838"/>
              <a:gd name="connsiteY77" fmla="*/ 539170 h 1170152"/>
              <a:gd name="connsiteX78" fmla="*/ 43 w 1083838"/>
              <a:gd name="connsiteY78" fmla="*/ 539121 h 1170152"/>
              <a:gd name="connsiteX79" fmla="*/ 9568 w 1083838"/>
              <a:gd name="connsiteY79" fmla="*/ 512928 h 1170152"/>
              <a:gd name="connsiteX80" fmla="*/ 35095 w 1083838"/>
              <a:gd name="connsiteY80" fmla="*/ 501498 h 1170152"/>
              <a:gd name="connsiteX81" fmla="*/ 114914 w 1083838"/>
              <a:gd name="connsiteY81" fmla="*/ 498831 h 1170152"/>
              <a:gd name="connsiteX82" fmla="*/ 152994 w 1083838"/>
              <a:gd name="connsiteY82" fmla="*/ 533639 h 1170152"/>
              <a:gd name="connsiteX83" fmla="*/ 153014 w 1083838"/>
              <a:gd name="connsiteY83" fmla="*/ 534169 h 1170152"/>
              <a:gd name="connsiteX84" fmla="*/ 153014 w 1083838"/>
              <a:gd name="connsiteY84" fmla="*/ 534740 h 1170152"/>
              <a:gd name="connsiteX85" fmla="*/ 153014 w 1083838"/>
              <a:gd name="connsiteY85" fmla="*/ 534740 h 1170152"/>
              <a:gd name="connsiteX86" fmla="*/ 153014 w 1083838"/>
              <a:gd name="connsiteY86" fmla="*/ 536073 h 1170152"/>
              <a:gd name="connsiteX87" fmla="*/ 143489 w 1083838"/>
              <a:gd name="connsiteY87" fmla="*/ 560362 h 1170152"/>
              <a:gd name="connsiteX88" fmla="*/ 117581 w 1083838"/>
              <a:gd name="connsiteY88" fmla="*/ 571507 h 1170152"/>
              <a:gd name="connsiteX89" fmla="*/ 116152 w 1083838"/>
              <a:gd name="connsiteY89" fmla="*/ 571507 h 1170152"/>
              <a:gd name="connsiteX90" fmla="*/ 37285 w 1083838"/>
              <a:gd name="connsiteY90" fmla="*/ 574173 h 1170152"/>
              <a:gd name="connsiteX91" fmla="*/ 1043983 w 1083838"/>
              <a:gd name="connsiteY91" fmla="*/ 461302 h 1170152"/>
              <a:gd name="connsiteX92" fmla="*/ 1045221 w 1083838"/>
              <a:gd name="connsiteY92" fmla="*/ 461302 h 1170152"/>
              <a:gd name="connsiteX93" fmla="*/ 1070462 w 1083838"/>
              <a:gd name="connsiteY93" fmla="*/ 469398 h 1170152"/>
              <a:gd name="connsiteX94" fmla="*/ 1083797 w 1083838"/>
              <a:gd name="connsiteY94" fmla="*/ 494068 h 1170152"/>
              <a:gd name="connsiteX95" fmla="*/ 1083797 w 1083838"/>
              <a:gd name="connsiteY95" fmla="*/ 494068 h 1170152"/>
              <a:gd name="connsiteX96" fmla="*/ 1083797 w 1083838"/>
              <a:gd name="connsiteY96" fmla="*/ 495211 h 1170152"/>
              <a:gd name="connsiteX97" fmla="*/ 1051031 w 1083838"/>
              <a:gd name="connsiteY97" fmla="*/ 533311 h 1170152"/>
              <a:gd name="connsiteX98" fmla="*/ 971593 w 1083838"/>
              <a:gd name="connsiteY98" fmla="*/ 542932 h 1170152"/>
              <a:gd name="connsiteX99" fmla="*/ 931492 w 1083838"/>
              <a:gd name="connsiteY99" fmla="*/ 510356 h 1170152"/>
              <a:gd name="connsiteX100" fmla="*/ 964163 w 1083838"/>
              <a:gd name="connsiteY100" fmla="*/ 470256 h 1170152"/>
              <a:gd name="connsiteX101" fmla="*/ 1043887 w 1083838"/>
              <a:gd name="connsiteY101" fmla="*/ 461778 h 1170152"/>
              <a:gd name="connsiteX102" fmla="*/ 886630 w 1083838"/>
              <a:gd name="connsiteY102" fmla="*/ 143358 h 1170152"/>
              <a:gd name="connsiteX103" fmla="*/ 936931 w 1083838"/>
              <a:gd name="connsiteY103" fmla="*/ 133171 h 1170152"/>
              <a:gd name="connsiteX104" fmla="*/ 937207 w 1083838"/>
              <a:gd name="connsiteY104" fmla="*/ 133356 h 1170152"/>
              <a:gd name="connsiteX105" fmla="*/ 937207 w 1083838"/>
              <a:gd name="connsiteY105" fmla="*/ 133356 h 1170152"/>
              <a:gd name="connsiteX106" fmla="*/ 952543 w 1083838"/>
              <a:gd name="connsiteY106" fmla="*/ 156597 h 1170152"/>
              <a:gd name="connsiteX107" fmla="*/ 947113 w 1083838"/>
              <a:gd name="connsiteY107" fmla="*/ 184029 h 1170152"/>
              <a:gd name="connsiteX108" fmla="*/ 902632 w 1083838"/>
              <a:gd name="connsiteY108" fmla="*/ 250704 h 1170152"/>
              <a:gd name="connsiteX109" fmla="*/ 851768 w 1083838"/>
              <a:gd name="connsiteY109" fmla="*/ 260420 h 1170152"/>
              <a:gd name="connsiteX110" fmla="*/ 842053 w 1083838"/>
              <a:gd name="connsiteY110" fmla="*/ 209556 h 1170152"/>
              <a:gd name="connsiteX111" fmla="*/ 886630 w 1083838"/>
              <a:gd name="connsiteY111" fmla="*/ 142881 h 1170152"/>
              <a:gd name="connsiteX112" fmla="*/ 583544 w 1083838"/>
              <a:gd name="connsiteY112" fmla="*/ 523024 h 1170152"/>
              <a:gd name="connsiteX113" fmla="*/ 639646 w 1083838"/>
              <a:gd name="connsiteY113" fmla="*/ 523024 h 1170152"/>
              <a:gd name="connsiteX114" fmla="*/ 654315 w 1083838"/>
              <a:gd name="connsiteY114" fmla="*/ 537693 h 1170152"/>
              <a:gd name="connsiteX115" fmla="*/ 651838 w 1083838"/>
              <a:gd name="connsiteY115" fmla="*/ 545884 h 1170152"/>
              <a:gd name="connsiteX116" fmla="*/ 518488 w 1083838"/>
              <a:gd name="connsiteY116" fmla="*/ 773817 h 1170152"/>
              <a:gd name="connsiteX117" fmla="*/ 498499 w 1083838"/>
              <a:gd name="connsiteY117" fmla="*/ 778836 h 1170152"/>
              <a:gd name="connsiteX118" fmla="*/ 498391 w 1083838"/>
              <a:gd name="connsiteY118" fmla="*/ 778771 h 1170152"/>
              <a:gd name="connsiteX119" fmla="*/ 491533 w 1083838"/>
              <a:gd name="connsiteY119" fmla="*/ 763245 h 1170152"/>
              <a:gd name="connsiteX120" fmla="*/ 511249 w 1083838"/>
              <a:gd name="connsiteY120" fmla="*/ 623418 h 1170152"/>
              <a:gd name="connsiteX121" fmla="*/ 444574 w 1083838"/>
              <a:gd name="connsiteY121" fmla="*/ 624561 h 1170152"/>
              <a:gd name="connsiteX122" fmla="*/ 429717 w 1083838"/>
              <a:gd name="connsiteY122" fmla="*/ 610277 h 1170152"/>
              <a:gd name="connsiteX123" fmla="*/ 429715 w 1083838"/>
              <a:gd name="connsiteY123" fmla="*/ 610178 h 1170152"/>
              <a:gd name="connsiteX124" fmla="*/ 431716 w 1083838"/>
              <a:gd name="connsiteY124" fmla="*/ 602463 h 1170152"/>
              <a:gd name="connsiteX125" fmla="*/ 563065 w 1083838"/>
              <a:gd name="connsiteY125" fmla="*/ 374625 h 1170152"/>
              <a:gd name="connsiteX126" fmla="*/ 583163 w 1083838"/>
              <a:gd name="connsiteY126" fmla="*/ 369481 h 1170152"/>
              <a:gd name="connsiteX127" fmla="*/ 590593 w 1083838"/>
              <a:gd name="connsiteY127" fmla="*/ 384150 h 1170152"/>
              <a:gd name="connsiteX128" fmla="*/ 583925 w 1083838"/>
              <a:gd name="connsiteY128" fmla="*/ 523024 h 117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1083838" h="1170152">
                <a:moveTo>
                  <a:pt x="720514" y="257181"/>
                </a:moveTo>
                <a:cubicBezTo>
                  <a:pt x="751130" y="275187"/>
                  <a:pt x="778711" y="297914"/>
                  <a:pt x="802238" y="324523"/>
                </a:cubicBezTo>
                <a:cubicBezTo>
                  <a:pt x="825434" y="350643"/>
                  <a:pt x="844048" y="380496"/>
                  <a:pt x="857293" y="412820"/>
                </a:cubicBezTo>
                <a:lnTo>
                  <a:pt x="857293" y="412820"/>
                </a:lnTo>
                <a:cubicBezTo>
                  <a:pt x="864719" y="431128"/>
                  <a:pt x="870613" y="450020"/>
                  <a:pt x="874914" y="469303"/>
                </a:cubicBezTo>
                <a:cubicBezTo>
                  <a:pt x="884650" y="513146"/>
                  <a:pt x="885428" y="558503"/>
                  <a:pt x="877200" y="602653"/>
                </a:cubicBezTo>
                <a:cubicBezTo>
                  <a:pt x="872665" y="626456"/>
                  <a:pt x="865773" y="649748"/>
                  <a:pt x="856626" y="672186"/>
                </a:cubicBezTo>
                <a:lnTo>
                  <a:pt x="855578" y="674567"/>
                </a:lnTo>
                <a:cubicBezTo>
                  <a:pt x="836528" y="722192"/>
                  <a:pt x="802429" y="768293"/>
                  <a:pt x="769853" y="813823"/>
                </a:cubicBezTo>
                <a:cubicBezTo>
                  <a:pt x="753280" y="836873"/>
                  <a:pt x="736801" y="859638"/>
                  <a:pt x="722990" y="881736"/>
                </a:cubicBezTo>
                <a:cubicBezTo>
                  <a:pt x="714133" y="895744"/>
                  <a:pt x="698275" y="903728"/>
                  <a:pt x="681747" y="902500"/>
                </a:cubicBezTo>
                <a:lnTo>
                  <a:pt x="419619" y="941457"/>
                </a:lnTo>
                <a:cubicBezTo>
                  <a:pt x="397249" y="944712"/>
                  <a:pt x="375962" y="930780"/>
                  <a:pt x="369994" y="908977"/>
                </a:cubicBezTo>
                <a:cubicBezTo>
                  <a:pt x="363477" y="889938"/>
                  <a:pt x="355417" y="871461"/>
                  <a:pt x="345895" y="853732"/>
                </a:cubicBezTo>
                <a:cubicBezTo>
                  <a:pt x="337989" y="838489"/>
                  <a:pt x="328404" y="824176"/>
                  <a:pt x="317320" y="811060"/>
                </a:cubicBezTo>
                <a:cubicBezTo>
                  <a:pt x="303795" y="795630"/>
                  <a:pt x="289984" y="779818"/>
                  <a:pt x="276268" y="762007"/>
                </a:cubicBezTo>
                <a:cubicBezTo>
                  <a:pt x="260967" y="741399"/>
                  <a:pt x="247757" y="719319"/>
                  <a:pt x="236834" y="696094"/>
                </a:cubicBezTo>
                <a:lnTo>
                  <a:pt x="236834" y="696094"/>
                </a:lnTo>
                <a:cubicBezTo>
                  <a:pt x="225348" y="671678"/>
                  <a:pt x="216411" y="646143"/>
                  <a:pt x="210164" y="619894"/>
                </a:cubicBezTo>
                <a:cubicBezTo>
                  <a:pt x="203965" y="593616"/>
                  <a:pt x="200927" y="566692"/>
                  <a:pt x="201115" y="539693"/>
                </a:cubicBezTo>
                <a:lnTo>
                  <a:pt x="201115" y="539693"/>
                </a:lnTo>
                <a:cubicBezTo>
                  <a:pt x="201392" y="511622"/>
                  <a:pt x="205134" y="483693"/>
                  <a:pt x="212260" y="456540"/>
                </a:cubicBezTo>
                <a:cubicBezTo>
                  <a:pt x="219869" y="427396"/>
                  <a:pt x="230766" y="399212"/>
                  <a:pt x="244740" y="372529"/>
                </a:cubicBezTo>
                <a:lnTo>
                  <a:pt x="246645" y="369100"/>
                </a:lnTo>
                <a:cubicBezTo>
                  <a:pt x="264657" y="338155"/>
                  <a:pt x="287522" y="310305"/>
                  <a:pt x="314368" y="286614"/>
                </a:cubicBezTo>
                <a:cubicBezTo>
                  <a:pt x="341030" y="263311"/>
                  <a:pt x="371385" y="244608"/>
                  <a:pt x="404188" y="231273"/>
                </a:cubicBezTo>
                <a:lnTo>
                  <a:pt x="406951" y="230226"/>
                </a:lnTo>
                <a:cubicBezTo>
                  <a:pt x="431462" y="220485"/>
                  <a:pt x="457040" y="213674"/>
                  <a:pt x="483151" y="209937"/>
                </a:cubicBezTo>
                <a:cubicBezTo>
                  <a:pt x="510763" y="206061"/>
                  <a:pt x="538734" y="205422"/>
                  <a:pt x="566494" y="208032"/>
                </a:cubicBezTo>
                <a:cubicBezTo>
                  <a:pt x="593589" y="210498"/>
                  <a:pt x="620328" y="215960"/>
                  <a:pt x="646219" y="224320"/>
                </a:cubicBezTo>
                <a:cubicBezTo>
                  <a:pt x="672145" y="232436"/>
                  <a:pt x="697068" y="243459"/>
                  <a:pt x="720514" y="257181"/>
                </a:cubicBezTo>
                <a:close/>
                <a:moveTo>
                  <a:pt x="683557" y="1089190"/>
                </a:moveTo>
                <a:cubicBezTo>
                  <a:pt x="669194" y="1113955"/>
                  <a:pt x="648649" y="1134567"/>
                  <a:pt x="623930" y="1149007"/>
                </a:cubicBezTo>
                <a:cubicBezTo>
                  <a:pt x="603030" y="1161180"/>
                  <a:pt x="579584" y="1168324"/>
                  <a:pt x="555445" y="1169867"/>
                </a:cubicBezTo>
                <a:cubicBezTo>
                  <a:pt x="531194" y="1171410"/>
                  <a:pt x="506953" y="1166686"/>
                  <a:pt x="485056" y="1156151"/>
                </a:cubicBezTo>
                <a:cubicBezTo>
                  <a:pt x="469375" y="1148426"/>
                  <a:pt x="455236" y="1137901"/>
                  <a:pt x="443336" y="1125100"/>
                </a:cubicBezTo>
                <a:lnTo>
                  <a:pt x="683557" y="1089190"/>
                </a:lnTo>
                <a:close/>
                <a:moveTo>
                  <a:pt x="706417" y="954792"/>
                </a:moveTo>
                <a:lnTo>
                  <a:pt x="706417" y="970509"/>
                </a:lnTo>
                <a:lnTo>
                  <a:pt x="706417" y="975938"/>
                </a:lnTo>
                <a:cubicBezTo>
                  <a:pt x="707131" y="986244"/>
                  <a:pt x="707131" y="996588"/>
                  <a:pt x="706417" y="1006894"/>
                </a:cubicBezTo>
                <a:lnTo>
                  <a:pt x="701654" y="1029564"/>
                </a:lnTo>
                <a:lnTo>
                  <a:pt x="410570" y="1072807"/>
                </a:lnTo>
                <a:lnTo>
                  <a:pt x="405522" y="1061187"/>
                </a:lnTo>
                <a:lnTo>
                  <a:pt x="394187" y="1014705"/>
                </a:lnTo>
                <a:lnTo>
                  <a:pt x="394187" y="1001179"/>
                </a:lnTo>
                <a:lnTo>
                  <a:pt x="705655" y="954792"/>
                </a:lnTo>
                <a:close/>
                <a:moveTo>
                  <a:pt x="534967" y="35535"/>
                </a:moveTo>
                <a:cubicBezTo>
                  <a:pt x="535538" y="15483"/>
                  <a:pt x="552153" y="-367"/>
                  <a:pt x="572209" y="6"/>
                </a:cubicBezTo>
                <a:lnTo>
                  <a:pt x="572209" y="6"/>
                </a:lnTo>
                <a:lnTo>
                  <a:pt x="574686" y="6"/>
                </a:lnTo>
                <a:cubicBezTo>
                  <a:pt x="583644" y="804"/>
                  <a:pt x="592006" y="4833"/>
                  <a:pt x="598213" y="11341"/>
                </a:cubicBezTo>
                <a:cubicBezTo>
                  <a:pt x="604771" y="18251"/>
                  <a:pt x="608390" y="27437"/>
                  <a:pt x="608309" y="36963"/>
                </a:cubicBezTo>
                <a:lnTo>
                  <a:pt x="608309" y="36963"/>
                </a:lnTo>
                <a:cubicBezTo>
                  <a:pt x="608360" y="37597"/>
                  <a:pt x="608360" y="38234"/>
                  <a:pt x="608309" y="38868"/>
                </a:cubicBezTo>
                <a:lnTo>
                  <a:pt x="606309" y="116878"/>
                </a:lnTo>
                <a:lnTo>
                  <a:pt x="606309" y="116878"/>
                </a:lnTo>
                <a:cubicBezTo>
                  <a:pt x="606356" y="117703"/>
                  <a:pt x="606356" y="118530"/>
                  <a:pt x="606309" y="119355"/>
                </a:cubicBezTo>
                <a:cubicBezTo>
                  <a:pt x="604851" y="138496"/>
                  <a:pt x="588737" y="153190"/>
                  <a:pt x="569542" y="152883"/>
                </a:cubicBezTo>
                <a:lnTo>
                  <a:pt x="569542" y="152883"/>
                </a:lnTo>
                <a:lnTo>
                  <a:pt x="566971" y="152883"/>
                </a:lnTo>
                <a:cubicBezTo>
                  <a:pt x="558044" y="152218"/>
                  <a:pt x="549688" y="148244"/>
                  <a:pt x="543539" y="141738"/>
                </a:cubicBezTo>
                <a:cubicBezTo>
                  <a:pt x="536941" y="134816"/>
                  <a:pt x="533317" y="125584"/>
                  <a:pt x="533443" y="116021"/>
                </a:cubicBezTo>
                <a:lnTo>
                  <a:pt x="533443" y="116021"/>
                </a:lnTo>
                <a:cubicBezTo>
                  <a:pt x="533392" y="115387"/>
                  <a:pt x="533392" y="114750"/>
                  <a:pt x="533443" y="114116"/>
                </a:cubicBezTo>
                <a:lnTo>
                  <a:pt x="535348" y="35820"/>
                </a:lnTo>
                <a:close/>
                <a:moveTo>
                  <a:pt x="133393" y="172409"/>
                </a:moveTo>
                <a:cubicBezTo>
                  <a:pt x="126355" y="165769"/>
                  <a:pt x="122186" y="156644"/>
                  <a:pt x="121772" y="146977"/>
                </a:cubicBezTo>
                <a:cubicBezTo>
                  <a:pt x="120865" y="126850"/>
                  <a:pt x="136446" y="109798"/>
                  <a:pt x="156574" y="108892"/>
                </a:cubicBezTo>
                <a:cubicBezTo>
                  <a:pt x="156689" y="108886"/>
                  <a:pt x="156804" y="108881"/>
                  <a:pt x="156919" y="108877"/>
                </a:cubicBezTo>
                <a:cubicBezTo>
                  <a:pt x="166565" y="108471"/>
                  <a:pt x="175981" y="111895"/>
                  <a:pt x="183113" y="118402"/>
                </a:cubicBezTo>
                <a:lnTo>
                  <a:pt x="241597" y="172980"/>
                </a:lnTo>
                <a:cubicBezTo>
                  <a:pt x="256330" y="186718"/>
                  <a:pt x="257223" y="209769"/>
                  <a:pt x="243597" y="224606"/>
                </a:cubicBezTo>
                <a:cubicBezTo>
                  <a:pt x="236928" y="231658"/>
                  <a:pt x="227768" y="235827"/>
                  <a:pt x="218070" y="236226"/>
                </a:cubicBezTo>
                <a:cubicBezTo>
                  <a:pt x="208453" y="236628"/>
                  <a:pt x="199069" y="233203"/>
                  <a:pt x="191971" y="226701"/>
                </a:cubicBezTo>
                <a:lnTo>
                  <a:pt x="133393" y="172409"/>
                </a:lnTo>
                <a:close/>
                <a:moveTo>
                  <a:pt x="38143" y="574555"/>
                </a:moveTo>
                <a:cubicBezTo>
                  <a:pt x="17851" y="575304"/>
                  <a:pt x="794" y="559461"/>
                  <a:pt x="44" y="539170"/>
                </a:cubicBezTo>
                <a:cubicBezTo>
                  <a:pt x="44" y="539154"/>
                  <a:pt x="43" y="539138"/>
                  <a:pt x="43" y="539121"/>
                </a:cubicBezTo>
                <a:cubicBezTo>
                  <a:pt x="-428" y="529466"/>
                  <a:pt x="3005" y="520026"/>
                  <a:pt x="9568" y="512928"/>
                </a:cubicBezTo>
                <a:cubicBezTo>
                  <a:pt x="16208" y="505860"/>
                  <a:pt x="25400" y="501744"/>
                  <a:pt x="35095" y="501498"/>
                </a:cubicBezTo>
                <a:lnTo>
                  <a:pt x="114914" y="498831"/>
                </a:lnTo>
                <a:cubicBezTo>
                  <a:pt x="135041" y="497927"/>
                  <a:pt x="152090" y="513512"/>
                  <a:pt x="152994" y="533639"/>
                </a:cubicBezTo>
                <a:cubicBezTo>
                  <a:pt x="153002" y="533815"/>
                  <a:pt x="153008" y="533992"/>
                  <a:pt x="153014" y="534169"/>
                </a:cubicBezTo>
                <a:lnTo>
                  <a:pt x="153014" y="534740"/>
                </a:lnTo>
                <a:lnTo>
                  <a:pt x="153014" y="534740"/>
                </a:lnTo>
                <a:lnTo>
                  <a:pt x="153014" y="536073"/>
                </a:lnTo>
                <a:cubicBezTo>
                  <a:pt x="152915" y="545062"/>
                  <a:pt x="149526" y="553702"/>
                  <a:pt x="143489" y="560362"/>
                </a:cubicBezTo>
                <a:cubicBezTo>
                  <a:pt x="136709" y="567418"/>
                  <a:pt x="127366" y="571437"/>
                  <a:pt x="117581" y="571507"/>
                </a:cubicBezTo>
                <a:lnTo>
                  <a:pt x="116152" y="571507"/>
                </a:lnTo>
                <a:lnTo>
                  <a:pt x="37285" y="574173"/>
                </a:lnTo>
                <a:close/>
                <a:moveTo>
                  <a:pt x="1043983" y="461302"/>
                </a:moveTo>
                <a:lnTo>
                  <a:pt x="1045221" y="461302"/>
                </a:lnTo>
                <a:cubicBezTo>
                  <a:pt x="1054355" y="460750"/>
                  <a:pt x="1063357" y="463639"/>
                  <a:pt x="1070462" y="469398"/>
                </a:cubicBezTo>
                <a:cubicBezTo>
                  <a:pt x="1077949" y="475571"/>
                  <a:pt x="1082740" y="484421"/>
                  <a:pt x="1083797" y="494068"/>
                </a:cubicBezTo>
                <a:lnTo>
                  <a:pt x="1083797" y="494068"/>
                </a:lnTo>
                <a:cubicBezTo>
                  <a:pt x="1083797" y="494068"/>
                  <a:pt x="1083797" y="495021"/>
                  <a:pt x="1083797" y="495211"/>
                </a:cubicBezTo>
                <a:cubicBezTo>
                  <a:pt x="1084712" y="514592"/>
                  <a:pt x="1070329" y="531312"/>
                  <a:pt x="1051031" y="533311"/>
                </a:cubicBezTo>
                <a:lnTo>
                  <a:pt x="971593" y="542932"/>
                </a:lnTo>
                <a:cubicBezTo>
                  <a:pt x="951531" y="544984"/>
                  <a:pt x="933594" y="530413"/>
                  <a:pt x="931492" y="510356"/>
                </a:cubicBezTo>
                <a:cubicBezTo>
                  <a:pt x="929442" y="490261"/>
                  <a:pt x="944068" y="472308"/>
                  <a:pt x="964163" y="470256"/>
                </a:cubicBezTo>
                <a:cubicBezTo>
                  <a:pt x="990643" y="467398"/>
                  <a:pt x="1017313" y="464350"/>
                  <a:pt x="1043887" y="461778"/>
                </a:cubicBezTo>
                <a:close/>
                <a:moveTo>
                  <a:pt x="886630" y="143358"/>
                </a:moveTo>
                <a:cubicBezTo>
                  <a:pt x="897707" y="126655"/>
                  <a:pt x="920227" y="122094"/>
                  <a:pt x="936931" y="133171"/>
                </a:cubicBezTo>
                <a:cubicBezTo>
                  <a:pt x="937024" y="133233"/>
                  <a:pt x="937115" y="133295"/>
                  <a:pt x="937207" y="133356"/>
                </a:cubicBezTo>
                <a:lnTo>
                  <a:pt x="937207" y="133356"/>
                </a:lnTo>
                <a:cubicBezTo>
                  <a:pt x="945229" y="138733"/>
                  <a:pt x="950755" y="147108"/>
                  <a:pt x="952543" y="156597"/>
                </a:cubicBezTo>
                <a:cubicBezTo>
                  <a:pt x="954400" y="166100"/>
                  <a:pt x="952446" y="175949"/>
                  <a:pt x="947113" y="184029"/>
                </a:cubicBezTo>
                <a:lnTo>
                  <a:pt x="902632" y="250704"/>
                </a:lnTo>
                <a:cubicBezTo>
                  <a:pt x="891269" y="267433"/>
                  <a:pt x="868497" y="271782"/>
                  <a:pt x="851768" y="260420"/>
                </a:cubicBezTo>
                <a:cubicBezTo>
                  <a:pt x="835039" y="249058"/>
                  <a:pt x="830690" y="226285"/>
                  <a:pt x="842053" y="209556"/>
                </a:cubicBezTo>
                <a:lnTo>
                  <a:pt x="886630" y="142881"/>
                </a:lnTo>
                <a:close/>
                <a:moveTo>
                  <a:pt x="583544" y="523024"/>
                </a:moveTo>
                <a:lnTo>
                  <a:pt x="639646" y="523024"/>
                </a:lnTo>
                <a:cubicBezTo>
                  <a:pt x="647748" y="523024"/>
                  <a:pt x="654315" y="529592"/>
                  <a:pt x="654315" y="537693"/>
                </a:cubicBezTo>
                <a:cubicBezTo>
                  <a:pt x="654310" y="540607"/>
                  <a:pt x="653449" y="543455"/>
                  <a:pt x="651838" y="545884"/>
                </a:cubicBezTo>
                <a:lnTo>
                  <a:pt x="518488" y="773817"/>
                </a:lnTo>
                <a:cubicBezTo>
                  <a:pt x="514355" y="780723"/>
                  <a:pt x="505405" y="782970"/>
                  <a:pt x="498499" y="778836"/>
                </a:cubicBezTo>
                <a:cubicBezTo>
                  <a:pt x="498463" y="778814"/>
                  <a:pt x="498427" y="778792"/>
                  <a:pt x="498391" y="778771"/>
                </a:cubicBezTo>
                <a:cubicBezTo>
                  <a:pt x="493061" y="775558"/>
                  <a:pt x="490318" y="769348"/>
                  <a:pt x="491533" y="763245"/>
                </a:cubicBezTo>
                <a:lnTo>
                  <a:pt x="511249" y="623418"/>
                </a:lnTo>
                <a:lnTo>
                  <a:pt x="444574" y="624561"/>
                </a:lnTo>
                <a:cubicBezTo>
                  <a:pt x="436528" y="624719"/>
                  <a:pt x="429875" y="618325"/>
                  <a:pt x="429717" y="610277"/>
                </a:cubicBezTo>
                <a:cubicBezTo>
                  <a:pt x="429716" y="610245"/>
                  <a:pt x="429715" y="610211"/>
                  <a:pt x="429715" y="610178"/>
                </a:cubicBezTo>
                <a:cubicBezTo>
                  <a:pt x="429632" y="607468"/>
                  <a:pt x="430326" y="604791"/>
                  <a:pt x="431716" y="602463"/>
                </a:cubicBezTo>
                <a:lnTo>
                  <a:pt x="563065" y="374625"/>
                </a:lnTo>
                <a:cubicBezTo>
                  <a:pt x="567229" y="367699"/>
                  <a:pt x="576185" y="365407"/>
                  <a:pt x="583163" y="369481"/>
                </a:cubicBezTo>
                <a:cubicBezTo>
                  <a:pt x="588446" y="372354"/>
                  <a:pt x="591402" y="378192"/>
                  <a:pt x="590593" y="384150"/>
                </a:cubicBezTo>
                <a:lnTo>
                  <a:pt x="583925" y="523024"/>
                </a:lnTo>
                <a:close/>
              </a:path>
            </a:pathLst>
          </a:custGeom>
          <a:solidFill>
            <a:srgbClr val="002060"/>
          </a:solidFill>
          <a:ln w="9525" cap="flat">
            <a:noFill/>
            <a:prstDash val="solid"/>
            <a:miter/>
          </a:ln>
        </p:spPr>
        <p:txBody>
          <a:bodyPr rtlCol="0" anchor="ctr"/>
          <a:lstStyle/>
          <a:p>
            <a:pPr marL="0" marR="0" lvl="0" indent="0" algn="l" defTabSz="1088339" rtl="0" eaLnBrk="1" fontAlgn="auto" latinLnBrk="0" hangingPunct="1">
              <a:lnSpc>
                <a:spcPct val="100000"/>
              </a:lnSpc>
              <a:spcBef>
                <a:spcPts val="0"/>
              </a:spcBef>
              <a:spcAft>
                <a:spcPts val="0"/>
              </a:spcAft>
              <a:buClrTx/>
              <a:buSzTx/>
              <a:buFontTx/>
              <a:buNone/>
              <a:tabLst/>
              <a:defRPr/>
            </a:pPr>
            <a:endParaRPr kumimoji="0" lang="en-GB" sz="2191" b="0" i="0" u="none" strike="noStrike" kern="0" cap="none" spc="0" normalizeH="0" baseline="0" noProof="0">
              <a:ln>
                <a:noFill/>
              </a:ln>
              <a:solidFill>
                <a:srgbClr val="062C3D"/>
              </a:solidFill>
              <a:effectLst/>
              <a:uLnTx/>
              <a:uFillTx/>
              <a:latin typeface="Arial" panose="020B0604020202020204"/>
              <a:cs typeface="Arial"/>
              <a:sym typeface="Arial"/>
            </a:endParaRPr>
          </a:p>
        </p:txBody>
      </p:sp>
      <p:sp>
        <p:nvSpPr>
          <p:cNvPr id="10" name="Rectangle 230">
            <a:extLst>
              <a:ext uri="{FF2B5EF4-FFF2-40B4-BE49-F238E27FC236}">
                <a16:creationId xmlns:a16="http://schemas.microsoft.com/office/drawing/2014/main" id="{DCE8310E-F4F7-FD91-4FA5-08297D4C9F53}"/>
              </a:ext>
            </a:extLst>
          </p:cNvPr>
          <p:cNvSpPr/>
          <p:nvPr/>
        </p:nvSpPr>
        <p:spPr bwMode="gray">
          <a:xfrm>
            <a:off x="8311899" y="2203789"/>
            <a:ext cx="3880100" cy="2586744"/>
          </a:xfrm>
          <a:prstGeom prst="rect">
            <a:avLst/>
          </a:prstGeom>
          <a:noFill/>
          <a:ln w="9525" cap="flat" cmpd="sng" algn="ctr">
            <a:noFill/>
            <a:prstDash val="solid"/>
          </a:ln>
          <a:effectLst/>
        </p:spPr>
        <p:txBody>
          <a:bodyPr lIns="36000" tIns="36000" rIns="36000" bIns="36000" rtlCol="0" anchor="t">
            <a:noAutofit/>
          </a:bodyPr>
          <a:lstStyle/>
          <a:p>
            <a:pPr marL="171450" lvl="1" indent="-171450" defTabSz="945935">
              <a:lnSpc>
                <a:spcPct val="110000"/>
              </a:lnSpc>
              <a:spcAft>
                <a:spcPts val="533"/>
              </a:spcAft>
              <a:buClr>
                <a:srgbClr val="A5A5A5"/>
              </a:buClr>
              <a:buSzPct val="90000"/>
              <a:buFont typeface="Arial" panose="020B0604020202020204" pitchFamily="34" charset="0"/>
              <a:buChar char="•"/>
              <a:defRPr/>
            </a:pPr>
            <a:r>
              <a:rPr kumimoji="0" lang="en-GB" sz="1600" b="0" i="0" u="none" strike="noStrike" kern="0" cap="none" spc="-15" normalizeH="0" baseline="0" noProof="0" err="1">
                <a:ln>
                  <a:noFill/>
                </a:ln>
                <a:solidFill>
                  <a:srgbClr val="002060"/>
                </a:solidFill>
                <a:effectLst/>
                <a:uLnTx/>
                <a:uFillTx/>
                <a:latin typeface="Century Gothic"/>
                <a:ea typeface="Inter"/>
                <a:cs typeface="Centaur Now Caption"/>
                <a:sym typeface="Arial"/>
              </a:rPr>
              <a:t>Datacenter</a:t>
            </a:r>
            <a:r>
              <a:rPr kumimoji="0" lang="en-GB" sz="1600" b="0" i="0" u="none" strike="noStrike" kern="0" cap="none" spc="-15" normalizeH="0" baseline="0" noProof="0">
                <a:ln>
                  <a:noFill/>
                </a:ln>
                <a:solidFill>
                  <a:srgbClr val="002060"/>
                </a:solidFill>
                <a:effectLst/>
                <a:uLnTx/>
                <a:uFillTx/>
                <a:latin typeface="Century Gothic"/>
                <a:ea typeface="Inter"/>
                <a:cs typeface="Centaur Now Caption"/>
                <a:sym typeface="Arial"/>
              </a:rPr>
              <a:t> capacity is scaling rapidly driving demand for power</a:t>
            </a:r>
          </a:p>
          <a:p>
            <a:pPr marL="171450" marR="0" lvl="1" indent="-171450" algn="l" defTabSz="945935" rtl="0" eaLnBrk="1" fontAlgn="auto" latinLnBrk="0" hangingPunct="1">
              <a:lnSpc>
                <a:spcPct val="110000"/>
              </a:lnSpc>
              <a:spcBef>
                <a:spcPts val="0"/>
              </a:spcBef>
              <a:spcAft>
                <a:spcPts val="533"/>
              </a:spcAft>
              <a:buClr>
                <a:srgbClr val="A5A5A5"/>
              </a:buClr>
              <a:buSzPct val="90000"/>
              <a:buFont typeface="Arial" panose="020B0604020202020204" pitchFamily="34" charset="0"/>
              <a:buChar char="•"/>
              <a:tabLst/>
              <a:defRPr/>
            </a:pPr>
            <a:r>
              <a:rPr kumimoji="0" lang="en-US" sz="1600" b="0" i="0" u="none" strike="noStrike" kern="0" cap="none" spc="-15" normalizeH="0" baseline="0" noProof="0">
                <a:ln>
                  <a:noFill/>
                </a:ln>
                <a:solidFill>
                  <a:srgbClr val="002060"/>
                </a:solidFill>
                <a:effectLst/>
                <a:uLnTx/>
                <a:uFillTx/>
                <a:latin typeface="Century Gothic"/>
                <a:ea typeface="Inter"/>
                <a:cs typeface="Centaur Now Caption"/>
                <a:sym typeface="Arial"/>
              </a:rPr>
              <a:t>Power availability increasingly dictates site selection</a:t>
            </a:r>
            <a:endParaRPr lang="en-US" sz="1600" b="0" i="0" u="none" strike="noStrike" kern="0" cap="none" spc="-15" normalizeH="0" baseline="0" noProof="0">
              <a:ln>
                <a:noFill/>
              </a:ln>
              <a:solidFill>
                <a:srgbClr val="002060"/>
              </a:solidFill>
              <a:effectLst/>
              <a:uLnTx/>
              <a:uFillTx/>
              <a:latin typeface="Century Gothic"/>
              <a:ea typeface="Inter"/>
              <a:cs typeface="Centaur Now Caption"/>
            </a:endParaRPr>
          </a:p>
          <a:p>
            <a:pPr marL="171450" lvl="1" indent="-171450" defTabSz="945935">
              <a:lnSpc>
                <a:spcPct val="110000"/>
              </a:lnSpc>
              <a:spcAft>
                <a:spcPts val="533"/>
              </a:spcAft>
              <a:buClr>
                <a:srgbClr val="A5A5A5"/>
              </a:buClr>
              <a:buSzPct val="90000"/>
              <a:buFont typeface="Arial" panose="020B0604020202020204" pitchFamily="34" charset="0"/>
              <a:buChar char="•"/>
              <a:defRPr/>
            </a:pPr>
            <a:r>
              <a:rPr kumimoji="0" lang="en-GB" sz="1600" b="0" i="0" u="none" strike="noStrike" kern="0" cap="none" spc="-15" normalizeH="0" baseline="0" noProof="0">
                <a:ln>
                  <a:noFill/>
                </a:ln>
                <a:solidFill>
                  <a:srgbClr val="002060"/>
                </a:solidFill>
                <a:effectLst/>
                <a:uLnTx/>
                <a:uFillTx/>
                <a:latin typeface="Century Gothic"/>
                <a:ea typeface="Inter"/>
                <a:cs typeface="Centaur Now Caption"/>
                <a:sym typeface="Arial"/>
              </a:rPr>
              <a:t>Data centre customers increasingly require sustainably</a:t>
            </a:r>
            <a:r>
              <a:rPr lang="en-GB" sz="1600" spc="-15">
                <a:solidFill>
                  <a:srgbClr val="002060"/>
                </a:solidFill>
                <a:latin typeface="Century Gothic"/>
                <a:ea typeface="Inter"/>
                <a:cs typeface="Centaur Now Caption"/>
              </a:rPr>
              <a:t> power due to </a:t>
            </a:r>
            <a:r>
              <a:rPr kumimoji="0" lang="en-GB" sz="1600" b="0" i="0" u="none" strike="noStrike" kern="0" cap="none" spc="-15" normalizeH="0" baseline="0" noProof="0">
                <a:ln>
                  <a:noFill/>
                </a:ln>
                <a:solidFill>
                  <a:srgbClr val="002060"/>
                </a:solidFill>
                <a:effectLst/>
                <a:uLnTx/>
                <a:uFillTx/>
                <a:latin typeface="Century Gothic"/>
                <a:ea typeface="Inter"/>
                <a:cs typeface="Centaur Now Caption"/>
                <a:sym typeface="Arial"/>
              </a:rPr>
              <a:t>CSR commitments</a:t>
            </a:r>
            <a:endParaRPr lang="en-GB" sz="1600" b="0" i="0" u="none" strike="noStrike" kern="0" cap="none" spc="-15" normalizeH="0" baseline="0" noProof="0">
              <a:ln>
                <a:noFill/>
              </a:ln>
              <a:solidFill>
                <a:srgbClr val="002060"/>
              </a:solidFill>
              <a:effectLst/>
              <a:uLnTx/>
              <a:uFillTx/>
              <a:latin typeface="Century Gothic"/>
              <a:ea typeface="Inter"/>
              <a:cs typeface="Centaur Now Caption"/>
            </a:endParaRPr>
          </a:p>
        </p:txBody>
      </p:sp>
      <p:pic>
        <p:nvPicPr>
          <p:cNvPr id="12" name="Graphic 235">
            <a:extLst>
              <a:ext uri="{FF2B5EF4-FFF2-40B4-BE49-F238E27FC236}">
                <a16:creationId xmlns:a16="http://schemas.microsoft.com/office/drawing/2014/main" id="{60F1BE25-4658-2F99-D075-5A9A1A71F41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45879" y="2205651"/>
            <a:ext cx="454801" cy="465186"/>
          </a:xfrm>
          <a:prstGeom prst="rect">
            <a:avLst/>
          </a:prstGeom>
        </p:spPr>
      </p:pic>
      <p:pic>
        <p:nvPicPr>
          <p:cNvPr id="13" name="Graphic 237">
            <a:extLst>
              <a:ext uri="{FF2B5EF4-FFF2-40B4-BE49-F238E27FC236}">
                <a16:creationId xmlns:a16="http://schemas.microsoft.com/office/drawing/2014/main" id="{47F277B5-78B9-27A0-5BB8-45DF201EDC4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78198" y="3672799"/>
            <a:ext cx="434562" cy="448600"/>
          </a:xfrm>
          <a:prstGeom prst="rect">
            <a:avLst/>
          </a:prstGeom>
        </p:spPr>
      </p:pic>
      <p:sp>
        <p:nvSpPr>
          <p:cNvPr id="14" name="Rectangle 243">
            <a:extLst>
              <a:ext uri="{FF2B5EF4-FFF2-40B4-BE49-F238E27FC236}">
                <a16:creationId xmlns:a16="http://schemas.microsoft.com/office/drawing/2014/main" id="{C7095918-B7FC-7B03-6040-24BEA030592D}"/>
              </a:ext>
            </a:extLst>
          </p:cNvPr>
          <p:cNvSpPr/>
          <p:nvPr/>
        </p:nvSpPr>
        <p:spPr bwMode="gray">
          <a:xfrm>
            <a:off x="7803989" y="4584642"/>
            <a:ext cx="4218878" cy="1254223"/>
          </a:xfrm>
          <a:prstGeom prst="rect">
            <a:avLst/>
          </a:prstGeom>
          <a:noFill/>
          <a:ln w="9525" cap="flat" cmpd="sng" algn="ctr">
            <a:noFill/>
            <a:prstDash val="solid"/>
          </a:ln>
          <a:effectLst/>
        </p:spPr>
        <p:txBody>
          <a:bodyPr lIns="36000" tIns="36000" rIns="36000" bIns="36000" rtlCol="0" anchor="t">
            <a:noAutofit/>
          </a:bodyPr>
          <a:lstStyle/>
          <a:p>
            <a:pPr algn="ctr" defTabSz="1088339">
              <a:buClrTx/>
              <a:defRPr/>
            </a:pPr>
            <a:r>
              <a:rPr kumimoji="0" lang="en-GB" sz="1900" b="0" i="0" u="none" strike="noStrike" kern="0" cap="none" spc="-15" normalizeH="0" baseline="0" noProof="0">
                <a:ln>
                  <a:noFill/>
                </a:ln>
                <a:solidFill>
                  <a:srgbClr val="002060"/>
                </a:solidFill>
                <a:effectLst/>
                <a:uLnTx/>
                <a:uFillTx/>
                <a:latin typeface="Century Gothic"/>
                <a:ea typeface="Inter"/>
                <a:cs typeface="Centaur Now Caption"/>
                <a:sym typeface="Arial"/>
              </a:rPr>
              <a:t>With core markets grid constrained, data </a:t>
            </a:r>
            <a:r>
              <a:rPr kumimoji="0" lang="en-GB" sz="1900" b="0" i="0" u="none" strike="noStrike" kern="0" cap="none" spc="-15" normalizeH="0" baseline="0" noProof="0" err="1">
                <a:ln>
                  <a:noFill/>
                </a:ln>
                <a:solidFill>
                  <a:srgbClr val="002060"/>
                </a:solidFill>
                <a:effectLst/>
                <a:uLnTx/>
                <a:uFillTx/>
                <a:latin typeface="Century Gothic"/>
                <a:ea typeface="Inter"/>
                <a:cs typeface="Centaur Now Caption"/>
                <a:sym typeface="Arial"/>
              </a:rPr>
              <a:t>center</a:t>
            </a:r>
            <a:r>
              <a:rPr kumimoji="0" lang="en-GB" sz="1900" b="0" i="0" u="none" strike="noStrike" kern="0" cap="none" spc="-15" normalizeH="0" baseline="0" noProof="0">
                <a:ln>
                  <a:noFill/>
                </a:ln>
                <a:solidFill>
                  <a:srgbClr val="002060"/>
                </a:solidFill>
                <a:effectLst/>
                <a:uLnTx/>
                <a:uFillTx/>
                <a:latin typeface="Century Gothic"/>
                <a:ea typeface="Inter"/>
                <a:cs typeface="Centaur Now Caption"/>
                <a:sym typeface="Arial"/>
              </a:rPr>
              <a:t> scaling increasingly dependant upon                                </a:t>
            </a:r>
            <a:r>
              <a:rPr lang="en-GB" sz="1900" spc="-15">
                <a:solidFill>
                  <a:srgbClr val="002060"/>
                </a:solidFill>
                <a:latin typeface="Century Gothic"/>
                <a:ea typeface="Inter"/>
                <a:cs typeface="Centaur Now Caption"/>
              </a:rPr>
              <a:t>   </a:t>
            </a:r>
            <a:r>
              <a:rPr kumimoji="0" lang="en-GB" sz="1900" b="1" i="0" u="none" strike="noStrike" kern="0" cap="none" spc="-15" normalizeH="0" baseline="0" noProof="0">
                <a:ln>
                  <a:noFill/>
                </a:ln>
                <a:solidFill>
                  <a:srgbClr val="002060"/>
                </a:solidFill>
                <a:effectLst/>
                <a:uLnTx/>
                <a:uFillTx/>
                <a:latin typeface="Century Gothic"/>
                <a:ea typeface="Inter"/>
                <a:cs typeface="Centaur Now Caption"/>
                <a:sym typeface="Arial"/>
              </a:rPr>
              <a:t>new sustainable energy solutions</a:t>
            </a:r>
          </a:p>
        </p:txBody>
      </p:sp>
      <p:sp>
        <p:nvSpPr>
          <p:cNvPr id="19" name="TekstSylinder 18">
            <a:extLst>
              <a:ext uri="{FF2B5EF4-FFF2-40B4-BE49-F238E27FC236}">
                <a16:creationId xmlns:a16="http://schemas.microsoft.com/office/drawing/2014/main" id="{72DA2F8C-DBA8-40FE-B0DC-0E7DB86D0DC0}"/>
              </a:ext>
            </a:extLst>
          </p:cNvPr>
          <p:cNvSpPr txBox="1"/>
          <p:nvPr/>
        </p:nvSpPr>
        <p:spPr>
          <a:xfrm>
            <a:off x="612490" y="1584185"/>
            <a:ext cx="8302566" cy="400110"/>
          </a:xfrm>
          <a:prstGeom prst="rect">
            <a:avLst/>
          </a:prstGeom>
          <a:noFill/>
        </p:spPr>
        <p:txBody>
          <a:bodyPr wrap="square" lIns="91440" tIns="45720" rIns="91440" bIns="45720" anchor="t">
            <a:spAutoFit/>
          </a:bodyPr>
          <a:lstStyle/>
          <a:p>
            <a:pPr fontAlgn="t">
              <a:defRPr/>
            </a:pPr>
            <a:r>
              <a:rPr kumimoji="0" lang="nb-NO" sz="2000" b="1" i="0" u="none" strike="noStrike" kern="0" cap="none" spc="0" normalizeH="0" baseline="0" noProof="0">
                <a:ln>
                  <a:noFill/>
                </a:ln>
                <a:solidFill>
                  <a:srgbClr val="002060"/>
                </a:solidFill>
                <a:effectLst/>
                <a:uLnTx/>
                <a:uFillTx/>
                <a:latin typeface="Century Gothic"/>
                <a:cs typeface="Arial"/>
                <a:sym typeface="Arial"/>
              </a:rPr>
              <a:t>Beyond </a:t>
            </a:r>
            <a:r>
              <a:rPr kumimoji="0" lang="nb-NO" sz="2000" b="1" i="0" u="none" strike="noStrike" kern="0" cap="none" spc="0" normalizeH="0" baseline="0" noProof="0" err="1">
                <a:ln>
                  <a:noFill/>
                </a:ln>
                <a:solidFill>
                  <a:srgbClr val="002060"/>
                </a:solidFill>
                <a:effectLst/>
                <a:uLnTx/>
                <a:uFillTx/>
                <a:latin typeface="Century Gothic"/>
                <a:cs typeface="Arial"/>
                <a:sym typeface="Arial"/>
              </a:rPr>
              <a:t>the</a:t>
            </a:r>
            <a:r>
              <a:rPr kumimoji="0" lang="nb-NO" sz="2000" b="1" i="0" u="none" strike="noStrike" kern="0" cap="none" spc="0" normalizeH="0" baseline="0" noProof="0">
                <a:ln>
                  <a:noFill/>
                </a:ln>
                <a:solidFill>
                  <a:srgbClr val="002060"/>
                </a:solidFill>
                <a:effectLst/>
                <a:uLnTx/>
                <a:uFillTx/>
                <a:latin typeface="Century Gothic"/>
                <a:cs typeface="Arial"/>
                <a:sym typeface="Arial"/>
              </a:rPr>
              <a:t> Grid</a:t>
            </a:r>
            <a:r>
              <a:rPr kumimoji="0" lang="nb-NO" sz="2000" b="0" i="0" u="none" strike="noStrike" kern="0" cap="none" spc="0" normalizeH="0" baseline="0" noProof="0">
                <a:ln>
                  <a:noFill/>
                </a:ln>
                <a:solidFill>
                  <a:srgbClr val="002060"/>
                </a:solidFill>
                <a:effectLst/>
                <a:uLnTx/>
                <a:uFillTx/>
                <a:latin typeface="Century Gothic"/>
                <a:cs typeface="Arial"/>
                <a:sym typeface="Arial"/>
              </a:rPr>
              <a:t>: </a:t>
            </a:r>
            <a:r>
              <a:rPr kumimoji="0" lang="nb-NO" sz="2000" b="0" u="none" strike="noStrike" kern="0" cap="none" spc="0" normalizeH="0" baseline="0" noProof="0" err="1">
                <a:ln>
                  <a:noFill/>
                </a:ln>
                <a:solidFill>
                  <a:srgbClr val="002060"/>
                </a:solidFill>
                <a:effectLst/>
                <a:uLnTx/>
                <a:uFillTx/>
                <a:latin typeface="Century Gothic"/>
                <a:cs typeface="Arial"/>
                <a:sym typeface="Arial"/>
              </a:rPr>
              <a:t>Clean</a:t>
            </a:r>
            <a:r>
              <a:rPr kumimoji="0" lang="nb-NO" sz="2000" b="0" u="none" strike="noStrike" kern="0" cap="none" spc="0" normalizeH="0" baseline="0" noProof="0">
                <a:ln>
                  <a:noFill/>
                </a:ln>
                <a:solidFill>
                  <a:srgbClr val="002060"/>
                </a:solidFill>
                <a:effectLst/>
                <a:uLnTx/>
                <a:uFillTx/>
                <a:latin typeface="Century Gothic"/>
                <a:cs typeface="Arial"/>
                <a:sym typeface="Arial"/>
              </a:rPr>
              <a:t> </a:t>
            </a:r>
            <a:r>
              <a:rPr kumimoji="0" lang="nb-NO" sz="2000" b="0" u="none" strike="noStrike" kern="0" cap="none" spc="0" normalizeH="0" baseline="0" noProof="0" err="1">
                <a:ln>
                  <a:noFill/>
                </a:ln>
                <a:solidFill>
                  <a:srgbClr val="002060"/>
                </a:solidFill>
                <a:effectLst/>
                <a:uLnTx/>
                <a:uFillTx/>
                <a:latin typeface="Century Gothic"/>
                <a:cs typeface="Arial"/>
                <a:sym typeface="Arial"/>
              </a:rPr>
              <a:t>Ammonia</a:t>
            </a:r>
            <a:r>
              <a:rPr kumimoji="0" lang="nb-NO" sz="2000" b="0" u="none" strike="noStrike" kern="0" cap="none" spc="0" normalizeH="0" baseline="0" noProof="0">
                <a:ln>
                  <a:noFill/>
                </a:ln>
                <a:solidFill>
                  <a:srgbClr val="002060"/>
                </a:solidFill>
                <a:effectLst/>
                <a:uLnTx/>
                <a:uFillTx/>
                <a:latin typeface="Century Gothic"/>
                <a:cs typeface="Arial"/>
                <a:sym typeface="Arial"/>
              </a:rPr>
              <a:t> for</a:t>
            </a:r>
            <a:r>
              <a:rPr lang="nb-NO" sz="2000">
                <a:solidFill>
                  <a:srgbClr val="002060"/>
                </a:solidFill>
                <a:latin typeface="Century Gothic"/>
              </a:rPr>
              <a:t> </a:t>
            </a:r>
            <a:r>
              <a:rPr kumimoji="0" lang="nb-NO" sz="2000" b="0" u="none" strike="noStrike" kern="0" cap="none" spc="0" normalizeH="0" baseline="0" noProof="0" err="1">
                <a:ln>
                  <a:noFill/>
                </a:ln>
                <a:solidFill>
                  <a:srgbClr val="002060"/>
                </a:solidFill>
                <a:effectLst/>
                <a:uLnTx/>
                <a:uFillTx/>
                <a:latin typeface="Century Gothic"/>
                <a:cs typeface="Arial"/>
                <a:sym typeface="Arial"/>
              </a:rPr>
              <a:t>Hyperscale</a:t>
            </a:r>
            <a:r>
              <a:rPr kumimoji="0" lang="nb-NO" sz="2000" b="0" u="none" strike="noStrike" kern="0" cap="none" spc="0" normalizeH="0" baseline="0" noProof="0">
                <a:ln>
                  <a:noFill/>
                </a:ln>
                <a:solidFill>
                  <a:srgbClr val="002060"/>
                </a:solidFill>
                <a:effectLst/>
                <a:uLnTx/>
                <a:uFillTx/>
                <a:latin typeface="Century Gothic"/>
                <a:cs typeface="Arial"/>
                <a:sym typeface="Arial"/>
              </a:rPr>
              <a:t> Data Centers</a:t>
            </a:r>
            <a:endParaRPr lang="nb-NO" sz="2000" b="0" u="none" strike="noStrike" kern="0" cap="none" spc="0" normalizeH="0" baseline="0" noProof="0">
              <a:ln>
                <a:noFill/>
              </a:ln>
              <a:solidFill>
                <a:srgbClr val="002060"/>
              </a:solidFill>
              <a:effectLst/>
              <a:uLnTx/>
              <a:uFillTx/>
              <a:latin typeface="Century Gothic"/>
              <a:cs typeface="Arial"/>
            </a:endParaRPr>
          </a:p>
        </p:txBody>
      </p:sp>
    </p:spTree>
    <p:extLst>
      <p:ext uri="{BB962C8B-B14F-4D97-AF65-F5344CB8AC3E}">
        <p14:creationId xmlns:p14="http://schemas.microsoft.com/office/powerpoint/2010/main" val="3578804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7C7F4-0CFA-0024-50B0-BC9C95FD5643}"/>
            </a:ext>
          </a:extLst>
        </p:cNvPr>
        <p:cNvGrpSpPr/>
        <p:nvPr/>
      </p:nvGrpSpPr>
      <p:grpSpPr>
        <a:xfrm>
          <a:off x="0" y="0"/>
          <a:ext cx="0" cy="0"/>
          <a:chOff x="0" y="0"/>
          <a:chExt cx="0" cy="0"/>
        </a:xfrm>
      </p:grpSpPr>
      <p:sp>
        <p:nvSpPr>
          <p:cNvPr id="4" name="Tittel 3">
            <a:extLst>
              <a:ext uri="{FF2B5EF4-FFF2-40B4-BE49-F238E27FC236}">
                <a16:creationId xmlns:a16="http://schemas.microsoft.com/office/drawing/2014/main" id="{5FFB27FA-9379-8136-0CD4-DE1C871D982F}"/>
              </a:ext>
            </a:extLst>
          </p:cNvPr>
          <p:cNvSpPr>
            <a:spLocks noGrp="1"/>
          </p:cNvSpPr>
          <p:nvPr>
            <p:ph type="title"/>
          </p:nvPr>
        </p:nvSpPr>
        <p:spPr>
          <a:xfrm>
            <a:off x="444467" y="554442"/>
            <a:ext cx="11522269" cy="1600200"/>
          </a:xfrm>
          <a:noFill/>
          <a:ln>
            <a:noFill/>
          </a:ln>
        </p:spPr>
        <p:txBody>
          <a:bodyPr spcFirstLastPara="1" wrap="square" lIns="91425" tIns="45700" rIns="91425" bIns="45700" anchor="ctr" anchorCtr="0">
            <a:normAutofit/>
          </a:bodyPr>
          <a:lstStyle/>
          <a:p>
            <a:r>
              <a:rPr lang="en-US" b="1" noProof="0"/>
              <a:t>Barents Clean Ammonia - FEED and Project financing </a:t>
            </a:r>
            <a:r>
              <a:rPr lang="en-US" b="1" noProof="0">
                <a:solidFill>
                  <a:schemeClr val="tx2">
                    <a:lumMod val="50000"/>
                  </a:schemeClr>
                </a:solidFill>
                <a:cs typeface="Arial"/>
              </a:rPr>
              <a:t>from several </a:t>
            </a:r>
            <a:r>
              <a:rPr lang="en-US" b="1" noProof="0"/>
              <a:t>capital sources</a:t>
            </a:r>
          </a:p>
        </p:txBody>
      </p:sp>
      <p:sp>
        <p:nvSpPr>
          <p:cNvPr id="5" name="Plassholder for tekst 4">
            <a:extLst>
              <a:ext uri="{FF2B5EF4-FFF2-40B4-BE49-F238E27FC236}">
                <a16:creationId xmlns:a16="http://schemas.microsoft.com/office/drawing/2014/main" id="{3CFDEE79-585C-7ACE-2E64-9CFE7908C634}"/>
              </a:ext>
            </a:extLst>
          </p:cNvPr>
          <p:cNvSpPr>
            <a:spLocks noGrp="1"/>
          </p:cNvSpPr>
          <p:nvPr>
            <p:ph type="body" idx="1"/>
          </p:nvPr>
        </p:nvSpPr>
        <p:spPr>
          <a:xfrm>
            <a:off x="0" y="4633428"/>
            <a:ext cx="5841808" cy="1724909"/>
          </a:xfrm>
        </p:spPr>
        <p:txBody>
          <a:bodyPr>
            <a:noAutofit/>
          </a:bodyPr>
          <a:lstStyle/>
          <a:p>
            <a:pPr marL="514350" indent="-285750">
              <a:spcBef>
                <a:spcPts val="600"/>
              </a:spcBef>
              <a:buFont typeface="Arial" panose="020B0604020202020204" pitchFamily="34" charset="0"/>
              <a:buChar char="•"/>
            </a:pPr>
            <a:r>
              <a:rPr lang="en-US" sz="1200" noProof="0" dirty="0">
                <a:solidFill>
                  <a:srgbClr val="002060"/>
                </a:solidFill>
                <a:latin typeface="Century Gothic" panose="020B0502020202020204" pitchFamily="34" charset="0"/>
                <a:cs typeface="Arial"/>
                <a:sym typeface="Arial"/>
              </a:rPr>
              <a:t>Total FEED budget for all equity partners in BCA EUR 39 million, the first part of the FEED until DG2 has a budget of EUR 10 million</a:t>
            </a:r>
          </a:p>
          <a:p>
            <a:pPr marL="514350" indent="-285750">
              <a:spcBef>
                <a:spcPts val="600"/>
              </a:spcBef>
              <a:buFont typeface="Arial" panose="020B0604020202020204" pitchFamily="34" charset="0"/>
              <a:buChar char="•"/>
            </a:pPr>
            <a:r>
              <a:rPr lang="en-US" sz="1200" noProof="0" dirty="0">
                <a:solidFill>
                  <a:srgbClr val="002060"/>
                </a:solidFill>
                <a:latin typeface="Century Gothic" panose="020B0502020202020204" pitchFamily="34" charset="0"/>
                <a:cs typeface="Arial"/>
                <a:sym typeface="Arial"/>
              </a:rPr>
              <a:t>The expected proceeds from the SPAC merger will ensure Barents Blue has sufficient capital to fund the FEED cost (EUR 28 million)</a:t>
            </a:r>
          </a:p>
          <a:p>
            <a:pPr marL="514350" indent="-285750">
              <a:spcBef>
                <a:spcPts val="600"/>
              </a:spcBef>
              <a:buFont typeface="Arial" panose="020B0604020202020204" pitchFamily="34" charset="0"/>
              <a:buChar char="•"/>
            </a:pPr>
            <a:endParaRPr lang="en-US" sz="1200" noProof="0" dirty="0">
              <a:solidFill>
                <a:srgbClr val="002060"/>
              </a:solidFill>
              <a:latin typeface="Century Gothic" panose="020B0502020202020204" pitchFamily="34" charset="0"/>
              <a:cs typeface="Arial"/>
              <a:sym typeface="Arial"/>
            </a:endParaRPr>
          </a:p>
          <a:p>
            <a:pPr marL="228600" indent="0">
              <a:spcBef>
                <a:spcPts val="600"/>
              </a:spcBef>
            </a:pPr>
            <a:endParaRPr lang="en-US" sz="1400" noProof="0" dirty="0">
              <a:solidFill>
                <a:srgbClr val="002060"/>
              </a:solidFill>
              <a:latin typeface="Century Gothic" panose="020B0502020202020204" pitchFamily="34" charset="0"/>
              <a:cs typeface="Arial"/>
              <a:sym typeface="Arial"/>
            </a:endParaRPr>
          </a:p>
          <a:p>
            <a:pPr marL="228600" indent="0">
              <a:spcBef>
                <a:spcPts val="600"/>
              </a:spcBef>
            </a:pPr>
            <a:endParaRPr lang="en-US" sz="1400" noProof="0" dirty="0">
              <a:solidFill>
                <a:srgbClr val="002060"/>
              </a:solidFill>
              <a:latin typeface="Century Gothic" panose="020B0502020202020204" pitchFamily="34" charset="0"/>
              <a:cs typeface="Arial"/>
              <a:sym typeface="Arial"/>
            </a:endParaRPr>
          </a:p>
          <a:p>
            <a:pPr marL="228600" indent="0">
              <a:spcBef>
                <a:spcPts val="600"/>
              </a:spcBef>
            </a:pPr>
            <a:endParaRPr lang="en-US" sz="1400" noProof="0" dirty="0">
              <a:solidFill>
                <a:srgbClr val="002060"/>
              </a:solidFill>
              <a:latin typeface="Century Gothic" panose="020B0502020202020204" pitchFamily="34" charset="0"/>
              <a:cs typeface="Arial"/>
              <a:sym typeface="Arial"/>
            </a:endParaRPr>
          </a:p>
          <a:p>
            <a:pPr marL="228600" indent="0"/>
            <a:endParaRPr lang="en-US" sz="1800" noProof="0" dirty="0">
              <a:solidFill>
                <a:srgbClr val="002060"/>
              </a:solidFill>
              <a:latin typeface="Century Gothic" panose="020B0502020202020204" pitchFamily="34" charset="0"/>
              <a:cs typeface="Arial"/>
            </a:endParaRPr>
          </a:p>
          <a:p>
            <a:pPr marL="228600" indent="0"/>
            <a:endParaRPr lang="en-US" sz="1800" noProof="0" dirty="0">
              <a:solidFill>
                <a:srgbClr val="002060"/>
              </a:solidFill>
              <a:latin typeface="Century Gothic" panose="020B0502020202020204" pitchFamily="34" charset="0"/>
              <a:cs typeface="Arial"/>
            </a:endParaRPr>
          </a:p>
          <a:p>
            <a:pPr marL="228600" indent="0"/>
            <a:endParaRPr lang="en-US" sz="1800" noProof="0" dirty="0">
              <a:solidFill>
                <a:srgbClr val="002060"/>
              </a:solidFill>
              <a:latin typeface="Century Gothic" panose="020B0502020202020204" pitchFamily="34" charset="0"/>
              <a:cs typeface="Arial"/>
            </a:endParaRPr>
          </a:p>
          <a:p>
            <a:pPr marL="228600" indent="0"/>
            <a:endParaRPr lang="en-US" sz="1800" noProof="0" dirty="0">
              <a:solidFill>
                <a:srgbClr val="002060"/>
              </a:solidFill>
              <a:latin typeface="Century Gothic" panose="020B0502020202020204" pitchFamily="34" charset="0"/>
              <a:cs typeface="Arial"/>
            </a:endParaRPr>
          </a:p>
          <a:p>
            <a:pPr marL="228600" indent="0"/>
            <a:endParaRPr lang="en-US" noProof="0" dirty="0"/>
          </a:p>
          <a:p>
            <a:pPr marL="514350" indent="-285750">
              <a:buFont typeface="Arial" panose="020B0604020202020204" pitchFamily="34" charset="0"/>
              <a:buChar char="•"/>
            </a:pPr>
            <a:endParaRPr lang="en-US" noProof="0" dirty="0"/>
          </a:p>
        </p:txBody>
      </p:sp>
      <p:sp>
        <p:nvSpPr>
          <p:cNvPr id="2" name="Google Shape;1768;p26">
            <a:extLst>
              <a:ext uri="{FF2B5EF4-FFF2-40B4-BE49-F238E27FC236}">
                <a16:creationId xmlns:a16="http://schemas.microsoft.com/office/drawing/2014/main" id="{FF1D9616-322D-C4AD-BC42-0A0FA0AAE156}"/>
              </a:ext>
            </a:extLst>
          </p:cNvPr>
          <p:cNvSpPr txBox="1">
            <a:spLocks noGrp="1"/>
          </p:cNvSpPr>
          <p:nvPr>
            <p:ph type="sldNum" idx="12"/>
          </p:nvPr>
        </p:nvSpPr>
        <p:spPr>
          <a:xfrm>
            <a:off x="7828280" y="6326562"/>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fld id="{00000000-1234-1234-1234-123412341234}"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t>22</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15" name="TekstSylinder 14">
            <a:extLst>
              <a:ext uri="{FF2B5EF4-FFF2-40B4-BE49-F238E27FC236}">
                <a16:creationId xmlns:a16="http://schemas.microsoft.com/office/drawing/2014/main" id="{426D2B9C-BCDE-163D-BC14-06C67220FD23}"/>
              </a:ext>
            </a:extLst>
          </p:cNvPr>
          <p:cNvSpPr txBox="1"/>
          <p:nvPr/>
        </p:nvSpPr>
        <p:spPr>
          <a:xfrm>
            <a:off x="6096000" y="4633428"/>
            <a:ext cx="5841808" cy="232408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228600" indent="0">
              <a:lnSpc>
                <a:spcPct val="90000"/>
              </a:lnSpc>
              <a:spcBef>
                <a:spcPts val="1000"/>
              </a:spcBef>
              <a:buClr>
                <a:schemeClr val="dk1"/>
              </a:buClr>
              <a:buSzPts val="1600"/>
              <a:buNone/>
              <a:defRPr sz="1600">
                <a:solidFill>
                  <a:srgbClr val="002060"/>
                </a:solidFill>
                <a:latin typeface="Century Gothic" panose="020B0502020202020204" pitchFamily="34" charset="0"/>
                <a:ea typeface="Century Gothic"/>
                <a:sym typeface="Century Gothic"/>
              </a:defRPr>
            </a:lvl1pPr>
            <a:lvl2pPr marL="914400" indent="-228600">
              <a:lnSpc>
                <a:spcPct val="90000"/>
              </a:lnSpc>
              <a:spcBef>
                <a:spcPts val="500"/>
              </a:spcBef>
              <a:buClr>
                <a:schemeClr val="dk1"/>
              </a:buClr>
              <a:buSzPts val="1400"/>
              <a:buNone/>
              <a:defRPr>
                <a:solidFill>
                  <a:schemeClr val="dk1"/>
                </a:solidFill>
                <a:latin typeface="Century Gothic"/>
                <a:ea typeface="Century Gothic"/>
                <a:cs typeface="Century Gothic"/>
                <a:sym typeface="Century Gothic"/>
              </a:defRPr>
            </a:lvl2pPr>
            <a:lvl3pPr marL="1371600" indent="-228600">
              <a:lnSpc>
                <a:spcPct val="90000"/>
              </a:lnSpc>
              <a:spcBef>
                <a:spcPts val="500"/>
              </a:spcBef>
              <a:buClr>
                <a:schemeClr val="dk1"/>
              </a:buClr>
              <a:buSzPts val="1200"/>
              <a:buNone/>
              <a:defRPr sz="1200">
                <a:solidFill>
                  <a:schemeClr val="dk1"/>
                </a:solidFill>
                <a:latin typeface="Century Gothic"/>
                <a:ea typeface="Century Gothic"/>
                <a:cs typeface="Century Gothic"/>
                <a:sym typeface="Century Gothic"/>
              </a:defRPr>
            </a:lvl3pPr>
            <a:lvl4pPr marL="1828800" indent="-228600">
              <a:lnSpc>
                <a:spcPct val="90000"/>
              </a:lnSpc>
              <a:spcBef>
                <a:spcPts val="500"/>
              </a:spcBef>
              <a:buClr>
                <a:schemeClr val="dk1"/>
              </a:buClr>
              <a:buSzPts val="1000"/>
              <a:buNone/>
              <a:defRPr sz="1000">
                <a:solidFill>
                  <a:schemeClr val="dk1"/>
                </a:solidFill>
                <a:latin typeface="Century Gothic"/>
                <a:ea typeface="Century Gothic"/>
                <a:cs typeface="Century Gothic"/>
                <a:sym typeface="Century Gothic"/>
              </a:defRPr>
            </a:lvl4pPr>
            <a:lvl5pPr marL="2286000" indent="-228600">
              <a:lnSpc>
                <a:spcPct val="90000"/>
              </a:lnSpc>
              <a:spcBef>
                <a:spcPts val="500"/>
              </a:spcBef>
              <a:buClr>
                <a:schemeClr val="dk1"/>
              </a:buClr>
              <a:buSzPts val="1000"/>
              <a:buNone/>
              <a:defRPr sz="1000">
                <a:solidFill>
                  <a:schemeClr val="dk1"/>
                </a:solidFill>
                <a:latin typeface="Century Gothic"/>
                <a:ea typeface="Century Gothic"/>
                <a:cs typeface="Century Gothic"/>
                <a:sym typeface="Century Gothic"/>
              </a:defRPr>
            </a:lvl5pPr>
            <a:lvl6pPr marL="2743200" indent="-228600">
              <a:lnSpc>
                <a:spcPct val="90000"/>
              </a:lnSpc>
              <a:spcBef>
                <a:spcPts val="500"/>
              </a:spcBef>
              <a:buClr>
                <a:schemeClr val="dk1"/>
              </a:buClr>
              <a:buSzPts val="1000"/>
              <a:buNone/>
              <a:defRPr sz="1000">
                <a:solidFill>
                  <a:schemeClr val="dk1"/>
                </a:solidFill>
                <a:latin typeface="Calibri"/>
                <a:ea typeface="Calibri"/>
                <a:cs typeface="Calibri"/>
                <a:sym typeface="Calibri"/>
              </a:defRPr>
            </a:lvl6pPr>
            <a:lvl7pPr marL="3200400" indent="-228600">
              <a:lnSpc>
                <a:spcPct val="90000"/>
              </a:lnSpc>
              <a:spcBef>
                <a:spcPts val="500"/>
              </a:spcBef>
              <a:buClr>
                <a:schemeClr val="dk1"/>
              </a:buClr>
              <a:buSzPts val="1000"/>
              <a:buNone/>
              <a:defRPr sz="1000">
                <a:solidFill>
                  <a:schemeClr val="dk1"/>
                </a:solidFill>
                <a:latin typeface="Calibri"/>
                <a:ea typeface="Calibri"/>
                <a:cs typeface="Calibri"/>
                <a:sym typeface="Calibri"/>
              </a:defRPr>
            </a:lvl7pPr>
            <a:lvl8pPr marL="3657600" indent="-228600">
              <a:lnSpc>
                <a:spcPct val="90000"/>
              </a:lnSpc>
              <a:spcBef>
                <a:spcPts val="500"/>
              </a:spcBef>
              <a:buClr>
                <a:schemeClr val="dk1"/>
              </a:buClr>
              <a:buSzPts val="1000"/>
              <a:buNone/>
              <a:defRPr sz="1000">
                <a:solidFill>
                  <a:schemeClr val="dk1"/>
                </a:solidFill>
                <a:latin typeface="Calibri"/>
                <a:ea typeface="Calibri"/>
                <a:cs typeface="Calibri"/>
                <a:sym typeface="Calibri"/>
              </a:defRPr>
            </a:lvl8pPr>
            <a:lvl9pPr marL="4114800" indent="-228600">
              <a:lnSpc>
                <a:spcPct val="90000"/>
              </a:lnSpc>
              <a:spcBef>
                <a:spcPts val="500"/>
              </a:spcBef>
              <a:buClr>
                <a:schemeClr val="dk1"/>
              </a:buClr>
              <a:buSzPts val="1000"/>
              <a:buNone/>
              <a:defRPr sz="1000">
                <a:solidFill>
                  <a:schemeClr val="dk1"/>
                </a:solidFill>
                <a:latin typeface="Calibri"/>
                <a:ea typeface="Calibri"/>
                <a:cs typeface="Calibri"/>
                <a:sym typeface="Calibri"/>
              </a:defRPr>
            </a:lvl9pPr>
          </a:lstStyle>
          <a:p>
            <a:pPr marL="514350" indent="-285750">
              <a:spcBef>
                <a:spcPts val="600"/>
              </a:spcBef>
              <a:buFont typeface="Arial" panose="020B0604020202020204" pitchFamily="34" charset="0"/>
              <a:buChar char="•"/>
            </a:pPr>
            <a:r>
              <a:rPr lang="en-US" sz="1200" noProof="0" dirty="0"/>
              <a:t>Total investment at FID of EUR 2.3 billion (excl. ASU and CO2 facilities)</a:t>
            </a:r>
          </a:p>
          <a:p>
            <a:pPr marL="514350" indent="-285750">
              <a:spcBef>
                <a:spcPts val="600"/>
              </a:spcBef>
              <a:buFont typeface="Arial" panose="020B0604020202020204" pitchFamily="34" charset="0"/>
              <a:buChar char="•"/>
            </a:pPr>
            <a:r>
              <a:rPr lang="en-US" sz="1200" noProof="0" dirty="0"/>
              <a:t>Assumed a lease of the air separation unit (ASU) and CO2 facilities</a:t>
            </a:r>
          </a:p>
          <a:p>
            <a:pPr marL="514350" indent="-285750">
              <a:spcBef>
                <a:spcPts val="600"/>
              </a:spcBef>
              <a:buFont typeface="Arial" panose="020B0604020202020204" pitchFamily="34" charset="0"/>
              <a:buChar char="•"/>
            </a:pPr>
            <a:r>
              <a:rPr lang="en-US" sz="1200" noProof="0" dirty="0">
                <a:latin typeface="Century Gothic"/>
              </a:rPr>
              <a:t>~90% of investment at FID from infrastructure </a:t>
            </a:r>
            <a:r>
              <a:rPr lang="en-US" sz="1200" dirty="0">
                <a:latin typeface="Century Gothic"/>
              </a:rPr>
              <a:t>investor</a:t>
            </a:r>
          </a:p>
          <a:p>
            <a:pPr marL="514350" indent="-285750">
              <a:spcBef>
                <a:spcPts val="600"/>
              </a:spcBef>
              <a:buFont typeface="Arial" panose="020B0604020202020204" pitchFamily="34" charset="0"/>
              <a:buChar char="•"/>
            </a:pPr>
            <a:r>
              <a:rPr lang="en-US" sz="1200" dirty="0">
                <a:latin typeface="Century Gothic"/>
              </a:rPr>
              <a:t>Debt</a:t>
            </a:r>
            <a:r>
              <a:rPr lang="en-US" sz="1200" noProof="0" dirty="0">
                <a:latin typeface="Century Gothic"/>
              </a:rPr>
              <a:t> added on top of equity from BCA owners and the state aid from Enova</a:t>
            </a:r>
            <a:endParaRPr lang="en-US" dirty="0"/>
          </a:p>
          <a:p>
            <a:pPr marL="514350" indent="-285750">
              <a:spcBef>
                <a:spcPts val="600"/>
              </a:spcBef>
              <a:buFont typeface="Arial" panose="020B0604020202020204" pitchFamily="34" charset="0"/>
              <a:buChar char="•"/>
            </a:pPr>
            <a:r>
              <a:rPr lang="en-US" sz="1200" dirty="0">
                <a:latin typeface="Century Gothic"/>
              </a:rPr>
              <a:t>Potential export</a:t>
            </a:r>
            <a:r>
              <a:rPr lang="en-US" sz="1200" noProof="0" dirty="0">
                <a:latin typeface="Century Gothic"/>
              </a:rPr>
              <a:t> credit agency guarantees (eligible project)</a:t>
            </a:r>
          </a:p>
          <a:p>
            <a:pPr marL="514350" indent="-285750">
              <a:spcBef>
                <a:spcPts val="600"/>
              </a:spcBef>
              <a:buFont typeface="Arial" panose="020B0604020202020204" pitchFamily="34" charset="0"/>
              <a:buChar char="•"/>
            </a:pPr>
            <a:r>
              <a:rPr lang="en-US" sz="1200" dirty="0"/>
              <a:t>Plan to apply for Innovation Fund support in 2026/2027 round </a:t>
            </a:r>
            <a:r>
              <a:rPr lang="en-US" sz="1200" noProof="0" dirty="0"/>
              <a:t>- potential grant amount +/- 200 MEUR</a:t>
            </a:r>
          </a:p>
        </p:txBody>
      </p:sp>
      <p:graphicFrame>
        <p:nvGraphicFramePr>
          <p:cNvPr id="12" name="Tabell 5">
            <a:extLst>
              <a:ext uri="{FF2B5EF4-FFF2-40B4-BE49-F238E27FC236}">
                <a16:creationId xmlns:a16="http://schemas.microsoft.com/office/drawing/2014/main" id="{D09E1E61-A465-497F-8638-1BF5E33FADE7}"/>
              </a:ext>
            </a:extLst>
          </p:cNvPr>
          <p:cNvGraphicFramePr>
            <a:graphicFrameLocks noGrp="1"/>
          </p:cNvGraphicFramePr>
          <p:nvPr>
            <p:extLst>
              <p:ext uri="{D42A27DB-BD31-4B8C-83A1-F6EECF244321}">
                <p14:modId xmlns:p14="http://schemas.microsoft.com/office/powerpoint/2010/main" val="2564372412"/>
              </p:ext>
            </p:extLst>
          </p:nvPr>
        </p:nvGraphicFramePr>
        <p:xfrm>
          <a:off x="294639" y="2466473"/>
          <a:ext cx="5418691" cy="1676400"/>
        </p:xfrm>
        <a:graphic>
          <a:graphicData uri="http://schemas.openxmlformats.org/drawingml/2006/table">
            <a:tbl>
              <a:tblPr firstRow="1" bandRow="1"/>
              <a:tblGrid>
                <a:gridCol w="4104882">
                  <a:extLst>
                    <a:ext uri="{9D8B030D-6E8A-4147-A177-3AD203B41FA5}">
                      <a16:colId xmlns:a16="http://schemas.microsoft.com/office/drawing/2014/main" val="2681365559"/>
                    </a:ext>
                  </a:extLst>
                </a:gridCol>
                <a:gridCol w="1313809">
                  <a:extLst>
                    <a:ext uri="{9D8B030D-6E8A-4147-A177-3AD203B41FA5}">
                      <a16:colId xmlns:a16="http://schemas.microsoft.com/office/drawing/2014/main" val="1850642079"/>
                    </a:ext>
                  </a:extLst>
                </a:gridCol>
              </a:tblGrid>
              <a:tr h="190873">
                <a:tc>
                  <a:txBody>
                    <a:bodyPr/>
                    <a:lstStyle/>
                    <a:p>
                      <a:endParaRPr lang="en-US" b="1" noProof="0">
                        <a:solidFill>
                          <a:srgbClr val="002060"/>
                        </a:solidFill>
                        <a:latin typeface="Century Gothic" panose="020B0502020202020204" pitchFamily="34" charset="0"/>
                      </a:endParaRPr>
                    </a:p>
                  </a:txBody>
                  <a:tcPr/>
                </a:tc>
                <a:tc>
                  <a:txBody>
                    <a:bodyPr/>
                    <a:lstStyle/>
                    <a:p>
                      <a:pPr marR="0" algn="ctr" rtl="0">
                        <a:lnSpc>
                          <a:spcPct val="100000"/>
                        </a:lnSpc>
                        <a:spcBef>
                          <a:spcPts val="0"/>
                        </a:spcBef>
                        <a:spcAft>
                          <a:spcPts val="0"/>
                        </a:spcAft>
                        <a:buClr>
                          <a:srgbClr val="000000"/>
                        </a:buClr>
                        <a:buFont typeface="Arial"/>
                      </a:pPr>
                      <a:r>
                        <a:rPr lang="en-US" sz="1400" b="1" i="0" u="none" strike="noStrike" cap="none" noProof="0">
                          <a:solidFill>
                            <a:srgbClr val="002060"/>
                          </a:solidFill>
                          <a:latin typeface="Century Gothic" panose="020B0502020202020204" pitchFamily="34" charset="0"/>
                          <a:ea typeface="Calibri"/>
                          <a:cs typeface="Calibri"/>
                          <a:sym typeface="Arial"/>
                        </a:rPr>
                        <a:t>MEUR</a:t>
                      </a:r>
                    </a:p>
                  </a:txBody>
                  <a:tcPr/>
                </a:tc>
                <a:extLst>
                  <a:ext uri="{0D108BD9-81ED-4DB2-BD59-A6C34878D82A}">
                    <a16:rowId xmlns:a16="http://schemas.microsoft.com/office/drawing/2014/main" val="3856878483"/>
                  </a:ext>
                </a:extLst>
              </a:tr>
              <a:tr h="201868">
                <a:tc>
                  <a:txBody>
                    <a:bodyPr/>
                    <a:lstStyle/>
                    <a:p>
                      <a:r>
                        <a:rPr lang="en-US" sz="1200" noProof="0" dirty="0">
                          <a:solidFill>
                            <a:srgbClr val="002060"/>
                          </a:solidFill>
                          <a:latin typeface="Century Gothic" panose="020B0502020202020204" pitchFamily="34" charset="0"/>
                          <a:cs typeface="Arial"/>
                        </a:rPr>
                        <a:t>Contributions by owners in Barents Clean Ammonia</a:t>
                      </a:r>
                    </a:p>
                  </a:txBody>
                  <a:tcPr/>
                </a:tc>
                <a:tc>
                  <a:txBody>
                    <a:bodyPr/>
                    <a:lstStyle/>
                    <a:p>
                      <a:pPr algn="ctr"/>
                      <a:r>
                        <a:rPr lang="en-US" sz="1200" noProof="0">
                          <a:solidFill>
                            <a:srgbClr val="002060"/>
                          </a:solidFill>
                          <a:latin typeface="Century Gothic" panose="020B0502020202020204" pitchFamily="34" charset="0"/>
                        </a:rPr>
                        <a:t>28</a:t>
                      </a:r>
                    </a:p>
                  </a:txBody>
                  <a:tcPr/>
                </a:tc>
                <a:extLst>
                  <a:ext uri="{0D108BD9-81ED-4DB2-BD59-A6C34878D82A}">
                    <a16:rowId xmlns:a16="http://schemas.microsoft.com/office/drawing/2014/main" val="3931472702"/>
                  </a:ext>
                </a:extLst>
              </a:tr>
              <a:tr h="201868">
                <a:tc>
                  <a:txBody>
                    <a:bodyPr/>
                    <a:lstStyle/>
                    <a:p>
                      <a:r>
                        <a:rPr lang="en-US" sz="1200" noProof="0">
                          <a:solidFill>
                            <a:srgbClr val="002060"/>
                          </a:solidFill>
                          <a:latin typeface="Century Gothic" panose="020B0502020202020204" pitchFamily="34" charset="0"/>
                          <a:cs typeface="Arial"/>
                        </a:rPr>
                        <a:t>In-kind contributions from Topsoe and Saipem</a:t>
                      </a:r>
                      <a:endParaRPr lang="en-US" sz="1200" noProof="0">
                        <a:solidFill>
                          <a:srgbClr val="002060"/>
                        </a:solidFill>
                        <a:latin typeface="Century Gothic" panose="020B0502020202020204" pitchFamily="34" charset="0"/>
                      </a:endParaRPr>
                    </a:p>
                  </a:txBody>
                  <a:tcPr/>
                </a:tc>
                <a:tc>
                  <a:txBody>
                    <a:bodyPr/>
                    <a:lstStyle/>
                    <a:p>
                      <a:pPr algn="ctr"/>
                      <a:r>
                        <a:rPr lang="en-US" sz="1200" strike="noStrike" baseline="0" noProof="0">
                          <a:solidFill>
                            <a:srgbClr val="002060"/>
                          </a:solidFill>
                          <a:latin typeface="Century Gothic" panose="020B0502020202020204" pitchFamily="34" charset="0"/>
                        </a:rPr>
                        <a:t>2</a:t>
                      </a:r>
                    </a:p>
                  </a:txBody>
                  <a:tcPr/>
                </a:tc>
                <a:extLst>
                  <a:ext uri="{0D108BD9-81ED-4DB2-BD59-A6C34878D82A}">
                    <a16:rowId xmlns:a16="http://schemas.microsoft.com/office/drawing/2014/main" val="1231875345"/>
                  </a:ext>
                </a:extLst>
              </a:tr>
              <a:tr h="20186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noProof="0">
                          <a:solidFill>
                            <a:srgbClr val="002060"/>
                          </a:solidFill>
                          <a:latin typeface="Century Gothic" panose="020B0502020202020204" pitchFamily="34" charset="0"/>
                          <a:cs typeface="Arial"/>
                        </a:rPr>
                        <a:t>Awarded IPCEI grant (part of Enova support)</a:t>
                      </a:r>
                    </a:p>
                  </a:txBody>
                  <a:tcPr/>
                </a:tc>
                <a:tc>
                  <a:txBody>
                    <a:bodyPr/>
                    <a:lstStyle/>
                    <a:p>
                      <a:pPr algn="ctr"/>
                      <a:r>
                        <a:rPr lang="en-US" sz="1200" noProof="0">
                          <a:solidFill>
                            <a:srgbClr val="002060"/>
                          </a:solidFill>
                          <a:latin typeface="Century Gothic" panose="020B0502020202020204" pitchFamily="34" charset="0"/>
                        </a:rPr>
                        <a:t>9</a:t>
                      </a:r>
                    </a:p>
                  </a:txBody>
                  <a:tcPr/>
                </a:tc>
                <a:extLst>
                  <a:ext uri="{0D108BD9-81ED-4DB2-BD59-A6C34878D82A}">
                    <a16:rowId xmlns:a16="http://schemas.microsoft.com/office/drawing/2014/main" val="1713346291"/>
                  </a:ext>
                </a:extLst>
              </a:tr>
              <a:tr h="20186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1200" noProof="0">
                        <a:solidFill>
                          <a:srgbClr val="002060"/>
                        </a:solidFill>
                        <a:latin typeface="Century Gothic" panose="020B0502020202020204" pitchFamily="34" charset="0"/>
                        <a:cs typeface="Arial"/>
                      </a:endParaRPr>
                    </a:p>
                  </a:txBody>
                  <a:tcPr/>
                </a:tc>
                <a:tc>
                  <a:txBody>
                    <a:bodyPr/>
                    <a:lstStyle/>
                    <a:p>
                      <a:pPr algn="ctr"/>
                      <a:endParaRPr lang="en-US" sz="1200" noProof="0">
                        <a:solidFill>
                          <a:srgbClr val="002060"/>
                        </a:solidFill>
                        <a:latin typeface="Century Gothic" panose="020B0502020202020204" pitchFamily="34" charset="0"/>
                      </a:endParaRPr>
                    </a:p>
                  </a:txBody>
                  <a:tcPr/>
                </a:tc>
                <a:extLst>
                  <a:ext uri="{0D108BD9-81ED-4DB2-BD59-A6C34878D82A}">
                    <a16:rowId xmlns:a16="http://schemas.microsoft.com/office/drawing/2014/main" val="768914989"/>
                  </a:ext>
                </a:extLst>
              </a:tr>
              <a:tr h="20186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noProof="0">
                          <a:solidFill>
                            <a:srgbClr val="002060"/>
                          </a:solidFill>
                          <a:latin typeface="Century Gothic" panose="020B0502020202020204" pitchFamily="34" charset="0"/>
                          <a:cs typeface="Arial"/>
                        </a:rPr>
                        <a:t>Sum FEED financing </a:t>
                      </a:r>
                    </a:p>
                  </a:txBody>
                  <a:tcPr/>
                </a:tc>
                <a:tc>
                  <a:txBody>
                    <a:bodyPr/>
                    <a:lstStyle/>
                    <a:p>
                      <a:pPr algn="ctr"/>
                      <a:r>
                        <a:rPr lang="en-US" sz="1200" b="1" noProof="0" dirty="0">
                          <a:solidFill>
                            <a:srgbClr val="002060"/>
                          </a:solidFill>
                          <a:latin typeface="Century Gothic" panose="020B0502020202020204" pitchFamily="34" charset="0"/>
                        </a:rPr>
                        <a:t>39</a:t>
                      </a:r>
                    </a:p>
                  </a:txBody>
                  <a:tcPr/>
                </a:tc>
                <a:extLst>
                  <a:ext uri="{0D108BD9-81ED-4DB2-BD59-A6C34878D82A}">
                    <a16:rowId xmlns:a16="http://schemas.microsoft.com/office/drawing/2014/main" val="258269225"/>
                  </a:ext>
                </a:extLst>
              </a:tr>
            </a:tbl>
          </a:graphicData>
        </a:graphic>
      </p:graphicFrame>
      <p:graphicFrame>
        <p:nvGraphicFramePr>
          <p:cNvPr id="18" name="Tabell 5">
            <a:extLst>
              <a:ext uri="{FF2B5EF4-FFF2-40B4-BE49-F238E27FC236}">
                <a16:creationId xmlns:a16="http://schemas.microsoft.com/office/drawing/2014/main" id="{6CF740BF-AB2F-1E1B-D49C-D84557165E15}"/>
              </a:ext>
            </a:extLst>
          </p:cNvPr>
          <p:cNvGraphicFramePr>
            <a:graphicFrameLocks noGrp="1"/>
          </p:cNvGraphicFramePr>
          <p:nvPr>
            <p:extLst>
              <p:ext uri="{D42A27DB-BD31-4B8C-83A1-F6EECF244321}">
                <p14:modId xmlns:p14="http://schemas.microsoft.com/office/powerpoint/2010/main" val="3665154710"/>
              </p:ext>
            </p:extLst>
          </p:nvPr>
        </p:nvGraphicFramePr>
        <p:xfrm>
          <a:off x="6421788" y="2462419"/>
          <a:ext cx="5418691" cy="1923541"/>
        </p:xfrm>
        <a:graphic>
          <a:graphicData uri="http://schemas.openxmlformats.org/drawingml/2006/table">
            <a:tbl>
              <a:tblPr firstRow="1" bandRow="1"/>
              <a:tblGrid>
                <a:gridCol w="3866319">
                  <a:extLst>
                    <a:ext uri="{9D8B030D-6E8A-4147-A177-3AD203B41FA5}">
                      <a16:colId xmlns:a16="http://schemas.microsoft.com/office/drawing/2014/main" val="2681365559"/>
                    </a:ext>
                  </a:extLst>
                </a:gridCol>
                <a:gridCol w="1552372">
                  <a:extLst>
                    <a:ext uri="{9D8B030D-6E8A-4147-A177-3AD203B41FA5}">
                      <a16:colId xmlns:a16="http://schemas.microsoft.com/office/drawing/2014/main" val="1850642079"/>
                    </a:ext>
                  </a:extLst>
                </a:gridCol>
              </a:tblGrid>
              <a:tr h="382841">
                <a:tc>
                  <a:txBody>
                    <a:bodyPr/>
                    <a:lstStyle/>
                    <a:p>
                      <a:endParaRPr lang="en-US" b="1" noProof="0">
                        <a:solidFill>
                          <a:srgbClr val="002060"/>
                        </a:solidFill>
                        <a:latin typeface="Century Gothic" panose="020B0502020202020204" pitchFamily="34" charset="0"/>
                      </a:endParaRPr>
                    </a:p>
                  </a:txBody>
                  <a:tcPr/>
                </a:tc>
                <a:tc>
                  <a:txBody>
                    <a:bodyPr/>
                    <a:lstStyle/>
                    <a:p>
                      <a:pPr marR="0" algn="ctr" rtl="0">
                        <a:lnSpc>
                          <a:spcPct val="100000"/>
                        </a:lnSpc>
                        <a:spcBef>
                          <a:spcPts val="0"/>
                        </a:spcBef>
                        <a:spcAft>
                          <a:spcPts val="0"/>
                        </a:spcAft>
                        <a:buClr>
                          <a:srgbClr val="000000"/>
                        </a:buClr>
                        <a:buFont typeface="Arial"/>
                      </a:pPr>
                      <a:r>
                        <a:rPr lang="en-US" sz="1400" b="1" i="0" u="none" strike="noStrike" cap="none" noProof="0">
                          <a:solidFill>
                            <a:srgbClr val="002060"/>
                          </a:solidFill>
                          <a:latin typeface="Century Gothic" panose="020B0502020202020204" pitchFamily="34" charset="0"/>
                          <a:ea typeface="Calibri"/>
                          <a:cs typeface="Calibri"/>
                          <a:sym typeface="Arial"/>
                        </a:rPr>
                        <a:t>MEUR</a:t>
                      </a:r>
                    </a:p>
                  </a:txBody>
                  <a:tcPr/>
                </a:tc>
                <a:extLst>
                  <a:ext uri="{0D108BD9-81ED-4DB2-BD59-A6C34878D82A}">
                    <a16:rowId xmlns:a16="http://schemas.microsoft.com/office/drawing/2014/main" val="3856878483"/>
                  </a:ext>
                </a:extLst>
              </a:tr>
              <a:tr h="3081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noProof="0">
                          <a:solidFill>
                            <a:srgbClr val="002060"/>
                          </a:solidFill>
                          <a:latin typeface="Century Gothic"/>
                          <a:cs typeface="Arial"/>
                        </a:rPr>
                        <a:t>Infrastructure capital </a:t>
                      </a:r>
                    </a:p>
                  </a:txBody>
                  <a:tcPr/>
                </a:tc>
                <a:tc>
                  <a:txBody>
                    <a:bodyPr/>
                    <a:lstStyle/>
                    <a:p>
                      <a:pPr algn="ctr"/>
                      <a:r>
                        <a:rPr lang="en-US" sz="1200" noProof="0">
                          <a:solidFill>
                            <a:srgbClr val="002060"/>
                          </a:solidFill>
                          <a:latin typeface="Century Gothic" panose="020B0502020202020204" pitchFamily="34" charset="0"/>
                        </a:rPr>
                        <a:t>2,000</a:t>
                      </a:r>
                    </a:p>
                  </a:txBody>
                  <a:tcPr/>
                </a:tc>
                <a:extLst>
                  <a:ext uri="{0D108BD9-81ED-4DB2-BD59-A6C34878D82A}">
                    <a16:rowId xmlns:a16="http://schemas.microsoft.com/office/drawing/2014/main" val="3931472702"/>
                  </a:ext>
                </a:extLst>
              </a:tr>
              <a:tr h="308140">
                <a:tc>
                  <a:txBody>
                    <a:bodyPr/>
                    <a:lstStyle/>
                    <a:p>
                      <a:r>
                        <a:rPr lang="en-US" sz="1200" noProof="0">
                          <a:solidFill>
                            <a:srgbClr val="002060"/>
                          </a:solidFill>
                          <a:latin typeface="Century Gothic" panose="020B0502020202020204" pitchFamily="34" charset="0"/>
                        </a:rPr>
                        <a:t>Awarded state aid from Enova, IPCEI grant</a:t>
                      </a:r>
                    </a:p>
                  </a:txBody>
                  <a:tcPr/>
                </a:tc>
                <a:tc>
                  <a:txBody>
                    <a:bodyPr/>
                    <a:lstStyle/>
                    <a:p>
                      <a:pPr algn="ctr"/>
                      <a:r>
                        <a:rPr lang="en-US" sz="1200" noProof="0">
                          <a:solidFill>
                            <a:srgbClr val="002060"/>
                          </a:solidFill>
                          <a:latin typeface="Century Gothic" panose="020B0502020202020204" pitchFamily="34" charset="0"/>
                        </a:rPr>
                        <a:t>35</a:t>
                      </a:r>
                    </a:p>
                  </a:txBody>
                  <a:tcPr/>
                </a:tc>
                <a:extLst>
                  <a:ext uri="{0D108BD9-81ED-4DB2-BD59-A6C34878D82A}">
                    <a16:rowId xmlns:a16="http://schemas.microsoft.com/office/drawing/2014/main" val="3620758645"/>
                  </a:ext>
                </a:extLst>
              </a:tr>
              <a:tr h="3081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noProof="0" dirty="0">
                          <a:solidFill>
                            <a:srgbClr val="002060"/>
                          </a:solidFill>
                          <a:latin typeface="Century Gothic" panose="020B0502020202020204" pitchFamily="34" charset="0"/>
                          <a:cs typeface="Arial"/>
                        </a:rPr>
                        <a:t>Equity from BCA or additional state aid</a:t>
                      </a:r>
                    </a:p>
                  </a:txBody>
                  <a:tcPr/>
                </a:tc>
                <a:tc>
                  <a:txBody>
                    <a:bodyPr/>
                    <a:lstStyle/>
                    <a:p>
                      <a:pPr algn="ctr"/>
                      <a:r>
                        <a:rPr lang="en-US" sz="1200" noProof="0">
                          <a:solidFill>
                            <a:srgbClr val="002060"/>
                          </a:solidFill>
                          <a:latin typeface="Century Gothic" panose="020B0502020202020204" pitchFamily="34" charset="0"/>
                        </a:rPr>
                        <a:t>60</a:t>
                      </a:r>
                    </a:p>
                  </a:txBody>
                  <a:tcPr/>
                </a:tc>
                <a:extLst>
                  <a:ext uri="{0D108BD9-81ED-4DB2-BD59-A6C34878D82A}">
                    <a16:rowId xmlns:a16="http://schemas.microsoft.com/office/drawing/2014/main" val="1231875345"/>
                  </a:ext>
                </a:extLst>
              </a:tr>
              <a:tr h="3081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noProof="0">
                          <a:solidFill>
                            <a:srgbClr val="002060"/>
                          </a:solidFill>
                          <a:latin typeface="Century Gothic" panose="020B0502020202020204" pitchFamily="34" charset="0"/>
                          <a:cs typeface="Arial"/>
                        </a:rPr>
                        <a:t>Debt financing on BCA owner equity</a:t>
                      </a:r>
                    </a:p>
                  </a:txBody>
                  <a:tcPr/>
                </a:tc>
                <a:tc>
                  <a:txBody>
                    <a:bodyPr/>
                    <a:lstStyle/>
                    <a:p>
                      <a:pPr algn="ctr"/>
                      <a:r>
                        <a:rPr lang="en-US" sz="1200" noProof="0">
                          <a:solidFill>
                            <a:srgbClr val="002060"/>
                          </a:solidFill>
                          <a:latin typeface="Century Gothic" panose="020B0502020202020204" pitchFamily="34" charset="0"/>
                        </a:rPr>
                        <a:t>205</a:t>
                      </a:r>
                    </a:p>
                  </a:txBody>
                  <a:tcPr/>
                </a:tc>
                <a:extLst>
                  <a:ext uri="{0D108BD9-81ED-4DB2-BD59-A6C34878D82A}">
                    <a16:rowId xmlns:a16="http://schemas.microsoft.com/office/drawing/2014/main" val="1713346291"/>
                  </a:ext>
                </a:extLst>
              </a:tr>
              <a:tr h="3081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noProof="0">
                          <a:solidFill>
                            <a:srgbClr val="002060"/>
                          </a:solidFill>
                          <a:latin typeface="Century Gothic" panose="020B0502020202020204" pitchFamily="34" charset="0"/>
                          <a:cs typeface="Arial"/>
                        </a:rPr>
                        <a:t>Sum FID financing</a:t>
                      </a:r>
                    </a:p>
                  </a:txBody>
                  <a:tcPr/>
                </a:tc>
                <a:tc>
                  <a:txBody>
                    <a:bodyPr/>
                    <a:lstStyle/>
                    <a:p>
                      <a:pPr algn="ctr"/>
                      <a:r>
                        <a:rPr lang="en-US" sz="1200" b="1" noProof="0" dirty="0">
                          <a:solidFill>
                            <a:srgbClr val="002060"/>
                          </a:solidFill>
                          <a:latin typeface="Century Gothic" panose="020B0502020202020204" pitchFamily="34" charset="0"/>
                        </a:rPr>
                        <a:t>2,300</a:t>
                      </a:r>
                    </a:p>
                  </a:txBody>
                  <a:tcPr/>
                </a:tc>
                <a:extLst>
                  <a:ext uri="{0D108BD9-81ED-4DB2-BD59-A6C34878D82A}">
                    <a16:rowId xmlns:a16="http://schemas.microsoft.com/office/drawing/2014/main" val="258269225"/>
                  </a:ext>
                </a:extLst>
              </a:tr>
            </a:tbl>
          </a:graphicData>
        </a:graphic>
      </p:graphicFrame>
      <p:sp>
        <p:nvSpPr>
          <p:cNvPr id="8" name="Shape 4">
            <a:extLst>
              <a:ext uri="{FF2B5EF4-FFF2-40B4-BE49-F238E27FC236}">
                <a16:creationId xmlns:a16="http://schemas.microsoft.com/office/drawing/2014/main" id="{BE1B2532-4DA9-B11C-3127-E2E0E52B4B6F}"/>
              </a:ext>
            </a:extLst>
          </p:cNvPr>
          <p:cNvSpPr/>
          <p:nvPr/>
        </p:nvSpPr>
        <p:spPr>
          <a:xfrm>
            <a:off x="447638" y="499663"/>
            <a:ext cx="2691763" cy="296841"/>
          </a:xfrm>
          <a:prstGeom prst="roundRect">
            <a:avLst>
              <a:gd name="adj" fmla="val 28800"/>
            </a:avLst>
          </a:prstGeom>
          <a:solidFill>
            <a:schemeClr val="bg2">
              <a:lumMod val="60000"/>
              <a:lumOff val="40000"/>
              <a:alpha val="30000"/>
            </a:schemeClr>
          </a:solidFill>
          <a:ln/>
        </p:spPr>
        <p:txBody>
          <a:bodyPr lIns="91440" tIns="45720" rIns="91440" bIns="45720" anchor="t"/>
          <a:lstStyle/>
          <a:p>
            <a:pPr algn="ctr" defTabSz="1219170">
              <a:defRPr/>
            </a:pPr>
            <a:r>
              <a:rPr lang="en-US" sz="1000" kern="1200">
                <a:solidFill>
                  <a:schemeClr val="tx1">
                    <a:lumMod val="95000"/>
                    <a:lumOff val="5000"/>
                  </a:schemeClr>
                </a:solidFill>
                <a:latin typeface="Montserrat"/>
                <a:ea typeface="+mn-ea"/>
                <a:cs typeface="+mn-cs"/>
              </a:rPr>
              <a:t>FEED and Project Financing</a:t>
            </a:r>
            <a:endParaRPr lang="en-US">
              <a:solidFill>
                <a:schemeClr val="tx1">
                  <a:lumMod val="95000"/>
                  <a:lumOff val="5000"/>
                </a:schemeClr>
              </a:solidFill>
              <a:ea typeface="+mn-ea"/>
              <a:cs typeface="+mn-cs"/>
            </a:endParaRPr>
          </a:p>
        </p:txBody>
      </p:sp>
      <p:sp>
        <p:nvSpPr>
          <p:cNvPr id="6" name="TextBox 5">
            <a:extLst>
              <a:ext uri="{FF2B5EF4-FFF2-40B4-BE49-F238E27FC236}">
                <a16:creationId xmlns:a16="http://schemas.microsoft.com/office/drawing/2014/main" id="{F5F641B9-AF02-096F-CD78-2BD4840DAFD0}"/>
              </a:ext>
            </a:extLst>
          </p:cNvPr>
          <p:cNvSpPr txBox="1"/>
          <p:nvPr/>
        </p:nvSpPr>
        <p:spPr>
          <a:xfrm>
            <a:off x="225263" y="2133834"/>
            <a:ext cx="6097112" cy="307777"/>
          </a:xfrm>
          <a:prstGeom prst="rect">
            <a:avLst/>
          </a:prstGeom>
          <a:noFill/>
        </p:spPr>
        <p:txBody>
          <a:bodyPr wrap="square">
            <a:spAutoFit/>
          </a:bodyPr>
          <a:lstStyle/>
          <a:p>
            <a:r>
              <a:rPr lang="en-US" sz="1400" b="1" noProof="0">
                <a:solidFill>
                  <a:srgbClr val="002060"/>
                </a:solidFill>
                <a:latin typeface="Century Gothic" panose="020B0502020202020204" pitchFamily="34" charset="0"/>
              </a:rPr>
              <a:t>Sources FEED financing (100%):</a:t>
            </a:r>
          </a:p>
        </p:txBody>
      </p:sp>
      <p:sp>
        <p:nvSpPr>
          <p:cNvPr id="9" name="TextBox 8">
            <a:extLst>
              <a:ext uri="{FF2B5EF4-FFF2-40B4-BE49-F238E27FC236}">
                <a16:creationId xmlns:a16="http://schemas.microsoft.com/office/drawing/2014/main" id="{2F14DBDC-415D-3F5E-E95C-D89652778251}"/>
              </a:ext>
            </a:extLst>
          </p:cNvPr>
          <p:cNvSpPr txBox="1"/>
          <p:nvPr/>
        </p:nvSpPr>
        <p:spPr>
          <a:xfrm>
            <a:off x="6322375" y="2144238"/>
            <a:ext cx="6097112" cy="307777"/>
          </a:xfrm>
          <a:prstGeom prst="rect">
            <a:avLst/>
          </a:prstGeom>
          <a:noFill/>
        </p:spPr>
        <p:txBody>
          <a:bodyPr wrap="square">
            <a:spAutoFit/>
          </a:bodyPr>
          <a:lstStyle/>
          <a:p>
            <a:r>
              <a:rPr lang="en-US" sz="1400" b="1" noProof="0">
                <a:solidFill>
                  <a:srgbClr val="002060"/>
                </a:solidFill>
                <a:latin typeface="Century Gothic" panose="020B0502020202020204" pitchFamily="34" charset="0"/>
              </a:rPr>
              <a:t>Sources FID financing (100%):</a:t>
            </a:r>
          </a:p>
        </p:txBody>
      </p:sp>
    </p:spTree>
    <p:extLst>
      <p:ext uri="{BB962C8B-B14F-4D97-AF65-F5344CB8AC3E}">
        <p14:creationId xmlns:p14="http://schemas.microsoft.com/office/powerpoint/2010/main" val="2321094104"/>
      </p:ext>
    </p:extLst>
  </p:cSld>
  <p:clrMapOvr>
    <a:masterClrMapping/>
  </p:clrMapOvr>
</p:sld>
</file>

<file path=ppt/theme/theme1.xml><?xml version="1.0" encoding="utf-8"?>
<a:theme xmlns:a="http://schemas.openxmlformats.org/drawingml/2006/main" name="1_tf89715846">
  <a:themeElements>
    <a:clrScheme name="MSFT_01">
      <a:dk1>
        <a:srgbClr val="000000"/>
      </a:dk1>
      <a:lt1>
        <a:srgbClr val="FFFFFF"/>
      </a:lt1>
      <a:dk2>
        <a:srgbClr val="3F3F3F"/>
      </a:dk2>
      <a:lt2>
        <a:srgbClr val="FFFFFF"/>
      </a:lt2>
      <a:accent1>
        <a:srgbClr val="01C6FD"/>
      </a:accent1>
      <a:accent2>
        <a:srgbClr val="067F9C"/>
      </a:accent2>
      <a:accent3>
        <a:srgbClr val="014E52"/>
      </a:accent3>
      <a:accent4>
        <a:srgbClr val="ED7D31"/>
      </a:accent4>
      <a:accent5>
        <a:srgbClr val="79AE02"/>
      </a:accent5>
      <a:accent6>
        <a:srgbClr val="0070C0"/>
      </a:accent6>
      <a:hlink>
        <a:srgbClr val="01C6FD"/>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D035C4C83B0B140A375C4131DBD0739" ma:contentTypeVersion="3" ma:contentTypeDescription="Opprett et nytt dokument." ma:contentTypeScope="" ma:versionID="525dcf646d97da01d987d86c729ca54c">
  <xsd:schema xmlns:xsd="http://www.w3.org/2001/XMLSchema" xmlns:xs="http://www.w3.org/2001/XMLSchema" xmlns:p="http://schemas.microsoft.com/office/2006/metadata/properties" xmlns:ns2="a5fc49af-38b3-4450-9206-6edbddaed6f6" targetNamespace="http://schemas.microsoft.com/office/2006/metadata/properties" ma:root="true" ma:fieldsID="47e7831b0b77aecd223f75d8855df291" ns2:_="">
    <xsd:import namespace="a5fc49af-38b3-4450-9206-6edbddaed6f6"/>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fc49af-38b3-4450-9206-6edbddaed6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44BA1E-51A1-4169-B812-1FA89E912678}">
  <ds:schemaRefs>
    <ds:schemaRef ds:uri="a5fc49af-38b3-4450-9206-6edbddaed6f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48F5015-D823-4A30-AD23-A758F121A6BE}">
  <ds:schemaRefs>
    <ds:schemaRef ds:uri="http://purl.org/dc/elements/1.1/"/>
    <ds:schemaRef ds:uri="http://purl.org/dc/terms/"/>
    <ds:schemaRef ds:uri="http://schemas.openxmlformats.org/package/2006/metadata/core-properties"/>
    <ds:schemaRef ds:uri="http://purl.org/dc/dcmitype/"/>
    <ds:schemaRef ds:uri="http://schemas.microsoft.com/office/2006/metadata/properties"/>
    <ds:schemaRef ds:uri="http://www.w3.org/XML/1998/namespace"/>
    <ds:schemaRef ds:uri="http://schemas.microsoft.com/office/2006/documentManagement/types"/>
    <ds:schemaRef ds:uri="http://schemas.microsoft.com/office/infopath/2007/PartnerControls"/>
    <ds:schemaRef ds:uri="a5fc49af-38b3-4450-9206-6edbddaed6f6"/>
  </ds:schemaRefs>
</ds:datastoreItem>
</file>

<file path=customXml/itemProps3.xml><?xml version="1.0" encoding="utf-8"?>
<ds:datastoreItem xmlns:ds="http://schemas.openxmlformats.org/officeDocument/2006/customXml" ds:itemID="{47AD116C-C460-49AB-9588-929D613D2B7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3976</Words>
  <Application>Microsoft Office PowerPoint</Application>
  <PresentationFormat>Widescreen</PresentationFormat>
  <Paragraphs>562</Paragraphs>
  <Slides>22</Slides>
  <Notes>21</Notes>
  <HiddenSlides>0</HiddenSlides>
  <MMClips>0</MMClips>
  <ScaleCrop>false</ScaleCrop>
  <HeadingPairs>
    <vt:vector size="6" baseType="variant">
      <vt:variant>
        <vt:lpstr>Brukte skrifter</vt:lpstr>
      </vt:variant>
      <vt:variant>
        <vt:i4>7</vt:i4>
      </vt:variant>
      <vt:variant>
        <vt:lpstr>Tema</vt:lpstr>
      </vt:variant>
      <vt:variant>
        <vt:i4>3</vt:i4>
      </vt:variant>
      <vt:variant>
        <vt:lpstr>Lysbildetitler</vt:lpstr>
      </vt:variant>
      <vt:variant>
        <vt:i4>22</vt:i4>
      </vt:variant>
    </vt:vector>
  </HeadingPairs>
  <TitlesOfParts>
    <vt:vector size="32" baseType="lpstr">
      <vt:lpstr>Wingdings</vt:lpstr>
      <vt:lpstr>Inter</vt:lpstr>
      <vt:lpstr>Arial</vt:lpstr>
      <vt:lpstr>Arial,Sans-Serif</vt:lpstr>
      <vt:lpstr>Century Gothic</vt:lpstr>
      <vt:lpstr>Calibri</vt:lpstr>
      <vt:lpstr>Montserrat</vt:lpstr>
      <vt:lpstr>1_tf89715846</vt:lpstr>
      <vt:lpstr>2_Office-tema</vt:lpstr>
      <vt:lpstr>3_Office-tema</vt:lpstr>
      <vt:lpstr>PowerPoint-presentasjon</vt:lpstr>
      <vt:lpstr>SLIP investment highlights</vt:lpstr>
      <vt:lpstr>Risk factors  </vt:lpstr>
      <vt:lpstr>Why now?</vt:lpstr>
      <vt:lpstr>Europe’s only FEED-ready low-carbon ammonia megaproject</vt:lpstr>
      <vt:lpstr>90% of critical project work completed</vt:lpstr>
      <vt:lpstr>Initial commercial validation concluded</vt:lpstr>
      <vt:lpstr>PowerPoint-presentasjon</vt:lpstr>
      <vt:lpstr>Ecosystem matured and ready for FEED with clear path to FID</vt:lpstr>
      <vt:lpstr>PowerPoint-presentasjon</vt:lpstr>
      <vt:lpstr>NYSE listing through SPAC merger</vt:lpstr>
      <vt:lpstr>Invest prior to upcoming inflection points</vt:lpstr>
      <vt:lpstr>Why invest through a SLIP today?</vt:lpstr>
      <vt:lpstr>Experienced team with proven track record</vt:lpstr>
      <vt:lpstr>PowerPoint-presentasjon</vt:lpstr>
      <vt:lpstr>SLIP transaction summary</vt:lpstr>
      <vt:lpstr>SLIP investment highlights</vt:lpstr>
      <vt:lpstr>Investment opportunity summary</vt:lpstr>
      <vt:lpstr>PowerPoint-presentasjon</vt:lpstr>
      <vt:lpstr>Share information slide</vt:lpstr>
      <vt:lpstr>Energy Security at Scale for Europe's Digital Future</vt:lpstr>
      <vt:lpstr>Barents Clean Ammonia - FEED and Project financing from several capital 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revision>1</cp:revision>
  <dcterms:created xsi:type="dcterms:W3CDTF">2026-02-26T14:07:22Z</dcterms:created>
  <dcterms:modified xsi:type="dcterms:W3CDTF">2026-10-07T07:54:25Z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0x0101005D035C4C83B0B140A375C4131DBD0739</vt:lpwstr>
  </property>
  <property fmtid="{D5CDD505-2E9C-101B-9397-08002B2CF9AE}" pid="3" name="MediaServiceImageTags">
    <vt:lpwstr/>
  </property>
</Properties>
</file>